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36" r:id="rId3"/>
    <p:sldId id="290" r:id="rId4"/>
    <p:sldId id="324" r:id="rId5"/>
    <p:sldId id="337" r:id="rId6"/>
    <p:sldId id="325" r:id="rId7"/>
    <p:sldId id="338" r:id="rId8"/>
    <p:sldId id="339" r:id="rId9"/>
    <p:sldId id="326" r:id="rId10"/>
    <p:sldId id="34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5/27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2025/5/26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2111098" y="2280812"/>
            <a:ext cx="7969804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Overall Modification, Layout and Post Sims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20E01B9-83F7-4848-9B15-A11BA7F1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115"/>
            <a:ext cx="10589243" cy="4069285"/>
          </a:xfrm>
        </p:spPr>
        <p:txBody>
          <a:bodyPr>
            <a:normAutofit/>
          </a:bodyPr>
          <a:lstStyle/>
          <a:p>
            <a:r>
              <a:rPr lang="en-US" altLang="zh-TW" dirty="0"/>
              <a:t>Optimizing each MAC: LUT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07F327B-988E-4589-A949-28F46C18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441" y="2962292"/>
            <a:ext cx="7443039" cy="32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8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Progress Report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Put MAC, ACC collector, and PPU together successfully</a:t>
            </a:r>
          </a:p>
          <a:p>
            <a:r>
              <a:rPr lang="en-US" altLang="zh-TW" dirty="0"/>
              <a:t>Currently working on synthesis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0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Block Diagram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The whole accelerator is consist of MAC units, accumulation collector, and a PPU.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0A20028-0B93-422A-87A3-14757A9F6BED}"/>
              </a:ext>
            </a:extLst>
          </p:cNvPr>
          <p:cNvSpPr/>
          <p:nvPr/>
        </p:nvSpPr>
        <p:spPr>
          <a:xfrm>
            <a:off x="1998264" y="3577851"/>
            <a:ext cx="3718969" cy="83462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 UNITS</a:t>
            </a:r>
            <a:endParaRPr lang="zh-TW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6B38350-D7A1-4DAF-9017-3276A6D4275A}"/>
              </a:ext>
            </a:extLst>
          </p:cNvPr>
          <p:cNvSpPr/>
          <p:nvPr/>
        </p:nvSpPr>
        <p:spPr>
          <a:xfrm>
            <a:off x="1998264" y="5436949"/>
            <a:ext cx="3718969" cy="8346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</a:rPr>
              <a:t>ACC COLLECTOR</a:t>
            </a:r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A50B757-3C62-49D0-A241-ED3B9A816065}"/>
              </a:ext>
            </a:extLst>
          </p:cNvPr>
          <p:cNvSpPr/>
          <p:nvPr/>
        </p:nvSpPr>
        <p:spPr>
          <a:xfrm>
            <a:off x="7292209" y="3835774"/>
            <a:ext cx="3147214" cy="2202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/>
              <a:t>PPU</a:t>
            </a:r>
            <a:endParaRPr lang="zh-TW" altLang="en-US" sz="2400" b="1" dirty="0"/>
          </a:p>
        </p:txBody>
      </p: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C82395ED-F171-49E8-B404-846B163B3867}"/>
              </a:ext>
            </a:extLst>
          </p:cNvPr>
          <p:cNvSpPr/>
          <p:nvPr/>
        </p:nvSpPr>
        <p:spPr>
          <a:xfrm>
            <a:off x="3044752" y="4636048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DEB2DFB-A51D-4D00-931E-197EAC78086F}"/>
              </a:ext>
            </a:extLst>
          </p:cNvPr>
          <p:cNvSpPr txBox="1"/>
          <p:nvPr/>
        </p:nvSpPr>
        <p:spPr>
          <a:xfrm>
            <a:off x="1038675" y="4652398"/>
            <a:ext cx="200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Partial_sum_out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609501-6A3F-4B24-BA1A-5C02A2AE896D}"/>
              </a:ext>
            </a:extLst>
          </p:cNvPr>
          <p:cNvSpPr txBox="1"/>
          <p:nvPr/>
        </p:nvSpPr>
        <p:spPr>
          <a:xfrm>
            <a:off x="4346618" y="4656533"/>
            <a:ext cx="2006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Partial_sum_in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箭號: 向下 15">
            <a:extLst>
              <a:ext uri="{FF2B5EF4-FFF2-40B4-BE49-F238E27FC236}">
                <a16:creationId xmlns:a16="http://schemas.microsoft.com/office/drawing/2014/main" id="{6B1AB856-45D0-4D66-816E-E6940AFB9B88}"/>
              </a:ext>
            </a:extLst>
          </p:cNvPr>
          <p:cNvSpPr/>
          <p:nvPr/>
        </p:nvSpPr>
        <p:spPr>
          <a:xfrm rot="10800000">
            <a:off x="3957803" y="4620766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下 16">
            <a:extLst>
              <a:ext uri="{FF2B5EF4-FFF2-40B4-BE49-F238E27FC236}">
                <a16:creationId xmlns:a16="http://schemas.microsoft.com/office/drawing/2014/main" id="{CFB7012A-3A2F-449C-A881-A62C3077F0A0}"/>
              </a:ext>
            </a:extLst>
          </p:cNvPr>
          <p:cNvSpPr/>
          <p:nvPr/>
        </p:nvSpPr>
        <p:spPr>
          <a:xfrm rot="15230644">
            <a:off x="6406927" y="5012199"/>
            <a:ext cx="337530" cy="1193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2ED9DA5-D8A2-472C-AB32-68A8CBE34691}"/>
              </a:ext>
            </a:extLst>
          </p:cNvPr>
          <p:cNvSpPr txBox="1"/>
          <p:nvPr/>
        </p:nvSpPr>
        <p:spPr>
          <a:xfrm>
            <a:off x="6272735" y="5875224"/>
            <a:ext cx="1099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下 19">
            <a:extLst>
              <a:ext uri="{FF2B5EF4-FFF2-40B4-BE49-F238E27FC236}">
                <a16:creationId xmlns:a16="http://schemas.microsoft.com/office/drawing/2014/main" id="{29DE0B7E-328C-4F0A-96A8-F7DDEAA2B63F}"/>
              </a:ext>
            </a:extLst>
          </p:cNvPr>
          <p:cNvSpPr/>
          <p:nvPr/>
        </p:nvSpPr>
        <p:spPr>
          <a:xfrm rot="3764991">
            <a:off x="4582244" y="2924172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D61B0FE-57AA-4807-B69A-EFDB8B0E36ED}"/>
              </a:ext>
            </a:extLst>
          </p:cNvPr>
          <p:cNvSpPr txBox="1"/>
          <p:nvPr/>
        </p:nvSpPr>
        <p:spPr>
          <a:xfrm>
            <a:off x="5193381" y="2674720"/>
            <a:ext cx="231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a_vec</a:t>
            </a: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b_vec</a:t>
            </a:r>
            <a:r>
              <a:rPr lang="en-US" altLang="zh-TW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mode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C7F7E1F1-09F0-4AFC-B754-DCD26E68E683}"/>
              </a:ext>
            </a:extLst>
          </p:cNvPr>
          <p:cNvSpPr/>
          <p:nvPr/>
        </p:nvSpPr>
        <p:spPr>
          <a:xfrm>
            <a:off x="8601276" y="3026098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5FEABA-4DF0-4376-9F84-780CE0E5ECEC}"/>
              </a:ext>
            </a:extLst>
          </p:cNvPr>
          <p:cNvSpPr txBox="1"/>
          <p:nvPr/>
        </p:nvSpPr>
        <p:spPr>
          <a:xfrm>
            <a:off x="8165354" y="2558302"/>
            <a:ext cx="127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71BAA3EE-2AD0-4809-A6F4-BD51222AB742}"/>
              </a:ext>
            </a:extLst>
          </p:cNvPr>
          <p:cNvSpPr/>
          <p:nvPr/>
        </p:nvSpPr>
        <p:spPr>
          <a:xfrm rot="16200000">
            <a:off x="10804035" y="3978756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AC6F6149-EF5F-4EA6-A4D2-1BE9B695ABFB}"/>
              </a:ext>
            </a:extLst>
          </p:cNvPr>
          <p:cNvSpPr/>
          <p:nvPr/>
        </p:nvSpPr>
        <p:spPr>
          <a:xfrm rot="16200000">
            <a:off x="10761344" y="5355477"/>
            <a:ext cx="337530" cy="632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3015CB8-E16A-44E1-821E-9B4B2E1F5139}"/>
              </a:ext>
            </a:extLst>
          </p:cNvPr>
          <p:cNvSpPr txBox="1"/>
          <p:nvPr/>
        </p:nvSpPr>
        <p:spPr>
          <a:xfrm>
            <a:off x="10439423" y="3396781"/>
            <a:ext cx="1423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quantized_data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DA29AAB-DFE2-4427-B6D0-8522C6EA99AE}"/>
              </a:ext>
            </a:extLst>
          </p:cNvPr>
          <p:cNvSpPr txBox="1"/>
          <p:nvPr/>
        </p:nvSpPr>
        <p:spPr>
          <a:xfrm>
            <a:off x="10487738" y="4730221"/>
            <a:ext cx="12337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softmax_data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185339E-42A0-40C3-A9C8-FBD1BB630B78}"/>
              </a:ext>
            </a:extLst>
          </p:cNvPr>
          <p:cNvSpPr txBox="1"/>
          <p:nvPr/>
        </p:nvSpPr>
        <p:spPr>
          <a:xfrm>
            <a:off x="2788536" y="2603627"/>
            <a:ext cx="1277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valid_ppu</a:t>
            </a:r>
            <a:endParaRPr lang="zh-TW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箭號: 向下 28">
            <a:extLst>
              <a:ext uri="{FF2B5EF4-FFF2-40B4-BE49-F238E27FC236}">
                <a16:creationId xmlns:a16="http://schemas.microsoft.com/office/drawing/2014/main" id="{19EA9A8C-1FDE-4C91-9369-3A8C18DFD0B2}"/>
              </a:ext>
            </a:extLst>
          </p:cNvPr>
          <p:cNvSpPr/>
          <p:nvPr/>
        </p:nvSpPr>
        <p:spPr>
          <a:xfrm>
            <a:off x="3213517" y="3001731"/>
            <a:ext cx="337530" cy="4511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Old design: large FSM in control unit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3CAF14-77DC-4124-BD2E-474832A1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591" y="2709275"/>
            <a:ext cx="7153811" cy="36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Modified: simplified FSM in MAC and accumulation collector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 dirty="0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A3CEE859-E69C-4A7B-B791-43D0A8C825F7}"/>
              </a:ext>
            </a:extLst>
          </p:cNvPr>
          <p:cNvGrpSpPr/>
          <p:nvPr/>
        </p:nvGrpSpPr>
        <p:grpSpPr>
          <a:xfrm>
            <a:off x="1731107" y="3617410"/>
            <a:ext cx="4301316" cy="1811231"/>
            <a:chOff x="1574400" y="3796829"/>
            <a:chExt cx="4301316" cy="181123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C457DC8-AE9B-4FBC-ADB5-ADD898AEFCA0}"/>
                </a:ext>
              </a:extLst>
            </p:cNvPr>
            <p:cNvSpPr/>
            <p:nvPr/>
          </p:nvSpPr>
          <p:spPr>
            <a:xfrm>
              <a:off x="1574400" y="4031649"/>
              <a:ext cx="1188000" cy="11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IDLE</a:t>
              </a:r>
              <a:endParaRPr lang="zh-TW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箭號: 向下 7">
              <a:extLst>
                <a:ext uri="{FF2B5EF4-FFF2-40B4-BE49-F238E27FC236}">
                  <a16:creationId xmlns:a16="http://schemas.microsoft.com/office/drawing/2014/main" id="{8CA0B728-1153-4870-BB8B-B3C979DE5838}"/>
                </a:ext>
              </a:extLst>
            </p:cNvPr>
            <p:cNvSpPr/>
            <p:nvPr/>
          </p:nvSpPr>
          <p:spPr>
            <a:xfrm rot="16200000">
              <a:off x="3556293" y="3730431"/>
              <a:ext cx="337530" cy="1386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895470D5-DCA5-4900-B15A-492DF5DD1E94}"/>
                </a:ext>
              </a:extLst>
            </p:cNvPr>
            <p:cNvSpPr/>
            <p:nvPr/>
          </p:nvSpPr>
          <p:spPr>
            <a:xfrm>
              <a:off x="4687716" y="4031649"/>
              <a:ext cx="1188000" cy="118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</a:t>
              </a:r>
              <a:endParaRPr lang="zh-TW" alt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箭號: 向下 9">
              <a:extLst>
                <a:ext uri="{FF2B5EF4-FFF2-40B4-BE49-F238E27FC236}">
                  <a16:creationId xmlns:a16="http://schemas.microsoft.com/office/drawing/2014/main" id="{02BE77C7-E5BE-4E1F-8F3B-B09EF9B2AB9F}"/>
                </a:ext>
              </a:extLst>
            </p:cNvPr>
            <p:cNvSpPr/>
            <p:nvPr/>
          </p:nvSpPr>
          <p:spPr>
            <a:xfrm rot="5400000">
              <a:off x="3556293" y="4269456"/>
              <a:ext cx="337530" cy="138672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A3FA3AE-8CA5-4ED5-96D9-CC59C54B6FAC}"/>
                </a:ext>
              </a:extLst>
            </p:cNvPr>
            <p:cNvSpPr txBox="1"/>
            <p:nvPr/>
          </p:nvSpPr>
          <p:spPr>
            <a:xfrm>
              <a:off x="3368771" y="3796829"/>
              <a:ext cx="712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valid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24550CF9-1A13-4A4A-AE06-AE85C70E204E}"/>
                </a:ext>
              </a:extLst>
            </p:cNvPr>
            <p:cNvSpPr txBox="1"/>
            <p:nvPr/>
          </p:nvSpPr>
          <p:spPr>
            <a:xfrm>
              <a:off x="2450085" y="5207950"/>
              <a:ext cx="26679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calc_count</a:t>
              </a:r>
              <a:r>
                <a:rPr lang="en-US" altLang="zh-TW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== </a:t>
              </a:r>
              <a:r>
                <a:rPr lang="en-US" altLang="zh-TW" sz="20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calc_max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B019FDE-BFBF-48BA-91DB-E1DAC3D3ECC8}"/>
              </a:ext>
            </a:extLst>
          </p:cNvPr>
          <p:cNvGrpSpPr/>
          <p:nvPr/>
        </p:nvGrpSpPr>
        <p:grpSpPr>
          <a:xfrm>
            <a:off x="6893775" y="2676892"/>
            <a:ext cx="5263220" cy="3134962"/>
            <a:chOff x="6658885" y="3089137"/>
            <a:chExt cx="5263220" cy="3134962"/>
          </a:xfrm>
        </p:grpSpPr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BA268CEF-ECD2-45E3-8F00-9CBAC29B0A26}"/>
                </a:ext>
              </a:extLst>
            </p:cNvPr>
            <p:cNvGrpSpPr/>
            <p:nvPr/>
          </p:nvGrpSpPr>
          <p:grpSpPr>
            <a:xfrm>
              <a:off x="6658885" y="3089137"/>
              <a:ext cx="3611997" cy="3134962"/>
              <a:chOff x="6658885" y="3089137"/>
              <a:chExt cx="3611997" cy="3134962"/>
            </a:xfrm>
          </p:grpSpPr>
          <p:sp>
            <p:nvSpPr>
              <p:cNvPr id="11" name="橢圓 10">
                <a:extLst>
                  <a:ext uri="{FF2B5EF4-FFF2-40B4-BE49-F238E27FC236}">
                    <a16:creationId xmlns:a16="http://schemas.microsoft.com/office/drawing/2014/main" id="{2BFD7104-1529-41FA-A01A-8203061A8A5A}"/>
                  </a:ext>
                </a:extLst>
              </p:cNvPr>
              <p:cNvSpPr/>
              <p:nvPr/>
            </p:nvSpPr>
            <p:spPr>
              <a:xfrm>
                <a:off x="7854061" y="3089137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IDLE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" name="箭號: 向下 11">
                <a:extLst>
                  <a:ext uri="{FF2B5EF4-FFF2-40B4-BE49-F238E27FC236}">
                    <a16:creationId xmlns:a16="http://schemas.microsoft.com/office/drawing/2014/main" id="{C398FD30-092B-4990-958B-211F019BAB6F}"/>
                  </a:ext>
                </a:extLst>
              </p:cNvPr>
              <p:cNvSpPr/>
              <p:nvPr/>
            </p:nvSpPr>
            <p:spPr>
              <a:xfrm rot="8716551">
                <a:off x="8926782" y="4220704"/>
                <a:ext cx="337530" cy="7755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橢圓 12">
                <a:extLst>
                  <a:ext uri="{FF2B5EF4-FFF2-40B4-BE49-F238E27FC236}">
                    <a16:creationId xmlns:a16="http://schemas.microsoft.com/office/drawing/2014/main" id="{C4A296A2-667D-467B-B78F-9115C6639237}"/>
                  </a:ext>
                </a:extLst>
              </p:cNvPr>
              <p:cNvSpPr/>
              <p:nvPr/>
            </p:nvSpPr>
            <p:spPr>
              <a:xfrm>
                <a:off x="6658885" y="4972275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MAC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箭號: 向下 13">
                <a:extLst>
                  <a:ext uri="{FF2B5EF4-FFF2-40B4-BE49-F238E27FC236}">
                    <a16:creationId xmlns:a16="http://schemas.microsoft.com/office/drawing/2014/main" id="{0E360EE1-F177-43C7-B2AF-D629ABBA8141}"/>
                  </a:ext>
                </a:extLst>
              </p:cNvPr>
              <p:cNvSpPr/>
              <p:nvPr/>
            </p:nvSpPr>
            <p:spPr>
              <a:xfrm rot="16200000">
                <a:off x="8296118" y="5167743"/>
                <a:ext cx="337530" cy="96310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3FA628AB-B08E-4796-AF6A-75ACDF0B10BD}"/>
                  </a:ext>
                </a:extLst>
              </p:cNvPr>
              <p:cNvSpPr/>
              <p:nvPr/>
            </p:nvSpPr>
            <p:spPr>
              <a:xfrm>
                <a:off x="9082882" y="4984200"/>
                <a:ext cx="1188000" cy="1188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PPU</a:t>
                </a:r>
                <a:endParaRPr lang="zh-TW" altLang="en-US" sz="24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箭號: 向下 17">
                <a:extLst>
                  <a:ext uri="{FF2B5EF4-FFF2-40B4-BE49-F238E27FC236}">
                    <a16:creationId xmlns:a16="http://schemas.microsoft.com/office/drawing/2014/main" id="{7B8CA50A-15FB-4509-B57E-AD04EE13820B}"/>
                  </a:ext>
                </a:extLst>
              </p:cNvPr>
              <p:cNvSpPr/>
              <p:nvPr/>
            </p:nvSpPr>
            <p:spPr>
              <a:xfrm rot="2434131">
                <a:off x="7571084" y="4194070"/>
                <a:ext cx="337530" cy="775529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E01CA94-7302-4026-957B-75A492048DB5}"/>
                  </a:ext>
                </a:extLst>
              </p:cNvPr>
              <p:cNvSpPr txBox="1"/>
              <p:nvPr/>
            </p:nvSpPr>
            <p:spPr>
              <a:xfrm>
                <a:off x="6894188" y="4077082"/>
                <a:ext cx="71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start</a:t>
                </a: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22A6CB3-CD2B-47C7-9D0F-54413E676D60}"/>
                  </a:ext>
                </a:extLst>
              </p:cNvPr>
              <p:cNvSpPr txBox="1"/>
              <p:nvPr/>
            </p:nvSpPr>
            <p:spPr>
              <a:xfrm>
                <a:off x="8099276" y="5823989"/>
                <a:ext cx="7125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ppu</a:t>
                </a:r>
                <a:endParaRPr lang="zh-TW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F191652-8909-4D90-A4A7-90A331FAF50B}"/>
                </a:ext>
              </a:extLst>
            </p:cNvPr>
            <p:cNvSpPr txBox="1"/>
            <p:nvPr/>
          </p:nvSpPr>
          <p:spPr>
            <a:xfrm>
              <a:off x="9543371" y="4031649"/>
              <a:ext cx="23787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addr</a:t>
              </a:r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 == 15 </a:t>
              </a:r>
            </a:p>
            <a:p>
              <a:r>
                <a:rPr lang="en-US" altLang="zh-TW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(output complete)</a:t>
              </a:r>
              <a:endParaRPr lang="zh-TW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02FF57E-716D-4A8F-ACC1-D3B485CB3E49}"/>
              </a:ext>
            </a:extLst>
          </p:cNvPr>
          <p:cNvSpPr txBox="1"/>
          <p:nvPr/>
        </p:nvSpPr>
        <p:spPr>
          <a:xfrm>
            <a:off x="3485805" y="5753482"/>
            <a:ext cx="9099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69FB5B5-306D-43B8-A0DF-BE5D26DFC7BD}"/>
              </a:ext>
            </a:extLst>
          </p:cNvPr>
          <p:cNvSpPr txBox="1"/>
          <p:nvPr/>
        </p:nvSpPr>
        <p:spPr>
          <a:xfrm>
            <a:off x="8270907" y="6046568"/>
            <a:ext cx="8240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44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683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Testcase: (0, 1, 2, 3, … , 31) + scale (scale = 0 in int8 mode)</a:t>
            </a:r>
          </a:p>
          <a:p>
            <a:r>
              <a:rPr lang="en-US" altLang="zh-TW" dirty="0"/>
              <a:t>Total number of input = 32</a:t>
            </a:r>
          </a:p>
          <a:p>
            <a:r>
              <a:rPr lang="en-US" altLang="zh-TW" dirty="0"/>
              <a:t>One of the input is modified to be much smaller</a:t>
            </a:r>
          </a:p>
          <a:p>
            <a:r>
              <a:rPr lang="en-US" altLang="zh-TW" dirty="0"/>
              <a:t>Scale = 0x65, bias = 1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7A013DF6-834A-4F1C-82E0-7C119C92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813" y="681037"/>
            <a:ext cx="4412952" cy="5769921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F5031BE5-2FCD-497A-807B-D08409EF3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41" y="4815000"/>
            <a:ext cx="2288203" cy="1635958"/>
          </a:xfrm>
          <a:prstGeom prst="rect">
            <a:avLst/>
          </a:prstGeom>
        </p:spPr>
      </p:pic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B255D04-E8FC-4DF7-9465-71A5172521C6}"/>
              </a:ext>
            </a:extLst>
          </p:cNvPr>
          <p:cNvSpPr/>
          <p:nvPr/>
        </p:nvSpPr>
        <p:spPr>
          <a:xfrm>
            <a:off x="5290019" y="5922121"/>
            <a:ext cx="1583323" cy="528837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6804B3E-E598-48E8-A831-10492B5EC2C4}"/>
              </a:ext>
            </a:extLst>
          </p:cNvPr>
          <p:cNvSpPr txBox="1"/>
          <p:nvPr/>
        </p:nvSpPr>
        <p:spPr>
          <a:xfrm>
            <a:off x="4848284" y="5986484"/>
            <a:ext cx="4917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32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8F5767-80F9-4B0E-AE47-A851AE460D8D}"/>
              </a:ext>
            </a:extLst>
          </p:cNvPr>
          <p:cNvSpPr txBox="1"/>
          <p:nvPr/>
        </p:nvSpPr>
        <p:spPr>
          <a:xfrm>
            <a:off x="4701741" y="5432924"/>
            <a:ext cx="588278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7668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Normal scaled sum: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×2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56329728</a:t>
                </a:r>
              </a:p>
              <a:p>
                <a:r>
                  <a:rPr lang="en-US" altLang="zh-TW" dirty="0"/>
                  <a:t>Small scaled sum: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×0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65× 0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65÷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in Q8.8 = 46903584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76683" cy="4351338"/>
              </a:xfrm>
              <a:blipFill>
                <a:blip r:embed="rId2"/>
                <a:stretch>
                  <a:fillRect l="-1559" t="-107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560830-B86E-4120-82B0-B945B4A47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992" y="2429489"/>
            <a:ext cx="4546336" cy="3143610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040A8A-E51B-4AAA-8123-B9ADD8248D18}"/>
              </a:ext>
            </a:extLst>
          </p:cNvPr>
          <p:cNvSpPr/>
          <p:nvPr/>
        </p:nvSpPr>
        <p:spPr>
          <a:xfrm>
            <a:off x="10745734" y="4154690"/>
            <a:ext cx="1037138" cy="30071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0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Testbench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4844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Max =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56329728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÷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=3, reciprocal = 255 &lt;&lt; 6 / 3 = 5440</a:t>
                </a:r>
              </a:p>
              <a:p>
                <a:endParaRPr lang="en-US" altLang="zh-TW" dirty="0"/>
              </a:p>
              <a:p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484404" cy="4351338"/>
              </a:xfrm>
              <a:blipFill>
                <a:blip r:embed="rId2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901C3AB-6454-42C1-8DE8-E67B3FB7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401" y="2690917"/>
            <a:ext cx="4070819" cy="3624258"/>
          </a:xfrm>
          <a:prstGeom prst="rect">
            <a:avLst/>
          </a:prstGeom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D040A8A-E51B-4AAA-8123-B9ADD8248D18}"/>
              </a:ext>
            </a:extLst>
          </p:cNvPr>
          <p:cNvSpPr/>
          <p:nvPr/>
        </p:nvSpPr>
        <p:spPr>
          <a:xfrm>
            <a:off x="4824505" y="4867082"/>
            <a:ext cx="1255897" cy="28369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1B84318-1766-4903-A6EC-618F686A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185" y="2690917"/>
            <a:ext cx="4325728" cy="3624258"/>
          </a:xfrm>
          <a:prstGeom prst="rect">
            <a:avLst/>
          </a:prstGeom>
        </p:spPr>
      </p:pic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0D559B2-16BC-4570-8D00-4EC9DE6409ED}"/>
              </a:ext>
            </a:extLst>
          </p:cNvPr>
          <p:cNvSpPr/>
          <p:nvPr/>
        </p:nvSpPr>
        <p:spPr>
          <a:xfrm>
            <a:off x="9834150" y="4725236"/>
            <a:ext cx="1433222" cy="3008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733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Synthesis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2025/5/27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AF626B3-258D-43E5-8D57-A70FC440C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96"/>
          <a:stretch/>
        </p:blipFill>
        <p:spPr>
          <a:xfrm>
            <a:off x="1451380" y="4471191"/>
            <a:ext cx="10336333" cy="1799861"/>
          </a:xfrm>
          <a:prstGeom prst="rect">
            <a:avLst/>
          </a:prstGeom>
        </p:spPr>
      </p:pic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20E01B9-83F7-4848-9B15-A11BA7F11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8115"/>
            <a:ext cx="10336332" cy="4069285"/>
          </a:xfrm>
        </p:spPr>
        <p:txBody>
          <a:bodyPr/>
          <a:lstStyle/>
          <a:p>
            <a:r>
              <a:rPr lang="en-US" altLang="zh-TW" dirty="0"/>
              <a:t>.</a:t>
            </a:r>
            <a:r>
              <a:rPr lang="en-US" altLang="zh-TW" dirty="0" err="1"/>
              <a:t>tcl</a:t>
            </a:r>
            <a:r>
              <a:rPr lang="en-US" altLang="zh-TW" dirty="0"/>
              <a:t>, .</a:t>
            </a:r>
            <a:r>
              <a:rPr lang="en-US" altLang="zh-TW" dirty="0" err="1"/>
              <a:t>sdc</a:t>
            </a:r>
            <a:r>
              <a:rPr lang="en-US" altLang="zh-TW" dirty="0"/>
              <a:t>, .setup files: from DSD lecture</a:t>
            </a:r>
          </a:p>
          <a:p>
            <a:r>
              <a:rPr lang="en-US" altLang="zh-TW" dirty="0"/>
              <a:t>Library used: /home/raid7_2/course/</a:t>
            </a:r>
            <a:r>
              <a:rPr lang="en-US" altLang="zh-TW" dirty="0" err="1"/>
              <a:t>cvsd</a:t>
            </a:r>
            <a:r>
              <a:rPr lang="en-US" altLang="zh-TW" dirty="0"/>
              <a:t>/</a:t>
            </a:r>
            <a:r>
              <a:rPr lang="en-US" altLang="zh-TW" dirty="0" err="1"/>
              <a:t>CBDK_IC_Contest</a:t>
            </a:r>
            <a:r>
              <a:rPr lang="en-US" altLang="zh-TW" dirty="0"/>
              <a:t>/CIC/</a:t>
            </a:r>
            <a:r>
              <a:rPr lang="en-US" altLang="zh-TW" dirty="0" err="1"/>
              <a:t>SynopsysDC</a:t>
            </a:r>
            <a:r>
              <a:rPr lang="en-US" altLang="zh-TW" dirty="0"/>
              <a:t>/</a:t>
            </a:r>
            <a:r>
              <a:rPr lang="en-US" altLang="zh-TW" dirty="0" err="1"/>
              <a:t>db</a:t>
            </a:r>
            <a:r>
              <a:rPr lang="en-US" altLang="zh-TW" dirty="0"/>
              <a:t>/</a:t>
            </a:r>
            <a:r>
              <a:rPr lang="en-US" altLang="zh-TW" dirty="0" err="1"/>
              <a:t>typical.db</a:t>
            </a:r>
            <a:endParaRPr lang="en-US" altLang="zh-TW" dirty="0"/>
          </a:p>
          <a:p>
            <a:r>
              <a:rPr lang="en-US" altLang="zh-TW" dirty="0"/>
              <a:t>The area is huge, still optimizing it. 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3026B3C-EE3F-4B86-A094-A140549F6EB0}"/>
              </a:ext>
            </a:extLst>
          </p:cNvPr>
          <p:cNvSpPr/>
          <p:nvPr/>
        </p:nvSpPr>
        <p:spPr>
          <a:xfrm>
            <a:off x="6707647" y="5338564"/>
            <a:ext cx="1282614" cy="33194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11167</TotalTime>
  <Words>316</Words>
  <Application>Microsoft Office PowerPoint</Application>
  <PresentationFormat>寬螢幕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Progress Report</vt:lpstr>
      <vt:lpstr>Block Diagram</vt:lpstr>
      <vt:lpstr>Modification</vt:lpstr>
      <vt:lpstr>Modification</vt:lpstr>
      <vt:lpstr>Testbench</vt:lpstr>
      <vt:lpstr>Testbench</vt:lpstr>
      <vt:lpstr>Testbench</vt:lpstr>
      <vt:lpstr>Synthesis</vt:lpstr>
      <vt:lpstr>Synthesis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216</cp:revision>
  <dcterms:created xsi:type="dcterms:W3CDTF">2025-03-11T04:10:10Z</dcterms:created>
  <dcterms:modified xsi:type="dcterms:W3CDTF">2025-05-27T01:10:10Z</dcterms:modified>
</cp:coreProperties>
</file>