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90" r:id="rId3"/>
    <p:sldId id="324" r:id="rId4"/>
    <p:sldId id="325" r:id="rId5"/>
    <p:sldId id="326" r:id="rId6"/>
    <p:sldId id="327" r:id="rId7"/>
    <p:sldId id="329" r:id="rId8"/>
    <p:sldId id="328" r:id="rId9"/>
    <p:sldId id="330" r:id="rId10"/>
    <p:sldId id="331" r:id="rId11"/>
    <p:sldId id="333" r:id="rId12"/>
    <p:sldId id="334" r:id="rId13"/>
    <p:sldId id="335" r:id="rId14"/>
    <p:sldId id="33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E5E5E5"/>
    <a:srgbClr val="ECECEC"/>
    <a:srgbClr val="DAE3F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1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5F619-DF5E-416B-B866-5F6697AABCEE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D8E6E-CD75-4B38-A7C9-7A45ACF42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454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CC9422-2511-4DEB-8886-B5AD4CD25B7D}" type="datetime1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7244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FE32-2043-4B95-8CEA-949D1D532E89}" type="datetime1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49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0BCD-8E35-4E36-BA70-DF8CCEC4F900}" type="datetime1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8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4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 sz="2000"/>
            </a:lvl4pPr>
            <a:lvl5pPr>
              <a:lnSpc>
                <a:spcPct val="150000"/>
              </a:lnSpc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32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2A031D-4FFA-4B7E-B90B-3B0E99D95905}" type="datetime1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9845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789-9038-455D-87FB-B3612E9AC9A3}" type="datetime1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25C3-42CF-4363-9956-46937FDA7220}" type="datetime1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33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F6D4-C983-4750-ACFD-FFD733A8AEBA}" type="datetime1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17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F6A0-178A-49B5-817C-3A928D943E2A}" type="datetime1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36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A7AC8A-5481-4A69-A182-F9F960B32A4D}" type="datetime1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594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D0E206-1C27-4E41-AC82-7A0AA2282A21}" type="datetime1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707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fld id="{B73B85AF-FB41-4DE2-B200-20D62EB52EF6}" type="datetime1">
              <a:rPr lang="zh-TW" altLang="en-US" smtClean="0"/>
              <a:pPr/>
              <a:t>2025/5/19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fld id="{13D67497-B2F6-4681-B86D-28F94DA14DA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594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A84BD5AD-5993-40A2-9AFD-B4E908F90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6833"/>
            <a:ext cx="9144000" cy="11481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400" dirty="0"/>
              <a:t>5/20 Progress Report</a:t>
            </a:r>
          </a:p>
          <a:p>
            <a:pPr>
              <a:lnSpc>
                <a:spcPct val="100000"/>
              </a:lnSpc>
            </a:pPr>
            <a:r>
              <a:rPr lang="en-US" altLang="zh-TW" sz="2400" dirty="0"/>
              <a:t>Presenter: I-An Hou</a:t>
            </a:r>
            <a:endParaRPr lang="zh-TW" altLang="en-US" sz="24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BC1657-0322-4EEA-962B-18C95330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23144"/>
            <a:ext cx="2743200" cy="365125"/>
          </a:xfrm>
        </p:spPr>
        <p:txBody>
          <a:bodyPr/>
          <a:lstStyle/>
          <a:p>
            <a:fld id="{7494A5DA-7473-4720-95D3-0864F29BA08E}" type="datetime1">
              <a:rPr lang="zh-TW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2025/5/19</a:t>
            </a:fld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475676-5570-4FB4-A639-1A52386B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3143"/>
            <a:ext cx="2743200" cy="365125"/>
          </a:xfrm>
        </p:spPr>
        <p:txBody>
          <a:bodyPr/>
          <a:lstStyle/>
          <a:p>
            <a:fld id="{13D67497-B2F6-4681-B86D-28F94DA14DA8}" type="slidenum">
              <a:rPr lang="zh-TW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5D524927-767B-4B92-9414-E119311D8B0A}"/>
              </a:ext>
            </a:extLst>
          </p:cNvPr>
          <p:cNvSpPr txBox="1">
            <a:spLocks/>
          </p:cNvSpPr>
          <p:nvPr/>
        </p:nvSpPr>
        <p:spPr>
          <a:xfrm>
            <a:off x="1524000" y="2253668"/>
            <a:ext cx="9144000" cy="1148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4400" dirty="0">
                <a:latin typeface="Times-Roman"/>
              </a:rPr>
              <a:t>PPU</a:t>
            </a:r>
            <a:r>
              <a:rPr lang="zh-TW" altLang="en-US" sz="4400" dirty="0">
                <a:latin typeface="Times-Roman"/>
              </a:rPr>
              <a:t> </a:t>
            </a:r>
            <a:r>
              <a:rPr lang="en-US" altLang="zh-TW" sz="4400" dirty="0">
                <a:latin typeface="Times-Roman"/>
              </a:rPr>
              <a:t>with Approx. </a:t>
            </a:r>
            <a:r>
              <a:rPr lang="en-US" altLang="zh-TW" sz="4400" dirty="0" err="1">
                <a:latin typeface="Times-Roman"/>
              </a:rPr>
              <a:t>Softmax</a:t>
            </a:r>
            <a:r>
              <a:rPr lang="en-US" altLang="zh-TW" sz="4400" dirty="0">
                <a:latin typeface="Times-Roman"/>
              </a:rPr>
              <a:t> and Testbench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1463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30E4E-6B6F-428D-88BC-5A6D82AE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Testing Correctness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4C614D-E7FE-419C-8F98-21873BA85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20141"/>
            <a:ext cx="10534011" cy="730293"/>
          </a:xfrm>
        </p:spPr>
        <p:txBody>
          <a:bodyPr>
            <a:normAutofit/>
          </a:bodyPr>
          <a:lstStyle/>
          <a:p>
            <a:r>
              <a:rPr lang="en-US" altLang="zh-TW" dirty="0"/>
              <a:t>The test case is (120, 120, 121, 121, … , 127, 127), the theoretical output is 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9AF3C7-1F38-4208-B828-B2261917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0122B4-4ECD-4625-BAFC-6FB6E0AA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6A3D5F3-40FA-40EB-897C-50FF3AAC3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752" y="2336919"/>
            <a:ext cx="10363200" cy="804097"/>
          </a:xfrm>
          <a:prstGeom prst="rect">
            <a:avLst/>
          </a:prstGeom>
        </p:spPr>
      </p:pic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BA214C04-2EFC-4059-95D0-F675C135009A}"/>
              </a:ext>
            </a:extLst>
          </p:cNvPr>
          <p:cNvSpPr txBox="1">
            <a:spLocks/>
          </p:cNvSpPr>
          <p:nvPr/>
        </p:nvSpPr>
        <p:spPr>
          <a:xfrm>
            <a:off x="1371598" y="3252549"/>
            <a:ext cx="10534011" cy="730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9144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3716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8288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2860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The Verilog code output is</a:t>
            </a:r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2E2F769-3380-4F8C-9074-A3BD5FE384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5" b="50244"/>
          <a:stretch/>
        </p:blipFill>
        <p:spPr>
          <a:xfrm>
            <a:off x="1156204" y="4001628"/>
            <a:ext cx="5488667" cy="1648648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9C6CEF97-EBD9-4D3A-B00F-8FC6AD5438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347"/>
          <a:stretch/>
        </p:blipFill>
        <p:spPr>
          <a:xfrm>
            <a:off x="6789380" y="4001627"/>
            <a:ext cx="5272776" cy="1648647"/>
          </a:xfrm>
          <a:prstGeom prst="rect">
            <a:avLst/>
          </a:prstGeom>
        </p:spPr>
      </p:pic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D0F1AF5B-CF64-4310-89B7-530D07704C3B}"/>
              </a:ext>
            </a:extLst>
          </p:cNvPr>
          <p:cNvSpPr txBox="1">
            <a:spLocks/>
          </p:cNvSpPr>
          <p:nvPr/>
        </p:nvSpPr>
        <p:spPr>
          <a:xfrm>
            <a:off x="1371597" y="5780593"/>
            <a:ext cx="10534011" cy="730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9144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3716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8288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2860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Correct.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7257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30E4E-6B6F-428D-88BC-5A6D82AE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Testing Overall Correctness</a:t>
            </a:r>
            <a:r>
              <a:rPr lang="zh-TW" altLang="en-US" dirty="0"/>
              <a:t> </a:t>
            </a:r>
            <a:r>
              <a:rPr lang="en-US" altLang="zh-TW" dirty="0"/>
              <a:t>of PPU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4C614D-E7FE-419C-8F98-21873BA85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20141"/>
                <a:ext cx="10012374" cy="488498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TW" dirty="0"/>
                  <a:t>The test case: Mimicking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mac unit doing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4900, 5600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(2800, 6300) </m:t>
                    </m:r>
                  </m:oMath>
                </a14:m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42000, 49000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(3500, 5600)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Quantized int4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6, 7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(3, 7) </m:t>
                    </m:r>
                  </m:oMath>
                </a14:m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6, 7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4, 7</m:t>
                        </m:r>
                      </m:e>
                    </m:d>
                  </m:oMath>
                </a14:m>
                <a:r>
                  <a:rPr lang="en-US" altLang="zh-TW" dirty="0"/>
                  <a:t>, scale factor are (800, 900) and (7000, 800)</a:t>
                </a:r>
              </a:p>
              <a:p>
                <a:r>
                  <a:rPr lang="en-US" altLang="zh-TW" dirty="0"/>
                  <a:t>CS: 55.11811024 = 0x65 in FP8</a:t>
                </a:r>
              </a:p>
              <a:p>
                <a:r>
                  <a:rPr lang="en-US" altLang="zh-TW" dirty="0"/>
                  <a:t>VSs: (14, 16) and (127, 14)</a:t>
                </a:r>
              </a:p>
              <a:p>
                <a:r>
                  <a:rPr lang="en-US" altLang="zh-TW" dirty="0"/>
                  <a:t>Output of mac should be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3 +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7×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14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16 = 15008 </m:t>
                    </m:r>
                  </m:oMath>
                </a14:m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4 + 7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127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14 = 129794</m:t>
                    </m:r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4C614D-E7FE-419C-8F98-21873BA85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20141"/>
                <a:ext cx="10012374" cy="4884987"/>
              </a:xfrm>
              <a:blipFill>
                <a:blip r:embed="rId2"/>
                <a:stretch>
                  <a:fillRect l="-853" r="-6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9AF3C7-1F38-4208-B828-B2261917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0122B4-4ECD-4625-BAFC-6FB6E0AA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373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30E4E-6B6F-428D-88BC-5A6D82AE1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9113"/>
          </a:xfrm>
        </p:spPr>
        <p:txBody>
          <a:bodyPr/>
          <a:lstStyle/>
          <a:p>
            <a:r>
              <a:rPr lang="en-US" altLang="zh-TW" dirty="0"/>
              <a:t>Theoretical Output of PPU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4C614D-E7FE-419C-8F98-21873BA85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1620141"/>
                <a:ext cx="10534011" cy="5069094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scaled sum: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15008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65× 0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65÷ </m:t>
                    </m:r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in Q8.8 = 40581632 and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29794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65× 0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65÷ </m:t>
                    </m:r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in Q8.8 = 350962976</a:t>
                </a:r>
              </a:p>
              <a:p>
                <a:r>
                  <a:rPr lang="en-US" altLang="zh-TW" dirty="0"/>
                  <a:t>Truncated value: 2 and 20 (high 16 bits)</a:t>
                </a:r>
              </a:p>
              <a:p>
                <a:r>
                  <a:rPr lang="en-US" altLang="zh-TW" dirty="0"/>
                  <a:t>Max value: 20</a:t>
                </a:r>
              </a:p>
              <a:p>
                <a:r>
                  <a:rPr lang="en-US" altLang="zh-TW" dirty="0"/>
                  <a:t>Quantized data: 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255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en-US" altLang="zh-TW" dirty="0"/>
                  <a:t>  and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255</m:t>
                        </m:r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altLang="zh-TW" dirty="0">
                        <a:latin typeface="Cambria Math" panose="02040503050406030204" pitchFamily="18" charset="0"/>
                      </a:rPr>
                      <m:t>=25</m:t>
                    </m:r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TW" dirty="0"/>
                  <a:t> </a:t>
                </a:r>
              </a:p>
              <a:p>
                <a:r>
                  <a:rPr lang="en-US" altLang="zh-TW" dirty="0" err="1"/>
                  <a:t>Approx</a:t>
                </a:r>
                <a:r>
                  <a:rPr lang="en-US" altLang="zh-TW" dirty="0"/>
                  <a:t> </a:t>
                </a:r>
                <a:r>
                  <a:rPr lang="en-US" altLang="zh-TW" dirty="0" err="1"/>
                  <a:t>softemax</a:t>
                </a:r>
                <a:r>
                  <a:rPr lang="en-US" altLang="zh-TW" dirty="0"/>
                  <a:t> output: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subHide m:val="on"/>
                            <m:supHide m:val="on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×255=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255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US" altLang="zh-TW" dirty="0"/>
                  <a:t> 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4C614D-E7FE-419C-8F98-21873BA85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1620141"/>
                <a:ext cx="10534011" cy="5069094"/>
              </a:xfrm>
              <a:blipFill>
                <a:blip r:embed="rId2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9AF3C7-1F38-4208-B828-B2261917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0122B4-4ECD-4625-BAFC-6FB6E0AA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443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4C614D-E7FE-419C-8F98-21873BA85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1620141"/>
                <a:ext cx="10534011" cy="5069094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scaled sum: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15008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65× 0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65÷ </m:t>
                    </m:r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in Q8.8 = 40581632 and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29794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65× 0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65÷ </m:t>
                    </m:r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in Q8.8 = 350962976</a:t>
                </a:r>
              </a:p>
              <a:p>
                <a:r>
                  <a:rPr lang="en-US" altLang="zh-TW" dirty="0"/>
                  <a:t>Truncated value: 2 and 20 (high 16 bits)</a:t>
                </a:r>
              </a:p>
              <a:p>
                <a:r>
                  <a:rPr lang="en-US" altLang="zh-TW" dirty="0"/>
                  <a:t>Max value: 20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4C614D-E7FE-419C-8F98-21873BA85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1620141"/>
                <a:ext cx="10534011" cy="5069094"/>
              </a:xfrm>
              <a:blipFill>
                <a:blip r:embed="rId2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9AF3C7-1F38-4208-B828-B2261917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0122B4-4ECD-4625-BAFC-6FB6E0AA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636EA21-34E5-439F-984E-8B530655B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140" y="4491813"/>
            <a:ext cx="6839094" cy="136280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B10941EA-44C4-47C2-ABA3-64B00329F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9113"/>
          </a:xfrm>
        </p:spPr>
        <p:txBody>
          <a:bodyPr/>
          <a:lstStyle/>
          <a:p>
            <a:r>
              <a:rPr lang="en-US" altLang="zh-TW" dirty="0"/>
              <a:t>Comparing Output of PPU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4067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4C614D-E7FE-419C-8F98-21873BA85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1620141"/>
                <a:ext cx="10534011" cy="180885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/>
                  <a:t>Quantized data: 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255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en-US" altLang="zh-TW" dirty="0"/>
                  <a:t>  and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255</m:t>
                        </m:r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altLang="zh-TW" dirty="0">
                        <a:latin typeface="Cambria Math" panose="02040503050406030204" pitchFamily="18" charset="0"/>
                      </a:rPr>
                      <m:t>=25</m:t>
                    </m:r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TW" dirty="0"/>
                  <a:t> </a:t>
                </a:r>
              </a:p>
              <a:p>
                <a:r>
                  <a:rPr lang="en-US" altLang="zh-TW" dirty="0" err="1"/>
                  <a:t>Approx</a:t>
                </a:r>
                <a:r>
                  <a:rPr lang="en-US" altLang="zh-TW" dirty="0"/>
                  <a:t> </a:t>
                </a:r>
                <a:r>
                  <a:rPr lang="en-US" altLang="zh-TW" dirty="0" err="1"/>
                  <a:t>softemax</a:t>
                </a:r>
                <a:r>
                  <a:rPr lang="en-US" altLang="zh-TW" dirty="0"/>
                  <a:t> output: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subHide m:val="on"/>
                            <m:supHide m:val="on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×255=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255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US" altLang="zh-TW" dirty="0"/>
                  <a:t> 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4C614D-E7FE-419C-8F98-21873BA85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1620141"/>
                <a:ext cx="10534011" cy="1808859"/>
              </a:xfrm>
              <a:blipFill>
                <a:blip r:embed="rId2"/>
                <a:stretch>
                  <a:fillRect l="-6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9AF3C7-1F38-4208-B828-B2261917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0122B4-4ECD-4625-BAFC-6FB6E0AA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5A730AA-AC65-48C5-A3B8-BD1C3D0497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1715265" y="3415159"/>
            <a:ext cx="3478199" cy="275704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647C1A6-3D1F-4306-BA90-6C523F9740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6412351" y="3415158"/>
            <a:ext cx="3478198" cy="2757041"/>
          </a:xfrm>
          <a:prstGeom prst="rect">
            <a:avLst/>
          </a:prstGeom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7E7D9EF9-2EC9-4884-9497-535BB35AD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9113"/>
          </a:xfrm>
        </p:spPr>
        <p:txBody>
          <a:bodyPr/>
          <a:lstStyle/>
          <a:p>
            <a:r>
              <a:rPr lang="en-US" altLang="zh-TW" dirty="0"/>
              <a:t>Comparing Output of PPU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073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8F75B-FA97-4A70-B1CA-D701F2BA9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82595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Error occur in quantization part, other parts function normally. 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F7DC122-3324-43C0-8C00-A72EF374A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05" y="2615291"/>
            <a:ext cx="11222368" cy="3545907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74B2033-F145-4040-9600-4AFB7F7C3326}"/>
              </a:ext>
            </a:extLst>
          </p:cNvPr>
          <p:cNvSpPr/>
          <p:nvPr/>
        </p:nvSpPr>
        <p:spPr>
          <a:xfrm>
            <a:off x="650513" y="5793858"/>
            <a:ext cx="11410055" cy="30009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6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8F75B-FA97-4A70-B1CA-D701F2BA9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82595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It was simply a problem about matching output clock cycles together. 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92E8CF3-7EE7-48EB-A4AC-AACBE1F6ED00}"/>
              </a:ext>
            </a:extLst>
          </p:cNvPr>
          <p:cNvGrpSpPr/>
          <p:nvPr/>
        </p:nvGrpSpPr>
        <p:grpSpPr>
          <a:xfrm>
            <a:off x="1224314" y="3866469"/>
            <a:ext cx="10021579" cy="1807447"/>
            <a:chOff x="1371600" y="3087081"/>
            <a:chExt cx="10021579" cy="1807447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405CCB3C-9E55-49F5-B6FB-BE8564231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1600" y="3454135"/>
              <a:ext cx="10021579" cy="1440393"/>
            </a:xfrm>
            <a:prstGeom prst="rect">
              <a:avLst/>
            </a:prstGeom>
          </p:spPr>
        </p:pic>
        <p:sp>
          <p:nvSpPr>
            <p:cNvPr id="9" name="箭號: 向右 8">
              <a:extLst>
                <a:ext uri="{FF2B5EF4-FFF2-40B4-BE49-F238E27FC236}">
                  <a16:creationId xmlns:a16="http://schemas.microsoft.com/office/drawing/2014/main" id="{EECF6873-F42B-4066-B1BC-8D21A3E9C021}"/>
                </a:ext>
              </a:extLst>
            </p:cNvPr>
            <p:cNvSpPr/>
            <p:nvPr/>
          </p:nvSpPr>
          <p:spPr>
            <a:xfrm rot="14441877">
              <a:off x="4206122" y="3193124"/>
              <a:ext cx="559920" cy="347833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箭號: 向右 9">
              <a:extLst>
                <a:ext uri="{FF2B5EF4-FFF2-40B4-BE49-F238E27FC236}">
                  <a16:creationId xmlns:a16="http://schemas.microsoft.com/office/drawing/2014/main" id="{FD3B2AFA-A9AC-4BBD-B834-51F077997C58}"/>
                </a:ext>
              </a:extLst>
            </p:cNvPr>
            <p:cNvSpPr/>
            <p:nvPr/>
          </p:nvSpPr>
          <p:spPr>
            <a:xfrm rot="16200000">
              <a:off x="5580465" y="3205400"/>
              <a:ext cx="559920" cy="347833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6399046-7ADC-49BC-B783-209A117CC076}"/>
              </a:ext>
            </a:extLst>
          </p:cNvPr>
          <p:cNvSpPr txBox="1"/>
          <p:nvPr/>
        </p:nvSpPr>
        <p:spPr>
          <a:xfrm>
            <a:off x="2984003" y="3075057"/>
            <a:ext cx="14605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Latch array output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datas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94911E5-9854-4A0F-8D91-F40ACECCC59B}"/>
              </a:ext>
            </a:extLst>
          </p:cNvPr>
          <p:cNvSpPr txBox="1"/>
          <p:nvPr/>
        </p:nvSpPr>
        <p:spPr>
          <a:xfrm>
            <a:off x="5042169" y="3354147"/>
            <a:ext cx="134193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Processing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D6D6EC50-8969-4A1B-A041-26303A18875C}"/>
              </a:ext>
            </a:extLst>
          </p:cNvPr>
          <p:cNvSpPr/>
          <p:nvPr/>
        </p:nvSpPr>
        <p:spPr>
          <a:xfrm rot="17866525">
            <a:off x="6888976" y="4005463"/>
            <a:ext cx="559920" cy="3478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1AEC0F5-BC65-4354-8098-791EC62B8E92}"/>
              </a:ext>
            </a:extLst>
          </p:cNvPr>
          <p:cNvSpPr txBox="1"/>
          <p:nvPr/>
        </p:nvSpPr>
        <p:spPr>
          <a:xfrm>
            <a:off x="7218307" y="3347580"/>
            <a:ext cx="10582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06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Modification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78F75B-FA97-4A70-B1CA-D701F2BA9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52133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The scaling module is modified to support FP8 multiplication. </a:t>
                </a:r>
              </a:p>
              <a:p>
                <a:r>
                  <a:rPr lang="en-US" altLang="zh-TW" dirty="0"/>
                  <a:t>FP8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definition is (E4M3 format)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𝐹𝑃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8=       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78F75B-FA97-4A70-B1CA-D701F2BA9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52133" cy="4351338"/>
              </a:xfrm>
              <a:blipFill>
                <a:blip r:embed="rId2"/>
                <a:stretch>
                  <a:fillRect l="-15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39B3DB3-A1F5-4215-9EC1-81EFF721B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167" y="2992455"/>
            <a:ext cx="4977038" cy="1600370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30B23FDC-2FE4-44EF-BEB8-8239D07C5A50}"/>
              </a:ext>
            </a:extLst>
          </p:cNvPr>
          <p:cNvSpPr/>
          <p:nvPr/>
        </p:nvSpPr>
        <p:spPr>
          <a:xfrm>
            <a:off x="10917569" y="3264837"/>
            <a:ext cx="693470" cy="106168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C66176D-1A37-450F-83FC-366C943AA9DD}"/>
              </a:ext>
            </a:extLst>
          </p:cNvPr>
          <p:cNvSpPr txBox="1"/>
          <p:nvPr/>
        </p:nvSpPr>
        <p:spPr>
          <a:xfrm>
            <a:off x="2935999" y="5240922"/>
            <a:ext cx="853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 bit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2A68062-0DEE-4D36-A675-579F2C1F2AB8}"/>
              </a:ext>
            </a:extLst>
          </p:cNvPr>
          <p:cNvSpPr txBox="1"/>
          <p:nvPr/>
        </p:nvSpPr>
        <p:spPr>
          <a:xfrm>
            <a:off x="4007403" y="5240922"/>
            <a:ext cx="853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 bit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FFA3B82-BA67-4AA2-80B9-E3988C454D90}"/>
              </a:ext>
            </a:extLst>
          </p:cNvPr>
          <p:cNvSpPr txBox="1"/>
          <p:nvPr/>
        </p:nvSpPr>
        <p:spPr>
          <a:xfrm>
            <a:off x="5205890" y="5240922"/>
            <a:ext cx="853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 bit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8845C13-D133-4AB8-B45B-A15D0261B7E7}"/>
              </a:ext>
            </a:extLst>
          </p:cNvPr>
          <p:cNvCxnSpPr/>
          <p:nvPr/>
        </p:nvCxnSpPr>
        <p:spPr>
          <a:xfrm>
            <a:off x="2994812" y="5161139"/>
            <a:ext cx="61982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1F09584-1E39-4732-89DC-21F502D72EAA}"/>
              </a:ext>
            </a:extLst>
          </p:cNvPr>
          <p:cNvCxnSpPr>
            <a:cxnSpLocks/>
          </p:cNvCxnSpPr>
          <p:nvPr/>
        </p:nvCxnSpPr>
        <p:spPr>
          <a:xfrm>
            <a:off x="3780338" y="5161139"/>
            <a:ext cx="130716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AFC24F3A-7B68-4836-A07B-C9C6570595B7}"/>
              </a:ext>
            </a:extLst>
          </p:cNvPr>
          <p:cNvCxnSpPr>
            <a:cxnSpLocks/>
          </p:cNvCxnSpPr>
          <p:nvPr/>
        </p:nvCxnSpPr>
        <p:spPr>
          <a:xfrm>
            <a:off x="5168812" y="5161139"/>
            <a:ext cx="9271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6A44611-40FC-453F-B4EB-6EE0B6A37CF0}"/>
              </a:ext>
            </a:extLst>
          </p:cNvPr>
          <p:cNvCxnSpPr/>
          <p:nvPr/>
        </p:nvCxnSpPr>
        <p:spPr>
          <a:xfrm>
            <a:off x="3062319" y="5161139"/>
            <a:ext cx="61982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10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8F75B-FA97-4A70-B1CA-D701F2BA9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48887" cy="5032375"/>
          </a:xfrm>
        </p:spPr>
        <p:txBody>
          <a:bodyPr>
            <a:normAutofit/>
          </a:bodyPr>
          <a:lstStyle/>
          <a:p>
            <a:r>
              <a:rPr lang="en-US" altLang="zh-TW" dirty="0"/>
              <a:t>First part is decoding FP8 format. </a:t>
            </a:r>
          </a:p>
          <a:p>
            <a:r>
              <a:rPr lang="en-US" altLang="zh-TW" dirty="0"/>
              <a:t>Then transferring it to Q8.8 fixed point number. But why Q8.8 ? </a:t>
            </a:r>
          </a:p>
          <a:p>
            <a:r>
              <a:rPr lang="en-US" altLang="zh-TW" dirty="0"/>
              <a:t>The output bit width for each  mac is 40 bits, which is 40 – 24 = 16 bits wider. Since Q8.8 is 16 bits wide, the result is 24 + 16 + 16 – 16 = 40. 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AF86FEA-9ECE-4464-A864-2CA23B93A9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281"/>
          <a:stretch/>
        </p:blipFill>
        <p:spPr>
          <a:xfrm>
            <a:off x="6096000" y="1158862"/>
            <a:ext cx="5865408" cy="2699471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C1A0446C-E926-47FB-9DA6-4C4F9D1F64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28"/>
          <a:stretch/>
        </p:blipFill>
        <p:spPr>
          <a:xfrm>
            <a:off x="6096000" y="4110236"/>
            <a:ext cx="5893370" cy="215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2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Modification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78F75B-FA97-4A70-B1CA-D701F2BA9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13464" cy="4507670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Testcase: Mimicking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mac unit multiplying (70, 80) and (40, 90)</a:t>
                </a:r>
              </a:p>
              <a:p>
                <a:r>
                  <a:rPr lang="en-US" altLang="zh-TW" dirty="0"/>
                  <a:t>Quantized int4 data: (6, 7),  (3, 7)</a:t>
                </a:r>
              </a:p>
              <a:p>
                <a:r>
                  <a:rPr lang="en-US" altLang="zh-TW" dirty="0"/>
                  <a:t>CS: 0.101237 = 0x1D in FP8</a:t>
                </a:r>
              </a:p>
              <a:p>
                <a:r>
                  <a:rPr lang="en-US" altLang="zh-TW" dirty="0"/>
                  <a:t>VSs: 113, 127.  </a:t>
                </a:r>
              </a:p>
              <a:p>
                <a:r>
                  <a:rPr lang="en-US" altLang="zh-TW" dirty="0"/>
                  <a:t>Output of mac should be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3+7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113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127 = 961517</m:t>
                    </m:r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78F75B-FA97-4A70-B1CA-D701F2BA9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13464" cy="4507670"/>
              </a:xfrm>
              <a:blipFill>
                <a:blip r:embed="rId2"/>
                <a:stretch>
                  <a:fillRect l="-1494" b="-195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2025/5/19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C110604-7797-43C1-ADF3-F10835CD6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273" y="4361575"/>
            <a:ext cx="4763165" cy="115268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6106BDF-8722-4C89-BA0C-C48FEF755465}"/>
              </a:ext>
            </a:extLst>
          </p:cNvPr>
          <p:cNvSpPr txBox="1"/>
          <p:nvPr/>
        </p:nvSpPr>
        <p:spPr>
          <a:xfrm>
            <a:off x="6819390" y="5709522"/>
            <a:ext cx="4653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*Theoretical output = 2800 + 7200 = 10000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B7E2F9F-C13E-4E6A-8C2A-88494DC6076A}"/>
              </a:ext>
            </a:extLst>
          </p:cNvPr>
          <p:cNvSpPr txBox="1"/>
          <p:nvPr/>
        </p:nvSpPr>
        <p:spPr>
          <a:xfrm>
            <a:off x="6090461" y="2731626"/>
            <a:ext cx="3434031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*CS = coarse-grain scale factor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VSs = per vector scale factors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FEFBD9BD-7856-468A-997D-43AAED5FFE1F}"/>
              </a:ext>
            </a:extLst>
          </p:cNvPr>
          <p:cNvSpPr/>
          <p:nvPr/>
        </p:nvSpPr>
        <p:spPr>
          <a:xfrm>
            <a:off x="10629137" y="5081049"/>
            <a:ext cx="914910" cy="106168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E415660-2EC6-4573-BBB5-1EB0E2F4B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678" y="1197189"/>
            <a:ext cx="3006773" cy="109089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E409B03-3C57-4FF1-A68E-1D9A62FE4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2819" y="1210830"/>
            <a:ext cx="1793749" cy="3083799"/>
          </a:xfrm>
          <a:prstGeom prst="rect">
            <a:avLst/>
          </a:prstGeom>
        </p:spPr>
      </p:pic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1519A43D-CE41-494E-ACB6-CA404516DB6B}"/>
              </a:ext>
            </a:extLst>
          </p:cNvPr>
          <p:cNvSpPr/>
          <p:nvPr/>
        </p:nvSpPr>
        <p:spPr>
          <a:xfrm rot="16200000">
            <a:off x="7962609" y="2350692"/>
            <a:ext cx="559920" cy="3478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76BBB0B5-2611-44BE-A651-EE3E2F3C4452}"/>
              </a:ext>
            </a:extLst>
          </p:cNvPr>
          <p:cNvSpPr/>
          <p:nvPr/>
        </p:nvSpPr>
        <p:spPr>
          <a:xfrm rot="18169483">
            <a:off x="9102771" y="2510351"/>
            <a:ext cx="1318324" cy="3478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209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30E4E-6B6F-428D-88BC-5A6D82AE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Approx. </a:t>
            </a:r>
            <a:r>
              <a:rPr lang="en-US" altLang="zh-TW" dirty="0" err="1"/>
              <a:t>Softmax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4C614D-E7FE-419C-8F98-21873BA85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14008"/>
                <a:ext cx="9601200" cy="476224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/>
                  <a:t>Normal </a:t>
                </a:r>
                <a:r>
                  <a:rPr lang="en-US" altLang="zh-TW" dirty="0" err="1"/>
                  <a:t>softmax</a:t>
                </a:r>
                <a:r>
                  <a:rPr lang="en-US" altLang="zh-TW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Approximate </a:t>
                </a:r>
                <a:r>
                  <a:rPr lang="en-US" altLang="zh-TW" dirty="0" err="1"/>
                  <a:t>softmax</a:t>
                </a:r>
                <a:r>
                  <a:rPr lang="en-US" altLang="zh-TW" dirty="0"/>
                  <a:t>:</a:t>
                </a:r>
              </a:p>
              <a:p>
                <a:r>
                  <a:rPr lang="en-US" altLang="zh-TW" dirty="0"/>
                  <a:t>Use 2 as base instead of e, hence replacing exponential calculations with shifting.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𝑎𝑝𝑝𝑟𝑜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𝑠𝑜𝑓𝑡𝑚𝑎𝑥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4C614D-E7FE-419C-8F98-21873BA85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14008"/>
                <a:ext cx="9601200" cy="4762243"/>
              </a:xfrm>
              <a:blipFill>
                <a:blip r:embed="rId2"/>
                <a:stretch>
                  <a:fillRect l="-6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9AF3C7-1F38-4208-B828-B2261917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0122B4-4ECD-4625-BAFC-6FB6E0AA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74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30E4E-6B6F-428D-88BC-5A6D82AE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Approx. </a:t>
            </a:r>
            <a:r>
              <a:rPr lang="en-US" altLang="zh-TW" dirty="0" err="1"/>
              <a:t>Softmax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4C614D-E7FE-419C-8F98-21873BA85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4008"/>
            <a:ext cx="3992136" cy="4762243"/>
          </a:xfrm>
        </p:spPr>
        <p:txBody>
          <a:bodyPr>
            <a:normAutofit/>
          </a:bodyPr>
          <a:lstStyle/>
          <a:p>
            <a:r>
              <a:rPr lang="en-US" altLang="zh-TW" dirty="0"/>
              <a:t>The reference didn’t specify the bit width after approx. </a:t>
            </a:r>
            <a:r>
              <a:rPr lang="en-US" altLang="zh-TW" dirty="0" err="1"/>
              <a:t>softmax</a:t>
            </a:r>
            <a:r>
              <a:rPr lang="en-US" altLang="zh-TW" dirty="0"/>
              <a:t>, so I assume it to be 8 (common).</a:t>
            </a:r>
          </a:p>
          <a:p>
            <a:r>
              <a:rPr lang="en-US" altLang="zh-TW" dirty="0"/>
              <a:t>So the maximum shift amount is set to be 7. 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9AF3C7-1F38-4208-B828-B2261917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0122B4-4ECD-4625-BAFC-6FB6E0AA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66D9B14-1FCA-4E57-80F4-739BFEAC3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969" y="2544479"/>
            <a:ext cx="6627791" cy="19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87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30E4E-6B6F-428D-88BC-5A6D82AE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Approx. </a:t>
            </a:r>
            <a:r>
              <a:rPr lang="en-US" altLang="zh-TW" dirty="0" err="1"/>
              <a:t>Softmax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4C614D-E7FE-419C-8F98-21873BA85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58384"/>
                <a:ext cx="3992136" cy="4117867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In the division state,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 value is multiplied by 255 before the division to map the result to 8 bits. 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4C614D-E7FE-419C-8F98-21873BA85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58384"/>
                <a:ext cx="3992136" cy="4117867"/>
              </a:xfrm>
              <a:blipFill>
                <a:blip r:embed="rId2"/>
                <a:stretch>
                  <a:fillRect l="-21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9AF3C7-1F38-4208-B828-B2261917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0122B4-4ECD-4625-BAFC-6FB6E0AA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7977903-0511-4BB6-BC8A-096BC842C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087" y="2215427"/>
            <a:ext cx="6660858" cy="323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05752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9208</TotalTime>
  <Words>627</Words>
  <Application>Microsoft Office PowerPoint</Application>
  <PresentationFormat>寬螢幕</PresentationFormat>
  <Paragraphs>95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Times-Roman</vt:lpstr>
      <vt:lpstr>Calibri</vt:lpstr>
      <vt:lpstr>Cambria Math</vt:lpstr>
      <vt:lpstr>Franklin Gothic Book</vt:lpstr>
      <vt:lpstr>Times New Roman</vt:lpstr>
      <vt:lpstr>裁剪</vt:lpstr>
      <vt:lpstr>PowerPoint 簡報</vt:lpstr>
      <vt:lpstr>Modification</vt:lpstr>
      <vt:lpstr>Modification</vt:lpstr>
      <vt:lpstr>Modification</vt:lpstr>
      <vt:lpstr>Modification</vt:lpstr>
      <vt:lpstr>Modification</vt:lpstr>
      <vt:lpstr>Approx. Softmax</vt:lpstr>
      <vt:lpstr>Approx. Softmax</vt:lpstr>
      <vt:lpstr>Approx. Softmax</vt:lpstr>
      <vt:lpstr>Testing Correctness</vt:lpstr>
      <vt:lpstr>Testing Overall Correctness of PPU</vt:lpstr>
      <vt:lpstr>Theoretical Output of PPU</vt:lpstr>
      <vt:lpstr>Comparing Output of PPU</vt:lpstr>
      <vt:lpstr>Comparing Output of PPU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Hou Ethan</dc:creator>
  <cp:lastModifiedBy>Hou Ethan</cp:lastModifiedBy>
  <cp:revision>173</cp:revision>
  <dcterms:created xsi:type="dcterms:W3CDTF">2025-03-11T04:10:10Z</dcterms:created>
  <dcterms:modified xsi:type="dcterms:W3CDTF">2025-05-19T10:31:00Z</dcterms:modified>
</cp:coreProperties>
</file>