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91" r:id="rId4"/>
    <p:sldId id="311" r:id="rId5"/>
    <p:sldId id="312" r:id="rId6"/>
    <p:sldId id="314" r:id="rId7"/>
    <p:sldId id="315" r:id="rId8"/>
    <p:sldId id="316" r:id="rId9"/>
    <p:sldId id="318" r:id="rId10"/>
    <p:sldId id="317" r:id="rId11"/>
    <p:sldId id="319" r:id="rId12"/>
    <p:sldId id="320" r:id="rId13"/>
    <p:sldId id="321" r:id="rId14"/>
    <p:sldId id="322" r:id="rId15"/>
    <p:sldId id="32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2A2D5-5991-4801-9691-390FCB9D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7C9EBD-1D51-4310-8140-8CEBFBD8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390BD-CDEB-4284-A417-78BA8ADF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9422-2511-4DEB-8886-B5AD4CD25B7D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3C509-C3C1-4375-A055-327EDB53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647FC-32D0-43C2-96DF-BE7FB421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1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D6D88-543F-4DEA-9B1D-993D35A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AB248F-F15B-4B52-B326-603494A59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9AD5F-A6D7-4E47-A9A3-AE021614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D0919-31C5-49F9-BA42-2D925299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D5604-0723-4DE6-A8ED-EC2F71A8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A5658A-E6DB-4AA1-A1FA-8F42C52D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DC3796-8EE3-450E-910C-7748C97F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94238-0433-413C-A371-7E3B56F9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8884A3-3F02-489D-B5D1-5E574AE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47799-5FF5-47F2-861E-3D499C8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DAA9D-EE1F-4F89-AEDC-CF5C8200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9BE7A-DAD9-48A4-9AEE-8568A460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EA0D7-F175-4722-8171-11E0C5E7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2D38D-EA2F-499D-81AD-F1C8DB77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F431E-A03B-44D2-889F-BA747F93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9020B-5C5A-496F-A77B-5203ECD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B19C9C-A23F-40F4-8305-BF4B69AE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3B0B2-ED68-4CE7-8D5D-7E46D569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031D-4FFA-4B7E-B90B-3B0E99D95905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41207-1D5D-47E5-B3B2-30257732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EF52C-3532-469F-9809-0143BF56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48C9F-1F97-43B6-8EFE-D010C72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1C707-5332-4151-86E5-86B9DA457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F6D550-CB9F-4568-B374-5DF9C55F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1F13-061E-45BF-9447-4AE59C69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0D7303-8807-429C-A9ED-A078F73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49B0EF-56B7-43CE-8C4F-C89AC292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827A9-A6B3-4DBA-8DD4-1EF7BFE2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718881-F0E6-4B61-B801-A6927350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5126CF-9339-4B35-9D63-13AF3353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75F374-9BEB-4822-9C09-1C167402B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52EC9B-5F90-43C8-8AD2-26C473A99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56D112-F395-4E9B-BB7B-40BDBDE6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1D6D34-7603-4EFA-9F95-00AAE4FF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C689C-9A1D-46D8-8403-5D8B602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BE7B3-1BE6-40AA-A119-61614CD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103DFE-1D02-4CE4-975B-6BBFC828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24F744-53A4-4415-9499-F9AF7FC1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CBBD0E-26FA-48DB-91B4-9DBE72B0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827CB2-1569-487A-B859-84835B7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ADE1E7-BCF3-4E8B-B8BF-24B936B2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436C4-1C3A-47D6-BC76-3FFB5750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BD28A-0404-4D1E-9888-A1C4639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B8020A-0881-438E-9867-C3B30ABE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8B36F-EC4B-4DE2-8D29-048799BFE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01E1F8-21B4-4692-9E70-6B689EE7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C8A-5481-4A69-A182-F9F960B32A4D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BD9C5F-52CE-4C7A-80DC-4DC08F1D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BEE70-4260-43C8-9006-D891963B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7999A-D6C7-4E5E-921B-B505591F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42B7E-3239-4AFC-9FA7-A892FCE6E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DA4328-0511-428E-BE9F-809BEA70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CE1D2-0D01-4B1C-BADC-2A35E1EE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E206-1C27-4E41-AC82-7A0AA2282A21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1D41-DBD9-4F08-850C-E762FCC6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E8C038-71FF-43B1-8892-3FE95299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13E12C-A526-4110-B0F2-673D5EA5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FA200-ACF9-4FBE-BEDA-4F3C24E2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298FA-08A3-4754-9E4C-FB61175CA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85AF-FB41-4DE2-B200-20D62EB52EF6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70FA3-0AEB-46CE-B339-0FC3538D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B2B95-1106-49A4-BEA5-C0EC098B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58D3E-48C6-43BD-88FB-6A9EA6C1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298" y="1810389"/>
            <a:ext cx="10103404" cy="1632047"/>
          </a:xfrm>
        </p:spPr>
        <p:txBody>
          <a:bodyPr>
            <a:normAutofit/>
          </a:bodyPr>
          <a:lstStyle/>
          <a:p>
            <a:r>
              <a:rPr lang="en-US" altLang="zh-TW" sz="4400" b="0" i="0" u="none" strike="noStrike" baseline="0" dirty="0">
                <a:latin typeface="Times-Roman"/>
              </a:rPr>
              <a:t>PPU</a:t>
            </a:r>
            <a:r>
              <a:rPr lang="zh-TW" altLang="en-US" sz="4400" b="0" i="0" u="none" strike="noStrike" baseline="0" dirty="0">
                <a:latin typeface="Times-Roman"/>
              </a:rPr>
              <a:t> </a:t>
            </a:r>
            <a:r>
              <a:rPr lang="en-US" altLang="zh-TW" sz="4400" b="0" i="0" u="none" strike="noStrike" baseline="0" dirty="0">
                <a:latin typeface="Times-Roman"/>
              </a:rPr>
              <a:t>and Testbench</a:t>
            </a: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312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5/6 Progress Report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Presenter: I-An Hou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2025/5/6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 of Latch Array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B237AA-9504-4687-867F-000645725828}"/>
              </a:ext>
            </a:extLst>
          </p:cNvPr>
          <p:cNvSpPr/>
          <p:nvPr/>
        </p:nvSpPr>
        <p:spPr>
          <a:xfrm>
            <a:off x="1393215" y="3152692"/>
            <a:ext cx="1980000" cy="19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F798F90-20B6-457E-AA46-01C694301662}"/>
              </a:ext>
            </a:extLst>
          </p:cNvPr>
          <p:cNvSpPr/>
          <p:nvPr/>
        </p:nvSpPr>
        <p:spPr>
          <a:xfrm>
            <a:off x="4857104" y="3152692"/>
            <a:ext cx="1980000" cy="19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B91F24E-7AF0-4FBA-85C8-D75657ABAEA5}"/>
              </a:ext>
            </a:extLst>
          </p:cNvPr>
          <p:cNvSpPr/>
          <p:nvPr/>
        </p:nvSpPr>
        <p:spPr>
          <a:xfrm>
            <a:off x="8320993" y="3152692"/>
            <a:ext cx="1980000" cy="198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E36B211-DA03-426E-A76F-4CEBA2945AA3}"/>
              </a:ext>
            </a:extLst>
          </p:cNvPr>
          <p:cNvSpPr/>
          <p:nvPr/>
        </p:nvSpPr>
        <p:spPr>
          <a:xfrm>
            <a:off x="3570764" y="3657314"/>
            <a:ext cx="1088791" cy="36512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9AE356F4-7F6D-4D63-9528-CD03FDB933B4}"/>
              </a:ext>
            </a:extLst>
          </p:cNvPr>
          <p:cNvSpPr/>
          <p:nvPr/>
        </p:nvSpPr>
        <p:spPr>
          <a:xfrm>
            <a:off x="7034653" y="4052840"/>
            <a:ext cx="1088791" cy="36512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迴轉箭號 2">
            <a:extLst>
              <a:ext uri="{FF2B5EF4-FFF2-40B4-BE49-F238E27FC236}">
                <a16:creationId xmlns:a16="http://schemas.microsoft.com/office/drawing/2014/main" id="{27AA07E8-2D71-49B7-A64E-F59997704C08}"/>
              </a:ext>
            </a:extLst>
          </p:cNvPr>
          <p:cNvSpPr/>
          <p:nvPr/>
        </p:nvSpPr>
        <p:spPr>
          <a:xfrm flipH="1">
            <a:off x="2209800" y="2301040"/>
            <a:ext cx="7093760" cy="685653"/>
          </a:xfrm>
          <a:prstGeom prst="uturn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箭號: 迴轉箭號 27">
            <a:extLst>
              <a:ext uri="{FF2B5EF4-FFF2-40B4-BE49-F238E27FC236}">
                <a16:creationId xmlns:a16="http://schemas.microsoft.com/office/drawing/2014/main" id="{09A79C3E-C86B-4031-965E-F22CB07D9947}"/>
              </a:ext>
            </a:extLst>
          </p:cNvPr>
          <p:cNvSpPr/>
          <p:nvPr/>
        </p:nvSpPr>
        <p:spPr>
          <a:xfrm flipV="1">
            <a:off x="2300224" y="5356465"/>
            <a:ext cx="7093760" cy="685653"/>
          </a:xfrm>
          <a:prstGeom prst="uturn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8B157E-3F5D-4DA4-808B-0270234DD581}"/>
              </a:ext>
            </a:extLst>
          </p:cNvPr>
          <p:cNvSpPr txBox="1"/>
          <p:nvPr/>
        </p:nvSpPr>
        <p:spPr>
          <a:xfrm>
            <a:off x="4544608" y="5262736"/>
            <a:ext cx="276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Quantizing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F1A09A-A921-4FB7-B4B6-28172F8A39FA}"/>
              </a:ext>
            </a:extLst>
          </p:cNvPr>
          <p:cNvSpPr txBox="1"/>
          <p:nvPr/>
        </p:nvSpPr>
        <p:spPr>
          <a:xfrm>
            <a:off x="4731865" y="1714213"/>
            <a:ext cx="2230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or reset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4D3715B3-E40B-4F1B-A84F-04E20EF065A8}"/>
              </a:ext>
            </a:extLst>
          </p:cNvPr>
          <p:cNvSpPr/>
          <p:nvPr/>
        </p:nvSpPr>
        <p:spPr>
          <a:xfrm flipH="1" flipV="1">
            <a:off x="3581400" y="4232025"/>
            <a:ext cx="1088791" cy="36512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0EDE8B9-16C3-4D24-A899-C6CEA775989A}"/>
              </a:ext>
            </a:extLst>
          </p:cNvPr>
          <p:cNvSpPr txBox="1"/>
          <p:nvPr/>
        </p:nvSpPr>
        <p:spPr>
          <a:xfrm>
            <a:off x="3706284" y="4625605"/>
            <a:ext cx="1025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5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390"/>
            <a:ext cx="4316807" cy="3458257"/>
          </a:xfrm>
        </p:spPr>
        <p:txBody>
          <a:bodyPr>
            <a:normAutofit/>
          </a:bodyPr>
          <a:lstStyle/>
          <a:p>
            <a:r>
              <a:rPr lang="en-US" altLang="zh-TW" dirty="0"/>
              <a:t>When in “OUTPUT” mode, find the max value in latch array.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C14B44C-5667-4DF6-B603-B878923F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20" y="1690688"/>
            <a:ext cx="6508178" cy="43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2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Reciprocal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566679" cy="461805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When the maximal value is determined, calculate the scale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𝑣𝑒𝑐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Because scale factor is usually small, shift the answer left by 13 bits to prevent vanishing. </a:t>
                </a:r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566679" cy="4618058"/>
              </a:xfrm>
              <a:blipFill>
                <a:blip r:embed="rId2"/>
                <a:stretch>
                  <a:fillRect l="-2136" r="-1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0CA9C9F-EE10-4991-B43F-5EFD7ED9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07" y="2079709"/>
            <a:ext cx="6521493" cy="31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</a:t>
            </a:r>
            <a:r>
              <a:rPr lang="zh-TW" altLang="en-US" dirty="0"/>
              <a:t> </a:t>
            </a:r>
            <a:r>
              <a:rPr lang="en-US" altLang="zh-TW" dirty="0"/>
              <a:t>and Rounding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83" y="2178604"/>
            <a:ext cx="4566679" cy="3792611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After switching to OUTPUT mode, quantize each data in latch array and store the result in a buffer implemented in testbench. (Remember to &gt;&gt; 13)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B9FE1E9-1544-4BE9-A6F8-DF55A0CE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589" y="2565229"/>
            <a:ext cx="6537411" cy="27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83" y="2178604"/>
            <a:ext cx="10110053" cy="3792611"/>
          </a:xfrm>
        </p:spPr>
        <p:txBody>
          <a:bodyPr>
            <a:normAutofit/>
          </a:bodyPr>
          <a:lstStyle/>
          <a:p>
            <a:r>
              <a:rPr lang="en-US" altLang="zh-TW" dirty="0"/>
              <a:t>Partial sum for the input is </a:t>
            </a:r>
          </a:p>
          <a:p>
            <a:pPr marL="0" indent="0">
              <a:buNone/>
            </a:pPr>
            <a:r>
              <a:rPr lang="en-US" altLang="zh-TW" dirty="0"/>
              <a:t>{0110000…0, 8{0100000…0}, 0111110…0, 5{0100000…0}, 0111000…0}</a:t>
            </a:r>
          </a:p>
          <a:p>
            <a:r>
              <a:rPr lang="en-US" altLang="zh-TW" dirty="0"/>
              <a:t>Scale = 16, Bias = 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07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Progress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83" y="1914713"/>
            <a:ext cx="10110053" cy="3792611"/>
          </a:xfrm>
        </p:spPr>
        <p:txBody>
          <a:bodyPr>
            <a:normAutofit/>
          </a:bodyPr>
          <a:lstStyle/>
          <a:p>
            <a:r>
              <a:rPr lang="en-US" altLang="zh-TW" dirty="0"/>
              <a:t>Error occur in quantization part, other parts function normally.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9A5509-32BE-45A5-ABC3-4E2D5BB9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1282"/>
            <a:ext cx="12192000" cy="38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4729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Scaling, biasing</a:t>
            </a:r>
          </a:p>
          <a:p>
            <a:r>
              <a:rPr lang="en-US" altLang="zh-TW" dirty="0" err="1"/>
              <a:t>ReLU</a:t>
            </a:r>
            <a:endParaRPr lang="en-US" altLang="zh-TW" dirty="0"/>
          </a:p>
          <a:p>
            <a:r>
              <a:rPr lang="en-US" altLang="zh-TW" dirty="0"/>
              <a:t>Truncation</a:t>
            </a:r>
          </a:p>
          <a:p>
            <a:r>
              <a:rPr lang="en-US" altLang="zh-TW" dirty="0"/>
              <a:t>Max, reciprocal</a:t>
            </a:r>
          </a:p>
          <a:p>
            <a:r>
              <a:rPr lang="en-US" altLang="zh-TW" dirty="0"/>
              <a:t>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52AB0C2-B319-4A84-A479-1DF1F982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35" y="837710"/>
            <a:ext cx="3751743" cy="56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Input, Output Ports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835"/>
            <a:ext cx="4316807" cy="217564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vec_max_wire</a:t>
            </a:r>
            <a:r>
              <a:rPr lang="en-US" altLang="zh-TW" dirty="0"/>
              <a:t> and </a:t>
            </a:r>
            <a:r>
              <a:rPr lang="en-US" altLang="zh-TW" dirty="0" err="1"/>
              <a:t>reciprocal_wire</a:t>
            </a:r>
            <a:r>
              <a:rPr lang="en-US" altLang="zh-TW" dirty="0"/>
              <a:t> are for debug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4225D7-D8EC-4319-BE86-4A3647EF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51" y="1741199"/>
            <a:ext cx="5804549" cy="4346567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965CB41-A8D7-43C0-96A6-33C2B139221C}"/>
              </a:ext>
            </a:extLst>
          </p:cNvPr>
          <p:cNvSpPr/>
          <p:nvPr/>
        </p:nvSpPr>
        <p:spPr>
          <a:xfrm>
            <a:off x="5900129" y="4282086"/>
            <a:ext cx="5453671" cy="756319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Scaling and Biasing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390"/>
            <a:ext cx="4316807" cy="3458257"/>
          </a:xfrm>
        </p:spPr>
        <p:txBody>
          <a:bodyPr>
            <a:normAutofit/>
          </a:bodyPr>
          <a:lstStyle/>
          <a:p>
            <a:r>
              <a:rPr lang="en-US" altLang="zh-TW" dirty="0"/>
              <a:t>Each result of MAC times scale and padding to 40 bits. (40 * 16 banks =  640 bits as mentioned in the paper)</a:t>
            </a:r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DC0837C-9CEE-4CBF-AE31-616E4CFB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791" y="1884032"/>
            <a:ext cx="6505874" cy="41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303"/>
            <a:ext cx="10515600" cy="1325563"/>
          </a:xfrm>
        </p:spPr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5497"/>
            <a:ext cx="10465993" cy="2596530"/>
          </a:xfrm>
        </p:spPr>
        <p:txBody>
          <a:bodyPr>
            <a:normAutofit/>
          </a:bodyPr>
          <a:lstStyle/>
          <a:p>
            <a:r>
              <a:rPr lang="en-US" altLang="zh-TW" dirty="0"/>
              <a:t>If the scaled and biased result is negative, cover it with 0.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3E2FE68-772B-46EB-9FDB-914CEDCC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882" y="3683093"/>
            <a:ext cx="3561930" cy="20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1A2CA4-6F4A-4DDE-AFE7-42E5B5CD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9" y="3564825"/>
            <a:ext cx="7039513" cy="195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0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303"/>
            <a:ext cx="10515600" cy="1325563"/>
          </a:xfrm>
        </p:spPr>
        <p:txBody>
          <a:bodyPr/>
          <a:lstStyle/>
          <a:p>
            <a:r>
              <a:rPr lang="en-US" altLang="zh-TW" dirty="0"/>
              <a:t>Truncation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5497"/>
            <a:ext cx="10465993" cy="2596530"/>
          </a:xfrm>
        </p:spPr>
        <p:txBody>
          <a:bodyPr>
            <a:normAutofit/>
          </a:bodyPr>
          <a:lstStyle/>
          <a:p>
            <a:r>
              <a:rPr lang="en-US" altLang="zh-TW" dirty="0"/>
              <a:t>Pick the high 18 bits to be the truncated result, and add 8 bits to reach 296 bits as mentioned in the paper.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D0A2CA2-8C48-494F-9FAA-06B725DA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92" y="3829856"/>
            <a:ext cx="8819016" cy="22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3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303"/>
            <a:ext cx="10515600" cy="1325563"/>
          </a:xfrm>
        </p:spPr>
        <p:txBody>
          <a:bodyPr/>
          <a:lstStyle/>
          <a:p>
            <a:r>
              <a:rPr lang="en-US" altLang="zh-TW" dirty="0"/>
              <a:t>Truncation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5497"/>
            <a:ext cx="10465993" cy="2596530"/>
          </a:xfrm>
        </p:spPr>
        <p:txBody>
          <a:bodyPr>
            <a:normAutofit/>
          </a:bodyPr>
          <a:lstStyle/>
          <a:p>
            <a:r>
              <a:rPr lang="en-US" altLang="zh-TW" dirty="0"/>
              <a:t>Pick the high 18 bits to be the truncated result, and add 8 bits to reach 296 bits as mentioned in the paper.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D0A2CA2-8C48-494F-9FAA-06B725DA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92" y="3829856"/>
            <a:ext cx="8819016" cy="22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0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Latch Array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7BF80D0-1F1E-44A2-86C4-5A46D1A1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CE270E2-F597-4F89-A646-90AC6BF5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4" y="1957761"/>
            <a:ext cx="4559442" cy="406868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B7975C3-AE79-4F36-A60D-ECA63421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15" y="957358"/>
            <a:ext cx="6110632" cy="54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 of Latch Array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8B237AA-9504-4687-867F-000645725828}"/>
              </a:ext>
            </a:extLst>
          </p:cNvPr>
          <p:cNvSpPr/>
          <p:nvPr/>
        </p:nvSpPr>
        <p:spPr>
          <a:xfrm>
            <a:off x="1509816" y="2121691"/>
            <a:ext cx="1980000" cy="19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F798F90-20B6-457E-AA46-01C694301662}"/>
              </a:ext>
            </a:extLst>
          </p:cNvPr>
          <p:cNvSpPr/>
          <p:nvPr/>
        </p:nvSpPr>
        <p:spPr>
          <a:xfrm>
            <a:off x="4973705" y="2121691"/>
            <a:ext cx="1980000" cy="19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B91F24E-7AF0-4FBA-85C8-D75657ABAEA5}"/>
              </a:ext>
            </a:extLst>
          </p:cNvPr>
          <p:cNvSpPr/>
          <p:nvPr/>
        </p:nvSpPr>
        <p:spPr>
          <a:xfrm>
            <a:off x="8437594" y="2121691"/>
            <a:ext cx="1980000" cy="198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74677AA-AB97-4DFF-AF97-C0B3265A8255}"/>
              </a:ext>
            </a:extLst>
          </p:cNvPr>
          <p:cNvSpPr txBox="1"/>
          <p:nvPr/>
        </p:nvSpPr>
        <p:spPr>
          <a:xfrm>
            <a:off x="1025534" y="4314043"/>
            <a:ext cx="2948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nothing, all registers store their values.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6E6C93-9790-4BCF-BEE2-528BFD1C8391}"/>
              </a:ext>
            </a:extLst>
          </p:cNvPr>
          <p:cNvSpPr txBox="1"/>
          <p:nvPr/>
        </p:nvSpPr>
        <p:spPr>
          <a:xfrm>
            <a:off x="4489422" y="4314042"/>
            <a:ext cx="325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latch array with data after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C6622C5-D6E4-49CD-BBBC-013ED080ABA4}"/>
              </a:ext>
            </a:extLst>
          </p:cNvPr>
          <p:cNvSpPr txBox="1"/>
          <p:nvPr/>
        </p:nvSpPr>
        <p:spPr>
          <a:xfrm>
            <a:off x="7986439" y="4314042"/>
            <a:ext cx="325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latch array. 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4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7926</TotalTime>
  <Words>329</Words>
  <Application>Microsoft Office PowerPoint</Application>
  <PresentationFormat>寬螢幕</PresentationFormat>
  <Paragraphs>77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Times-Roman</vt:lpstr>
      <vt:lpstr>Arial</vt:lpstr>
      <vt:lpstr>Calibri</vt:lpstr>
      <vt:lpstr>Cambria Math</vt:lpstr>
      <vt:lpstr>Times New Roman</vt:lpstr>
      <vt:lpstr>Office 佈景主題</vt:lpstr>
      <vt:lpstr>PPU and Testbench</vt:lpstr>
      <vt:lpstr>Recall</vt:lpstr>
      <vt:lpstr>Input, Output Ports</vt:lpstr>
      <vt:lpstr>Scaling and Biasing</vt:lpstr>
      <vt:lpstr>ReLU</vt:lpstr>
      <vt:lpstr>Truncation</vt:lpstr>
      <vt:lpstr>Truncation</vt:lpstr>
      <vt:lpstr>Latch Array</vt:lpstr>
      <vt:lpstr>Finite State Machine of Latch Array</vt:lpstr>
      <vt:lpstr>Finite State Machine of Latch Array</vt:lpstr>
      <vt:lpstr>Vector Max</vt:lpstr>
      <vt:lpstr>Reciprocal</vt:lpstr>
      <vt:lpstr>Quantization and Rounding</vt:lpstr>
      <vt:lpstr>Testbench</vt:lpstr>
      <vt:lpstr>Current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130</cp:revision>
  <dcterms:created xsi:type="dcterms:W3CDTF">2025-03-11T04:10:10Z</dcterms:created>
  <dcterms:modified xsi:type="dcterms:W3CDTF">2025-05-06T04:26:41Z</dcterms:modified>
</cp:coreProperties>
</file>