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136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CloakMe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800"/>
              </a:spcAft>
              <a:defRPr sz="2000">
                <a:solidFill>
                  <a:srgbClr val="1E1E1E"/>
                </a:solidFill>
              </a:defRPr>
            </a:pPr>
            <a:r>
              <a:rPr dirty="0"/>
              <a:t>Proactive Digital Protection for High-Profile Individuals</a:t>
            </a:r>
          </a:p>
          <a:p>
            <a:pPr>
              <a:spcAft>
                <a:spcPts val="800"/>
              </a:spcAft>
              <a:defRPr sz="2000">
                <a:solidFill>
                  <a:srgbClr val="1E1E1E"/>
                </a:solidFill>
              </a:defRPr>
            </a:pPr>
            <a:r>
              <a:rPr dirty="0"/>
              <a:t>Founder: Mandar Satam</a:t>
            </a:r>
          </a:p>
          <a:p>
            <a:pPr>
              <a:spcAft>
                <a:spcPts val="800"/>
              </a:spcAft>
              <a:defRPr sz="2000">
                <a:solidFill>
                  <a:srgbClr val="1E1E1E"/>
                </a:solidFill>
              </a:defRPr>
            </a:pPr>
            <a:r>
              <a:rPr dirty="0"/>
              <a:t>Website: www.</a:t>
            </a:r>
            <a:r>
              <a:rPr lang="en-US" dirty="0"/>
              <a:t>clokame</a:t>
            </a:r>
            <a:r>
              <a:rPr dirty="0"/>
              <a:t>.com</a:t>
            </a:r>
          </a:p>
          <a:p>
            <a:pPr>
              <a:spcAft>
                <a:spcPts val="800"/>
              </a:spcAft>
              <a:defRPr sz="2000">
                <a:solidFill>
                  <a:srgbClr val="1E1E1E"/>
                </a:solidFill>
              </a:defRPr>
            </a:pPr>
            <a:r>
              <a:rPr dirty="0"/>
              <a:t>Email: mandar.satam@gmail.com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Traction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1805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800"/>
              </a:spcAft>
              <a:defRPr sz="2000">
                <a:solidFill>
                  <a:srgbClr val="1E1E1E"/>
                </a:solidFill>
              </a:defRPr>
            </a:pPr>
            <a:r>
              <a:rPr dirty="0"/>
              <a:t>- MVP complete and live at www.</a:t>
            </a:r>
            <a:r>
              <a:rPr lang="en-US" dirty="0"/>
              <a:t>clokame</a:t>
            </a:r>
            <a:r>
              <a:rPr dirty="0"/>
              <a:t>.com</a:t>
            </a:r>
          </a:p>
          <a:p>
            <a:pPr>
              <a:spcAft>
                <a:spcPts val="800"/>
              </a:spcAft>
              <a:defRPr sz="2000">
                <a:solidFill>
                  <a:srgbClr val="1E1E1E"/>
                </a:solidFill>
              </a:defRPr>
            </a:pPr>
            <a:r>
              <a:rPr dirty="0"/>
              <a:t>- Modules: Social Analyzer, Impersonation Detector, Secure Vault, Dark Web Hub</a:t>
            </a:r>
          </a:p>
          <a:p>
            <a:pPr>
              <a:spcAft>
                <a:spcPts val="800"/>
              </a:spcAft>
              <a:defRPr sz="2000">
                <a:solidFill>
                  <a:srgbClr val="1E1E1E"/>
                </a:solidFill>
              </a:defRPr>
            </a:pPr>
            <a:r>
              <a:rPr dirty="0"/>
              <a:t>- 1 real registered user, 2 subscribers, 150+ outreach attempts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Team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800"/>
              </a:spcAft>
              <a:defRPr sz="2000">
                <a:solidFill>
                  <a:srgbClr val="1E1E1E"/>
                </a:solidFill>
              </a:defRPr>
            </a:pPr>
            <a:r>
              <a:t>Mandar Satam – Founder &amp; CEO</a:t>
            </a:r>
          </a:p>
          <a:p>
            <a:pPr>
              <a:spcAft>
                <a:spcPts val="800"/>
              </a:spcAft>
              <a:defRPr sz="2000">
                <a:solidFill>
                  <a:srgbClr val="1E1E1E"/>
                </a:solidFill>
              </a:defRPr>
            </a:pPr>
            <a:r>
              <a:t>- 15+ years in cybersecurity (Red Team, SCADA, IoT)</a:t>
            </a:r>
          </a:p>
          <a:p>
            <a:pPr>
              <a:spcAft>
                <a:spcPts val="800"/>
              </a:spcAft>
              <a:defRPr sz="2000">
                <a:solidFill>
                  <a:srgbClr val="1E1E1E"/>
                </a:solidFill>
              </a:defRPr>
            </a:pPr>
            <a:r>
              <a:t>- CVE discoverer, author, SANS certified (GPEN, GXPN, GAWN)</a:t>
            </a:r>
          </a:p>
          <a:p>
            <a:pPr>
              <a:spcAft>
                <a:spcPts val="800"/>
              </a:spcAft>
              <a:defRPr sz="2000">
                <a:solidFill>
                  <a:srgbClr val="1E1E1E"/>
                </a:solidFill>
              </a:defRPr>
            </a:pPr>
            <a:r>
              <a:t>- Former AppSec lead at US healthcare &amp; fintech orgs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Ask &amp; Use of Funds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800"/>
              </a:spcAft>
              <a:defRPr sz="2000">
                <a:solidFill>
                  <a:srgbClr val="1E1E1E"/>
                </a:solidFill>
              </a:defRPr>
            </a:pPr>
            <a:r>
              <a:t>Seeking $250K–$300K in pre-seed capital</a:t>
            </a:r>
          </a:p>
          <a:p>
            <a:pPr>
              <a:spcAft>
                <a:spcPts val="800"/>
              </a:spcAft>
              <a:defRPr sz="2000">
                <a:solidFill>
                  <a:srgbClr val="1E1E1E"/>
                </a:solidFill>
              </a:defRPr>
            </a:pPr>
            <a:r>
              <a:t>- $80K: Engineering &amp; UX</a:t>
            </a:r>
          </a:p>
          <a:p>
            <a:pPr>
              <a:spcAft>
                <a:spcPts val="800"/>
              </a:spcAft>
              <a:defRPr sz="2000">
                <a:solidFill>
                  <a:srgbClr val="1E1E1E"/>
                </a:solidFill>
              </a:defRPr>
            </a:pPr>
            <a:r>
              <a:t>- $50K: Cloud infrastructure + security</a:t>
            </a:r>
          </a:p>
          <a:p>
            <a:pPr>
              <a:spcAft>
                <a:spcPts val="800"/>
              </a:spcAft>
              <a:defRPr sz="2000">
                <a:solidFill>
                  <a:srgbClr val="1E1E1E"/>
                </a:solidFill>
              </a:defRPr>
            </a:pPr>
            <a:r>
              <a:t>- $40K: Marketing &amp; outreach</a:t>
            </a:r>
          </a:p>
          <a:p>
            <a:pPr>
              <a:spcAft>
                <a:spcPts val="800"/>
              </a:spcAft>
              <a:defRPr sz="2000">
                <a:solidFill>
                  <a:srgbClr val="1E1E1E"/>
                </a:solidFill>
              </a:defRPr>
            </a:pPr>
            <a:r>
              <a:t>- $30K: Mobile app development</a:t>
            </a:r>
          </a:p>
          <a:p>
            <a:pPr>
              <a:spcAft>
                <a:spcPts val="800"/>
              </a:spcAft>
              <a:defRPr sz="2000">
                <a:solidFill>
                  <a:srgbClr val="1E1E1E"/>
                </a:solidFill>
              </a:defRPr>
            </a:pPr>
            <a:r>
              <a:t>- $50K: Legal, compliance, and runway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Contact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800"/>
              </a:spcAft>
              <a:defRPr sz="2000">
                <a:solidFill>
                  <a:srgbClr val="1E1E1E"/>
                </a:solidFill>
              </a:defRPr>
            </a:pPr>
            <a:r>
              <a:rPr dirty="0"/>
              <a:t>Mandar Satam</a:t>
            </a:r>
          </a:p>
          <a:p>
            <a:pPr>
              <a:spcAft>
                <a:spcPts val="800"/>
              </a:spcAft>
              <a:defRPr sz="2000">
                <a:solidFill>
                  <a:srgbClr val="1E1E1E"/>
                </a:solidFill>
              </a:defRPr>
            </a:pPr>
            <a:r>
              <a:rPr dirty="0"/>
              <a:t>Founder &amp; CEO, </a:t>
            </a:r>
            <a:r>
              <a:rPr dirty="0" err="1"/>
              <a:t>CloakMe</a:t>
            </a:r>
            <a:endParaRPr dirty="0"/>
          </a:p>
          <a:p>
            <a:pPr>
              <a:spcAft>
                <a:spcPts val="800"/>
              </a:spcAft>
              <a:defRPr sz="2000">
                <a:solidFill>
                  <a:srgbClr val="1E1E1E"/>
                </a:solidFill>
              </a:defRPr>
            </a:pPr>
            <a:r>
              <a:rPr dirty="0"/>
              <a:t>Email: mandar.satam@gmail.com</a:t>
            </a:r>
          </a:p>
          <a:p>
            <a:pPr>
              <a:spcAft>
                <a:spcPts val="800"/>
              </a:spcAft>
              <a:defRPr sz="2000">
                <a:solidFill>
                  <a:srgbClr val="1E1E1E"/>
                </a:solidFill>
              </a:defRPr>
            </a:pPr>
            <a:r>
              <a:rPr dirty="0"/>
              <a:t>Website: www.</a:t>
            </a:r>
            <a:r>
              <a:rPr lang="en-US" dirty="0"/>
              <a:t>clokame</a:t>
            </a:r>
            <a:r>
              <a:rPr dirty="0"/>
              <a:t>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The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800"/>
              </a:spcAft>
              <a:defRPr sz="2000">
                <a:solidFill>
                  <a:srgbClr val="1E1E1E"/>
                </a:solidFill>
              </a:defRPr>
            </a:pPr>
            <a:r>
              <a:t>Executives, celebrities, and high-net-worth individuals are increasingly targeted by:</a:t>
            </a:r>
          </a:p>
          <a:p>
            <a:pPr>
              <a:spcAft>
                <a:spcPts val="800"/>
              </a:spcAft>
              <a:defRPr sz="2000">
                <a:solidFill>
                  <a:srgbClr val="1E1E1E"/>
                </a:solidFill>
              </a:defRPr>
            </a:pPr>
            <a:r>
              <a:t>- Social media impersonation</a:t>
            </a:r>
          </a:p>
          <a:p>
            <a:pPr>
              <a:spcAft>
                <a:spcPts val="800"/>
              </a:spcAft>
              <a:defRPr sz="2000">
                <a:solidFill>
                  <a:srgbClr val="1E1E1E"/>
                </a:solidFill>
              </a:defRPr>
            </a:pPr>
            <a:r>
              <a:t>- Doxxing and personal info leaks</a:t>
            </a:r>
          </a:p>
          <a:p>
            <a:pPr>
              <a:spcAft>
                <a:spcPts val="800"/>
              </a:spcAft>
              <a:defRPr sz="2000">
                <a:solidFill>
                  <a:srgbClr val="1E1E1E"/>
                </a:solidFill>
              </a:defRPr>
            </a:pPr>
            <a:r>
              <a:t>- Deepfake attacks and data exposure</a:t>
            </a:r>
          </a:p>
          <a:p>
            <a:pPr>
              <a:spcAft>
                <a:spcPts val="800"/>
              </a:spcAft>
              <a:defRPr sz="2000">
                <a:solidFill>
                  <a:srgbClr val="1E1E1E"/>
                </a:solidFill>
              </a:defRPr>
            </a:pPr>
            <a:r>
              <a:t>- Uncontrolled reputational damage</a:t>
            </a:r>
          </a:p>
          <a:p>
            <a:pPr>
              <a:spcAft>
                <a:spcPts val="800"/>
              </a:spcAft>
              <a:defRPr sz="2000">
                <a:solidFill>
                  <a:srgbClr val="1E1E1E"/>
                </a:solidFill>
              </a:defRPr>
            </a:pPr>
            <a:r>
              <a:t>Traditional cybersecurity tools don’t protect individuals' digital identities.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The 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800"/>
              </a:spcAft>
              <a:defRPr sz="2000">
                <a:solidFill>
                  <a:srgbClr val="1E1E1E"/>
                </a:solidFill>
              </a:defRPr>
            </a:pPr>
            <a:r>
              <a:t>CloakMe is a unified digital exposure monitoring platform that:</a:t>
            </a:r>
          </a:p>
          <a:p>
            <a:pPr>
              <a:spcAft>
                <a:spcPts val="800"/>
              </a:spcAft>
              <a:defRPr sz="2000">
                <a:solidFill>
                  <a:srgbClr val="1E1E1E"/>
                </a:solidFill>
              </a:defRPr>
            </a:pPr>
            <a:r>
              <a:t>- Scans dark web, paste sites, forums for leaks</a:t>
            </a:r>
          </a:p>
          <a:p>
            <a:pPr>
              <a:spcAft>
                <a:spcPts val="800"/>
              </a:spcAft>
              <a:defRPr sz="2000">
                <a:solidFill>
                  <a:srgbClr val="1E1E1E"/>
                </a:solidFill>
              </a:defRPr>
            </a:pPr>
            <a:r>
              <a:t>- Detects impersonated/cloned social media accounts</a:t>
            </a:r>
          </a:p>
          <a:p>
            <a:pPr>
              <a:spcAft>
                <a:spcPts val="800"/>
              </a:spcAft>
              <a:defRPr sz="2000">
                <a:solidFill>
                  <a:srgbClr val="1E1E1E"/>
                </a:solidFill>
              </a:defRPr>
            </a:pPr>
            <a:r>
              <a:t>- Flags risky content and deepfakes in real-time</a:t>
            </a:r>
          </a:p>
          <a:p>
            <a:pPr>
              <a:spcAft>
                <a:spcPts val="800"/>
              </a:spcAft>
              <a:defRPr sz="2000">
                <a:solidFill>
                  <a:srgbClr val="1E1E1E"/>
                </a:solidFill>
              </a:defRPr>
            </a:pPr>
            <a:r>
              <a:t>- Delivers exposure scores and alerting systems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Product Features Overview</a:t>
            </a:r>
          </a:p>
        </p:txBody>
      </p:sp>
      <p:pic>
        <p:nvPicPr>
          <p:cNvPr id="3" name="Picture 2" descr="cloakme_dash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858000" cy="42610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6692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5A5A5A"/>
                </a:solidFill>
              </a:defRPr>
            </a:pPr>
            <a:r>
              <a:t>CloakMe Dashboard - User exposure visualization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Instagram Impersonation Detector</a:t>
            </a:r>
          </a:p>
        </p:txBody>
      </p:sp>
      <p:pic>
        <p:nvPicPr>
          <p:cNvPr id="3" name="Picture 2" descr="cloakme_insta_imp_dete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858000" cy="42704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6692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5A5A5A"/>
                </a:solidFill>
              </a:defRPr>
            </a:pPr>
            <a:r>
              <a:t>Live impersonator detection with risk scoring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LinkedIn Exposure Analyzer</a:t>
            </a:r>
          </a:p>
        </p:txBody>
      </p:sp>
      <p:pic>
        <p:nvPicPr>
          <p:cNvPr id="3" name="Picture 2" descr="cloakme_linkedin_analyz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858000" cy="42641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6692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5A5A5A"/>
                </a:solidFill>
              </a:defRPr>
            </a:pPr>
            <a:r>
              <a:t>Checks for public overexposure in LinkedIn profiles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Market Opportunity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800"/>
              </a:spcAft>
              <a:defRPr sz="2000">
                <a:solidFill>
                  <a:srgbClr val="1E1E1E"/>
                </a:solidFill>
              </a:defRPr>
            </a:pPr>
            <a:r>
              <a:t>- $2B+ market for personal cybersecurity and digital identity protection</a:t>
            </a:r>
          </a:p>
          <a:p>
            <a:pPr>
              <a:spcAft>
                <a:spcPts val="800"/>
              </a:spcAft>
              <a:defRPr sz="2000">
                <a:solidFill>
                  <a:srgbClr val="1E1E1E"/>
                </a:solidFill>
              </a:defRPr>
            </a:pPr>
            <a:r>
              <a:t>- Rapidly growing interest in VIP protection &amp; brand monitoring</a:t>
            </a:r>
          </a:p>
          <a:p>
            <a:pPr>
              <a:spcAft>
                <a:spcPts val="800"/>
              </a:spcAft>
              <a:defRPr sz="2000">
                <a:solidFill>
                  <a:srgbClr val="1E1E1E"/>
                </a:solidFill>
              </a:defRPr>
            </a:pPr>
            <a:r>
              <a:t>- Opportunity in proactive, continuous monitoring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Competitive Advantage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800"/>
              </a:spcAft>
              <a:defRPr sz="2000">
                <a:solidFill>
                  <a:srgbClr val="1E1E1E"/>
                </a:solidFill>
              </a:defRPr>
            </a:pPr>
            <a:r>
              <a:t>- Multi-source dark web scanning</a:t>
            </a:r>
          </a:p>
          <a:p>
            <a:pPr>
              <a:spcAft>
                <a:spcPts val="800"/>
              </a:spcAft>
              <a:defRPr sz="2000">
                <a:solidFill>
                  <a:srgbClr val="1E1E1E"/>
                </a:solidFill>
              </a:defRPr>
            </a:pPr>
            <a:r>
              <a:t>- Modular scoring for social content and metadata</a:t>
            </a:r>
          </a:p>
          <a:p>
            <a:pPr>
              <a:spcAft>
                <a:spcPts val="800"/>
              </a:spcAft>
              <a:defRPr sz="2000">
                <a:solidFill>
                  <a:srgbClr val="1E1E1E"/>
                </a:solidFill>
              </a:defRPr>
            </a:pPr>
            <a:r>
              <a:t>- Real-time alerts for impersonation or leaks</a:t>
            </a:r>
          </a:p>
          <a:p>
            <a:pPr>
              <a:spcAft>
                <a:spcPts val="800"/>
              </a:spcAft>
              <a:defRPr sz="2000">
                <a:solidFill>
                  <a:srgbClr val="1E1E1E"/>
                </a:solidFill>
              </a:defRPr>
            </a:pPr>
            <a:r>
              <a:t>- Built with mobile-first, privacy-first design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Business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800"/>
              </a:spcAft>
              <a:defRPr sz="2000">
                <a:solidFill>
                  <a:srgbClr val="1E1E1E"/>
                </a:solidFill>
              </a:defRPr>
            </a:pPr>
            <a:r>
              <a:t>- SaaS subscription model</a:t>
            </a:r>
          </a:p>
          <a:p>
            <a:pPr>
              <a:spcAft>
                <a:spcPts val="800"/>
              </a:spcAft>
              <a:defRPr sz="2000">
                <a:solidFill>
                  <a:srgbClr val="1E1E1E"/>
                </a:solidFill>
              </a:defRPr>
            </a:pPr>
            <a:r>
              <a:t>- Tiered pricing: individual, family, enterprise</a:t>
            </a:r>
          </a:p>
          <a:p>
            <a:pPr>
              <a:spcAft>
                <a:spcPts val="800"/>
              </a:spcAft>
              <a:defRPr sz="2000">
                <a:solidFill>
                  <a:srgbClr val="1E1E1E"/>
                </a:solidFill>
              </a:defRPr>
            </a:pPr>
            <a:r>
              <a:t>- Freemium alerts; paid includes impersonation takedowns &amp; vault access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393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mandar satam</cp:lastModifiedBy>
  <cp:revision>4</cp:revision>
  <dcterms:created xsi:type="dcterms:W3CDTF">2013-01-27T09:14:16Z</dcterms:created>
  <dcterms:modified xsi:type="dcterms:W3CDTF">2025-07-04T07:21:30Z</dcterms:modified>
  <cp:category/>
</cp:coreProperties>
</file>