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9" r:id="rId2"/>
    <p:sldId id="294" r:id="rId3"/>
    <p:sldId id="305" r:id="rId4"/>
    <p:sldId id="268" r:id="rId5"/>
    <p:sldId id="269" r:id="rId6"/>
    <p:sldId id="267" r:id="rId7"/>
    <p:sldId id="309" r:id="rId8"/>
    <p:sldId id="310" r:id="rId9"/>
    <p:sldId id="311" r:id="rId10"/>
    <p:sldId id="312" r:id="rId11"/>
    <p:sldId id="313" r:id="rId12"/>
    <p:sldId id="275" r:id="rId13"/>
    <p:sldId id="306" r:id="rId14"/>
    <p:sldId id="308" r:id="rId15"/>
    <p:sldId id="307" r:id="rId16"/>
    <p:sldId id="266" r:id="rId17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20"/>
    </p:embeddedFont>
    <p:embeddedFont>
      <p:font typeface="빙그레 따옴체" panose="02030503000000000000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Segoe UI Semibold" panose="020B0702040204020203" pitchFamily="34" charset="0"/>
      <p:bold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AED7E8"/>
    <a:srgbClr val="F5C3C7"/>
    <a:srgbClr val="F0ABB0"/>
    <a:srgbClr val="F8949C"/>
    <a:srgbClr val="525252"/>
    <a:srgbClr val="3D3D3D"/>
    <a:srgbClr val="FEFEF4"/>
    <a:srgbClr val="FDFDDF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71760" autoAdjust="0"/>
  </p:normalViewPr>
  <p:slideViewPr>
    <p:cSldViewPr snapToGrid="0" showGuides="1">
      <p:cViewPr varScale="1">
        <p:scale>
          <a:sx n="63" d="100"/>
          <a:sy n="63" d="100"/>
        </p:scale>
        <p:origin x="989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2019-12-15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요약에 대해 부가 </a:t>
            </a:r>
            <a:r>
              <a:rPr lang="ko-KR" altLang="en-US" dirty="0" err="1" smtClean="0"/>
              <a:t>설명식으로</a:t>
            </a:r>
            <a:r>
              <a:rPr lang="ko-KR" altLang="en-US" dirty="0" smtClean="0"/>
              <a:t> 발표하시면 될 것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top</a:t>
            </a:r>
            <a:r>
              <a:rPr lang="ko-KR" altLang="en-US" dirty="0" smtClean="0"/>
              <a:t>과 같은 실시간 모니터링</a:t>
            </a:r>
            <a:r>
              <a:rPr lang="ko-KR" altLang="en-US" baseline="0" dirty="0" smtClean="0"/>
              <a:t> 기능과 </a:t>
            </a:r>
            <a:r>
              <a:rPr lang="en-US" altLang="ko-KR" baseline="0" dirty="0" err="1" smtClean="0"/>
              <a:t>htop</a:t>
            </a:r>
            <a:r>
              <a:rPr lang="ko-KR" altLang="en-US" baseline="0" dirty="0" smtClean="0"/>
              <a:t>과 같은 사용자 친화적인 테마 구현이 목표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실제 </a:t>
            </a:r>
            <a:r>
              <a:rPr lang="en-US" altLang="ko-KR" baseline="0" dirty="0" smtClean="0"/>
              <a:t>top/</a:t>
            </a:r>
            <a:r>
              <a:rPr lang="en-US" altLang="ko-KR" baseline="0" dirty="0" err="1" smtClean="0"/>
              <a:t>htop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명령어와 유사한 다양한 기능들 구현 </a:t>
            </a:r>
            <a:r>
              <a:rPr lang="en-US" altLang="ko-KR" baseline="0" dirty="0" smtClean="0"/>
              <a:t>(sort/kill/</a:t>
            </a:r>
            <a:r>
              <a:rPr lang="en-US" altLang="ko-KR" baseline="0" dirty="0" err="1" smtClean="0"/>
              <a:t>renice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파일 </a:t>
            </a:r>
            <a:r>
              <a:rPr lang="en-US" altLang="ko-KR" dirty="0" smtClean="0"/>
              <a:t>I/O,</a:t>
            </a:r>
            <a:r>
              <a:rPr lang="en-US" altLang="ko-KR" baseline="0" dirty="0" smtClean="0"/>
              <a:t> proc </a:t>
            </a:r>
            <a:r>
              <a:rPr lang="ko-KR" altLang="en-US" baseline="0" dirty="0" smtClean="0"/>
              <a:t>파일 시스템 구조</a:t>
            </a:r>
            <a:r>
              <a:rPr lang="en-US" altLang="ko-KR" baseline="0" dirty="0" smtClean="0"/>
              <a:t>, thread, </a:t>
            </a:r>
            <a:r>
              <a:rPr lang="ko-KR" altLang="en-US" baseline="0" dirty="0" smtClean="0"/>
              <a:t>전반적인 </a:t>
            </a:r>
            <a:r>
              <a:rPr lang="ko-KR" altLang="en-US" baseline="0" dirty="0" err="1" smtClean="0"/>
              <a:t>리눅스가</a:t>
            </a:r>
            <a:r>
              <a:rPr lang="ko-KR" altLang="en-US" baseline="0" dirty="0" smtClean="0"/>
              <a:t> 프로세스를 관리하는 </a:t>
            </a:r>
            <a:r>
              <a:rPr lang="ko-KR" altLang="en-US" baseline="0" dirty="0" err="1" smtClean="0"/>
              <a:t>방법등에</a:t>
            </a:r>
            <a:r>
              <a:rPr lang="ko-KR" altLang="en-US" baseline="0" dirty="0" smtClean="0"/>
              <a:t> 대해 많이 공부할 수 있는 프로젝트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88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4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파란 부분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반영된 것</a:t>
            </a:r>
            <a:endParaRPr lang="en-US" altLang="ko-KR" dirty="0" smtClean="0"/>
          </a:p>
          <a:p>
            <a:r>
              <a:rPr lang="ko-KR" altLang="en-US" dirty="0" smtClean="0"/>
              <a:t>빨간 부분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반영 안 된 것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22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7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프로그램이 가지는 다양한 기능들 </a:t>
            </a:r>
            <a:endParaRPr lang="en-US" altLang="ko-KR" dirty="0" smtClean="0"/>
          </a:p>
          <a:p>
            <a:r>
              <a:rPr lang="ko-KR" altLang="en-US" dirty="0" smtClean="0"/>
              <a:t>간단히 설명 후 뒤에 나오는 </a:t>
            </a:r>
            <a:r>
              <a:rPr lang="en-US" altLang="ko-KR" dirty="0" smtClean="0"/>
              <a:t>Project</a:t>
            </a:r>
            <a:r>
              <a:rPr lang="en-US" altLang="ko-KR" baseline="0" dirty="0" smtClean="0"/>
              <a:t> Description </a:t>
            </a:r>
            <a:r>
              <a:rPr lang="ko-KR" altLang="en-US" baseline="0" dirty="0" smtClean="0"/>
              <a:t>슬라이드에서 자세히 설명하시면 될 </a:t>
            </a:r>
            <a:r>
              <a:rPr lang="ko-KR" altLang="en-US" baseline="0" dirty="0" smtClean="0"/>
              <a:t>것 </a:t>
            </a:r>
            <a:r>
              <a:rPr lang="ko-KR" altLang="en-US" baseline="0" dirty="0" smtClean="0"/>
              <a:t>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참고로 처음에 계획했던 기능들 모두 구현했습니다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애니메이션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98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8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처음 메인 화면</a:t>
            </a:r>
            <a:endParaRPr lang="en-US" altLang="ko-KR" dirty="0" smtClean="0"/>
          </a:p>
          <a:p>
            <a:r>
              <a:rPr lang="en-US" altLang="ko-KR" dirty="0" smtClean="0"/>
              <a:t>Header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전반적인 시스템 상황 </a:t>
            </a:r>
            <a:r>
              <a:rPr lang="en-US" altLang="ko-KR" baseline="0" dirty="0" smtClean="0"/>
              <a:t>( CPU/MEM/SWAP MEM </a:t>
            </a:r>
            <a:r>
              <a:rPr lang="ko-KR" altLang="en-US" baseline="0" dirty="0" smtClean="0"/>
              <a:t>사용량</a:t>
            </a:r>
            <a:r>
              <a:rPr lang="en-US" altLang="ko-KR" baseline="0" dirty="0" smtClean="0"/>
              <a:t>, Task/Time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Body</a:t>
            </a:r>
            <a:r>
              <a:rPr lang="ko-KR" altLang="en-US" baseline="0" dirty="0" smtClean="0"/>
              <a:t> 부분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시스템 상에서 존재하는 프로세스 상황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=&gt;</a:t>
            </a:r>
            <a:r>
              <a:rPr lang="ko-KR" altLang="en-US" baseline="0" dirty="0" smtClean="0"/>
              <a:t>기본적인 </a:t>
            </a:r>
            <a:r>
              <a:rPr lang="en-US" altLang="ko-KR" baseline="0" dirty="0" smtClean="0"/>
              <a:t>top</a:t>
            </a:r>
            <a:r>
              <a:rPr lang="ko-KR" altLang="en-US" baseline="0" dirty="0" smtClean="0"/>
              <a:t>출력화면에 </a:t>
            </a:r>
            <a:r>
              <a:rPr lang="en-US" altLang="ko-KR" baseline="0" dirty="0" err="1" smtClean="0"/>
              <a:t>htop</a:t>
            </a:r>
            <a:r>
              <a:rPr lang="ko-KR" altLang="en-US" baseline="0" dirty="0" smtClean="0"/>
              <a:t>의 사용자 친화적인 부분을 추가하기 위해서</a:t>
            </a:r>
            <a:endParaRPr lang="en-US" altLang="ko-KR" baseline="0" dirty="0" smtClean="0"/>
          </a:p>
          <a:p>
            <a:r>
              <a:rPr lang="en-US" altLang="ko-KR" baseline="0" dirty="0" smtClean="0"/>
              <a:t>Header</a:t>
            </a:r>
            <a:r>
              <a:rPr lang="ko-KR" altLang="en-US" baseline="0" dirty="0" smtClean="0"/>
              <a:t>부분에는 </a:t>
            </a:r>
            <a:r>
              <a:rPr lang="en-US" altLang="ko-KR" baseline="0" dirty="0" smtClean="0"/>
              <a:t>|(bar)</a:t>
            </a:r>
            <a:r>
              <a:rPr lang="ko-KR" altLang="en-US" baseline="0" dirty="0" smtClean="0"/>
              <a:t>를 이용하여 사용량 표시</a:t>
            </a:r>
            <a:r>
              <a:rPr lang="en-US" altLang="ko-KR" baseline="0" dirty="0" smtClean="0"/>
              <a:t>, body</a:t>
            </a:r>
            <a:r>
              <a:rPr lang="ko-KR" altLang="en-US" baseline="0" dirty="0" smtClean="0"/>
              <a:t>부분에는 하단의 </a:t>
            </a:r>
            <a:r>
              <a:rPr lang="ko-KR" altLang="en-US" baseline="0" dirty="0" err="1" smtClean="0"/>
              <a:t>메뉴바</a:t>
            </a:r>
            <a:r>
              <a:rPr lang="ko-KR" altLang="en-US" baseline="0" dirty="0" smtClean="0"/>
              <a:t> 등을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추가함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전체적인 업데이트와 프린트 기능은 </a:t>
            </a:r>
            <a:r>
              <a:rPr lang="en-US" altLang="ko-KR" baseline="0" dirty="0" smtClean="0"/>
              <a:t>proc </a:t>
            </a:r>
            <a:r>
              <a:rPr lang="ko-KR" altLang="en-US" baseline="0" dirty="0" smtClean="0"/>
              <a:t>파일 시스템을 읽어와서 구현함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개의 </a:t>
            </a:r>
            <a:r>
              <a:rPr lang="ko-KR" altLang="en-US" baseline="0" dirty="0" err="1" smtClean="0"/>
              <a:t>스레드</a:t>
            </a:r>
            <a:r>
              <a:rPr lang="en-US" altLang="ko-KR" baseline="0" dirty="0" smtClean="0"/>
              <a:t>(header thread, body thread)</a:t>
            </a:r>
            <a:r>
              <a:rPr lang="ko-KR" altLang="en-US" baseline="0" dirty="0" smtClean="0"/>
              <a:t>를 사용하여 각각 업데이트되고 출력되도록 구현함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6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하단 </a:t>
            </a:r>
            <a:r>
              <a:rPr lang="ko-KR" altLang="en-US" dirty="0" err="1" smtClean="0"/>
              <a:t>메뉴바의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각 기능 별 다른</a:t>
            </a:r>
            <a:r>
              <a:rPr lang="ko-KR" altLang="en-US" baseline="0" dirty="0" smtClean="0"/>
              <a:t> 디스플레이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F1 – help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ko-KR" altLang="en-US" baseline="0" dirty="0" smtClean="0"/>
              <a:t>간단한 프로그램 소개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기능 소개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저작자 등을 </a:t>
            </a:r>
            <a:r>
              <a:rPr lang="ko-KR" altLang="en-US" baseline="0" dirty="0" smtClean="0"/>
              <a:t>명시함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9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F2</a:t>
            </a:r>
            <a:r>
              <a:rPr lang="en-US" altLang="ko-KR" baseline="0" dirty="0" smtClean="0"/>
              <a:t> – sort </a:t>
            </a:r>
            <a:r>
              <a:rPr lang="ko-KR" altLang="en-US" baseline="0" dirty="0" smtClean="0"/>
              <a:t>화면</a:t>
            </a:r>
            <a:endParaRPr lang="en-US" altLang="ko-KR" baseline="0" dirty="0" smtClean="0"/>
          </a:p>
          <a:p>
            <a:r>
              <a:rPr lang="ko-KR" altLang="en-US" dirty="0" smtClean="0"/>
              <a:t>정렬 결과 사진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애니메이션 </a:t>
            </a:r>
            <a:endParaRPr lang="en-US" altLang="ko-KR" dirty="0" smtClean="0"/>
          </a:p>
          <a:p>
            <a:r>
              <a:rPr lang="en-US" altLang="ko-KR" dirty="0" smtClean="0"/>
              <a:t>(PID, MEM,</a:t>
            </a:r>
            <a:r>
              <a:rPr lang="en-US" altLang="ko-KR" baseline="0" dirty="0" smtClean="0"/>
              <a:t> TIME </a:t>
            </a:r>
            <a:r>
              <a:rPr lang="ko-KR" altLang="en-US" baseline="0" dirty="0" smtClean="0"/>
              <a:t>정렬 예시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9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F3 – Kill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firefox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 </a:t>
            </a:r>
            <a:r>
              <a:rPr lang="en-US" altLang="ko-KR" baseline="0" dirty="0" smtClean="0"/>
              <a:t>kill</a:t>
            </a:r>
          </a:p>
          <a:p>
            <a:r>
              <a:rPr lang="en-US" altLang="ko-KR" baseline="0" dirty="0" smtClean="0"/>
              <a:t>(PID</a:t>
            </a:r>
            <a:r>
              <a:rPr lang="ko-KR" altLang="en-US" baseline="0" dirty="0" smtClean="0"/>
              <a:t>로 정렬된 상태에서 </a:t>
            </a:r>
            <a:r>
              <a:rPr lang="en-US" altLang="ko-KR" baseline="0" dirty="0" smtClean="0"/>
              <a:t>PID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3934</a:t>
            </a:r>
            <a:r>
              <a:rPr lang="ko-KR" altLang="en-US" baseline="0" dirty="0" smtClean="0"/>
              <a:t>인 </a:t>
            </a:r>
            <a:r>
              <a:rPr lang="en-US" altLang="ko-KR" baseline="0" dirty="0" err="1" smtClean="0"/>
              <a:t>firfox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 삭제 화면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메인 화면에서 먼저 </a:t>
            </a:r>
            <a:r>
              <a:rPr lang="en-US" altLang="ko-KR" dirty="0" smtClean="0"/>
              <a:t>kill</a:t>
            </a:r>
            <a:r>
              <a:rPr lang="ko-KR" altLang="en-US" dirty="0" smtClean="0"/>
              <a:t>할 프로세스에 커서를 둔 후 </a:t>
            </a:r>
            <a:r>
              <a:rPr lang="en-US" altLang="ko-KR" dirty="0" smtClean="0"/>
              <a:t>F3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y/n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kill</a:t>
            </a:r>
            <a:r>
              <a:rPr lang="ko-KR" altLang="en-US" dirty="0" smtClean="0"/>
              <a:t>한다 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작동 방식 간단한 설명 필요 할 것 같습니다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1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F4 – </a:t>
            </a:r>
            <a:r>
              <a:rPr lang="en-US" altLang="ko-KR" dirty="0" err="1" smtClean="0"/>
              <a:t>Renicing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화면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예제</a:t>
            </a:r>
            <a:r>
              <a:rPr lang="en-US" altLang="ko-KR" baseline="0" dirty="0" smtClean="0"/>
              <a:t>) </a:t>
            </a:r>
            <a:r>
              <a:rPr lang="en-US" altLang="ko-KR" baseline="0" dirty="0" err="1" smtClean="0"/>
              <a:t>firefox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프로그램의 </a:t>
            </a:r>
            <a:r>
              <a:rPr lang="en-US" altLang="ko-KR" baseline="0" dirty="0" smtClean="0"/>
              <a:t>NICE 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증가 시킴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메인 화면에서 먼저 </a:t>
            </a:r>
            <a:r>
              <a:rPr lang="en-US" altLang="ko-KR" dirty="0" err="1" smtClean="0"/>
              <a:t>renicing</a:t>
            </a:r>
            <a:r>
              <a:rPr lang="ko-KR" altLang="en-US" dirty="0" smtClean="0"/>
              <a:t>할 프로세스에 커서를 둔 후 </a:t>
            </a:r>
            <a:r>
              <a:rPr lang="en-US" altLang="ko-KR" dirty="0" smtClean="0"/>
              <a:t>F4</a:t>
            </a:r>
            <a:r>
              <a:rPr lang="ko-KR" altLang="en-US" dirty="0" smtClean="0"/>
              <a:t>를 눌러 </a:t>
            </a:r>
            <a:r>
              <a:rPr lang="en-US" altLang="ko-KR" dirty="0" smtClean="0"/>
              <a:t>F7/F8</a:t>
            </a:r>
            <a:r>
              <a:rPr lang="ko-KR" altLang="en-US" dirty="0" smtClean="0"/>
              <a:t>을 통해 </a:t>
            </a:r>
            <a:r>
              <a:rPr lang="en-US" altLang="ko-KR" dirty="0" err="1" smtClean="0"/>
              <a:t>renicing</a:t>
            </a:r>
            <a:r>
              <a:rPr lang="ko-KR" altLang="en-US" dirty="0" smtClean="0"/>
              <a:t>한다 </a:t>
            </a:r>
            <a:endParaRPr lang="en-US" altLang="ko-KR" dirty="0" smtClean="0"/>
          </a:p>
          <a:p>
            <a:r>
              <a:rPr lang="en-US" altLang="ko-KR" dirty="0" smtClean="0"/>
              <a:t>-&gt;</a:t>
            </a:r>
            <a:r>
              <a:rPr lang="ko-KR" altLang="en-US" dirty="0" smtClean="0"/>
              <a:t>작동 방식 간단한 설명 필요 할 것 같습니다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(kill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기능과 유사한 방식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3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04973" y="1117570"/>
            <a:ext cx="8163517" cy="2460919"/>
            <a:chOff x="330744" y="209355"/>
            <a:chExt cx="8163517" cy="2460919"/>
          </a:xfrm>
        </p:grpSpPr>
        <p:sp>
          <p:nvSpPr>
            <p:cNvPr id="7" name="TextBox 6"/>
            <p:cNvSpPr txBox="1"/>
            <p:nvPr/>
          </p:nvSpPr>
          <p:spPr>
            <a:xfrm>
              <a:off x="507354" y="209355"/>
              <a:ext cx="791986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System Programming</a:t>
              </a: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Team Project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8163517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rgbClr val="52525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System Programming </a:t>
              </a:r>
            </a:p>
            <a:p>
              <a:r>
                <a:rPr lang="en-US" altLang="ko-KR" sz="7200" b="1" spc="-300" dirty="0" smtClean="0">
                  <a:solidFill>
                    <a:srgbClr val="52525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Team Project</a:t>
              </a:r>
              <a:endParaRPr lang="ko-KR" altLang="en-US" sz="7200" b="1" spc="-3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162925" y="3278471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04973" y="4627098"/>
            <a:ext cx="3011360" cy="1352924"/>
            <a:chOff x="330744" y="209355"/>
            <a:chExt cx="3011360" cy="1352924"/>
          </a:xfrm>
        </p:grpSpPr>
        <p:sp>
          <p:nvSpPr>
            <p:cNvPr id="11" name="TextBox 10"/>
            <p:cNvSpPr txBox="1"/>
            <p:nvPr/>
          </p:nvSpPr>
          <p:spPr>
            <a:xfrm>
              <a:off x="507354" y="209355"/>
              <a:ext cx="28347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Team 6</a:t>
              </a:r>
              <a:endParaRPr lang="ko-KR" altLang="en-US" sz="7200" b="1" spc="-300" dirty="0">
                <a:solidFill>
                  <a:schemeClr val="bg2">
                    <a:lumMod val="75000"/>
                    <a:alpha val="30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0744" y="361950"/>
              <a:ext cx="283475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rgbClr val="52525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Team 6</a:t>
              </a:r>
              <a:endParaRPr lang="ko-KR" altLang="en-US" sz="7200" b="1" spc="-3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0186" y="261688"/>
            <a:ext cx="6694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Description - Feature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841102" y="1237142"/>
            <a:ext cx="21772" cy="51681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60176" y="1237142"/>
            <a:ext cx="35971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F3</a:t>
            </a:r>
            <a:r>
              <a:rPr lang="ko-KR" altLang="en-US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</a:t>
            </a: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– KILL feature</a:t>
            </a:r>
            <a:endParaRPr lang="en-US" altLang="ko-KR" sz="1500" b="1" dirty="0" smtClean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Press Key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Y : Kill current cursor      process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N : Cancel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96"/>
          <a:stretch/>
        </p:blipFill>
        <p:spPr>
          <a:xfrm>
            <a:off x="265814" y="1622142"/>
            <a:ext cx="7277986" cy="19093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4704" b="24744"/>
          <a:stretch/>
        </p:blipFill>
        <p:spPr>
          <a:xfrm>
            <a:off x="265814" y="4194144"/>
            <a:ext cx="7277986" cy="17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0186" y="261688"/>
            <a:ext cx="6694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Description - Feature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841102" y="1237142"/>
            <a:ext cx="21772" cy="51681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60176" y="1237142"/>
            <a:ext cx="3597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F4</a:t>
            </a:r>
            <a:r>
              <a:rPr lang="ko-KR" altLang="en-US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</a:t>
            </a: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– </a:t>
            </a:r>
            <a:r>
              <a:rPr lang="en-US" altLang="ko-KR" sz="2800" b="1" dirty="0" err="1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Renicing</a:t>
            </a:r>
            <a:r>
              <a:rPr lang="en-US" altLang="ko-KR" sz="28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feature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Press Key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F7 : Up nice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F8 : Down nice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34112" y="1556930"/>
            <a:ext cx="7393472" cy="1986370"/>
            <a:chOff x="134112" y="1556930"/>
            <a:chExt cx="7393472" cy="198637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804"/>
            <a:stretch/>
          </p:blipFill>
          <p:spPr>
            <a:xfrm>
              <a:off x="265814" y="1556930"/>
              <a:ext cx="7261770" cy="1986370"/>
            </a:xfrm>
            <a:prstGeom prst="rect">
              <a:avLst/>
            </a:prstGeom>
          </p:spPr>
        </p:pic>
        <p:cxnSp>
          <p:nvCxnSpPr>
            <p:cNvPr id="3" name="직선 연결선 2"/>
            <p:cNvCxnSpPr/>
            <p:nvPr/>
          </p:nvCxnSpPr>
          <p:spPr>
            <a:xfrm>
              <a:off x="134112" y="3206496"/>
              <a:ext cx="6449568" cy="0"/>
            </a:xfrm>
            <a:prstGeom prst="line">
              <a:avLst/>
            </a:prstGeom>
            <a:ln w="635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134112" y="4130656"/>
            <a:ext cx="7409688" cy="2111789"/>
            <a:chOff x="134112" y="4130656"/>
            <a:chExt cx="7409688" cy="211178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769"/>
            <a:stretch/>
          </p:blipFill>
          <p:spPr>
            <a:xfrm>
              <a:off x="278514" y="4130656"/>
              <a:ext cx="7265286" cy="2111789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134112" y="5907024"/>
              <a:ext cx="6449568" cy="0"/>
            </a:xfrm>
            <a:prstGeom prst="line">
              <a:avLst/>
            </a:prstGeom>
            <a:ln w="635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9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0186" y="261688"/>
            <a:ext cx="8434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Code – Environment Settings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260141" y="1509215"/>
            <a:ext cx="2469581" cy="2046788"/>
            <a:chOff x="563872" y="1449603"/>
            <a:chExt cx="2469581" cy="2046788"/>
          </a:xfrm>
        </p:grpSpPr>
        <p:sp>
          <p:nvSpPr>
            <p:cNvPr id="9" name="타원 8"/>
            <p:cNvSpPr/>
            <p:nvPr/>
          </p:nvSpPr>
          <p:spPr>
            <a:xfrm>
              <a:off x="985814" y="1514569"/>
              <a:ext cx="2047639" cy="198182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b="1" dirty="0" smtClean="0">
                  <a:solidFill>
                    <a:srgbClr val="52525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Ubuntu 18+</a:t>
              </a:r>
              <a:endParaRPr lang="ko-KR" altLang="en-US" sz="3000" b="1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63872" y="1449603"/>
              <a:ext cx="843884" cy="553998"/>
              <a:chOff x="1331495" y="1453778"/>
              <a:chExt cx="843884" cy="553998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1331495" y="2007776"/>
                <a:ext cx="843884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1395664" y="1453778"/>
                <a:ext cx="6921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tx2"/>
                    </a:solidFill>
                    <a:latin typeface="빙그레 따옴체" panose="02030503000000000000" pitchFamily="18" charset="-127"/>
                    <a:ea typeface="빙그레 따옴체" panose="02030503000000000000" pitchFamily="18" charset="-127"/>
                  </a:rPr>
                  <a:t>OS</a:t>
                </a:r>
                <a:endParaRPr lang="ko-KR" altLang="en-US" sz="3000" b="1" dirty="0">
                  <a:solidFill>
                    <a:schemeClr val="tx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endParaRPr>
              </a:p>
            </p:txBody>
          </p:sp>
        </p:grpSp>
      </p:grpSp>
      <p:grpSp>
        <p:nvGrpSpPr>
          <p:cNvPr id="15" name="그룹 14"/>
          <p:cNvGrpSpPr/>
          <p:nvPr/>
        </p:nvGrpSpPr>
        <p:grpSpPr>
          <a:xfrm>
            <a:off x="5712275" y="1536463"/>
            <a:ext cx="3127590" cy="1981822"/>
            <a:chOff x="5541188" y="1347219"/>
            <a:chExt cx="3127590" cy="1981822"/>
          </a:xfrm>
        </p:grpSpPr>
        <p:sp>
          <p:nvSpPr>
            <p:cNvPr id="40" name="타원 39"/>
            <p:cNvSpPr/>
            <p:nvPr/>
          </p:nvSpPr>
          <p:spPr>
            <a:xfrm>
              <a:off x="6621139" y="1347219"/>
              <a:ext cx="2047639" cy="1981822"/>
            </a:xfrm>
            <a:prstGeom prst="ellipse">
              <a:avLst/>
            </a:prstGeom>
            <a:solidFill>
              <a:srgbClr val="F89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b="1" dirty="0" smtClean="0">
                  <a:solidFill>
                    <a:srgbClr val="52525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C</a:t>
              </a:r>
              <a:endParaRPr lang="ko-KR" altLang="en-US" sz="3000" b="1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5541188" y="2003601"/>
              <a:ext cx="19173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05357" y="1401477"/>
              <a:ext cx="17706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tx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Language</a:t>
              </a:r>
              <a:endParaRPr lang="ko-KR" altLang="en-US" sz="3000" b="1" dirty="0">
                <a:solidFill>
                  <a:schemeClr val="tx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107288" y="4041386"/>
            <a:ext cx="3143349" cy="1981822"/>
            <a:chOff x="1407756" y="4050389"/>
            <a:chExt cx="3143349" cy="1981822"/>
          </a:xfrm>
        </p:grpSpPr>
        <p:sp>
          <p:nvSpPr>
            <p:cNvPr id="45" name="타원 44"/>
            <p:cNvSpPr/>
            <p:nvPr/>
          </p:nvSpPr>
          <p:spPr>
            <a:xfrm>
              <a:off x="2503466" y="4050389"/>
              <a:ext cx="2047639" cy="1981822"/>
            </a:xfrm>
            <a:prstGeom prst="ellipse">
              <a:avLst/>
            </a:prstGeom>
            <a:solidFill>
              <a:srgbClr val="F0AB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b="1" dirty="0" err="1" smtClean="0">
                  <a:solidFill>
                    <a:srgbClr val="52525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gcc</a:t>
              </a:r>
              <a:endParaRPr lang="ko-KR" altLang="en-US" sz="3000" b="1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407756" y="4066431"/>
              <a:ext cx="1797336" cy="602124"/>
              <a:chOff x="1495940" y="3856499"/>
              <a:chExt cx="1797336" cy="602124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1495940" y="4458623"/>
                <a:ext cx="1797336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560109" y="3856499"/>
                <a:ext cx="17331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tx2"/>
                    </a:solidFill>
                    <a:latin typeface="빙그레 따옴체" panose="02030503000000000000" pitchFamily="18" charset="-127"/>
                    <a:ea typeface="빙그레 따옴체" panose="02030503000000000000" pitchFamily="18" charset="-127"/>
                  </a:rPr>
                  <a:t>Compiler</a:t>
                </a:r>
                <a:endParaRPr lang="ko-KR" altLang="en-US" sz="3000" b="1" dirty="0">
                  <a:solidFill>
                    <a:schemeClr val="tx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8060751" y="4041386"/>
            <a:ext cx="3127590" cy="1981822"/>
            <a:chOff x="5541188" y="1347219"/>
            <a:chExt cx="3127590" cy="1981822"/>
          </a:xfrm>
        </p:grpSpPr>
        <p:sp>
          <p:nvSpPr>
            <p:cNvPr id="50" name="타원 49"/>
            <p:cNvSpPr/>
            <p:nvPr/>
          </p:nvSpPr>
          <p:spPr>
            <a:xfrm>
              <a:off x="6621139" y="1347219"/>
              <a:ext cx="2047639" cy="1981822"/>
            </a:xfrm>
            <a:prstGeom prst="ellipse">
              <a:avLst/>
            </a:prstGeom>
            <a:solidFill>
              <a:srgbClr val="F5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000" b="1" dirty="0" err="1" smtClean="0">
                  <a:solidFill>
                    <a:srgbClr val="52525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gdb</a:t>
              </a:r>
              <a:endParaRPr lang="ko-KR" altLang="en-US" sz="3000" b="1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541188" y="2003601"/>
              <a:ext cx="191736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605357" y="1401477"/>
              <a:ext cx="18027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tx2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Debugger</a:t>
              </a:r>
              <a:endParaRPr lang="ko-KR" altLang="en-US" sz="3000" b="1" dirty="0">
                <a:solidFill>
                  <a:schemeClr val="tx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0186" y="261688"/>
            <a:ext cx="5741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Code – Summary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966" y="1183915"/>
            <a:ext cx="11188249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Total Line of Code</a:t>
            </a:r>
            <a:r>
              <a:rPr lang="en-US" altLang="ko-KR" sz="25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918 Line (</a:t>
            </a:r>
            <a:r>
              <a:rPr lang="en-US" altLang="ko-KR" sz="2500" dirty="0" err="1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header.c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+ </a:t>
            </a:r>
            <a:r>
              <a:rPr lang="en-US" altLang="ko-KR" sz="2500" dirty="0" err="1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header.h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+ </a:t>
            </a:r>
            <a:r>
              <a:rPr lang="en-US" altLang="ko-KR" sz="2500" dirty="0" err="1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track.c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+ </a:t>
            </a:r>
            <a:r>
              <a:rPr lang="en-US" altLang="ko-KR" sz="2500" dirty="0" err="1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track.h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)</a:t>
            </a:r>
            <a:endParaRPr lang="en-US" altLang="ko-KR" sz="2500" dirty="0" smtClean="0">
              <a:solidFill>
                <a:schemeClr val="accent4">
                  <a:lumMod val="75000"/>
                </a:schemeClr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Reflected the technologies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Basic system 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calls</a:t>
            </a:r>
            <a:endParaRPr lang="en-US" altLang="ko-KR" sz="2500" dirty="0" smtClean="0">
              <a:solidFill>
                <a:schemeClr val="accent4">
                  <a:lumMod val="75000"/>
                </a:schemeClr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rgbClr val="ED636D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Fork (X) </a:t>
            </a:r>
            <a:r>
              <a:rPr lang="en-US" altLang="ko-KR" sz="25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endParaRPr lang="en-US" altLang="ko-KR" sz="2500" dirty="0" smtClean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Signal handling, Time handing – update process state using alarm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FILE I/O – </a:t>
            </a:r>
            <a:r>
              <a:rPr lang="en-US" altLang="ko-KR" sz="2500" dirty="0" err="1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fopen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/</a:t>
            </a:r>
            <a:r>
              <a:rPr lang="en-US" altLang="ko-KR" sz="2500" dirty="0" err="1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fscanf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/</a:t>
            </a:r>
            <a:r>
              <a:rPr lang="en-US" altLang="ko-KR" sz="2500" dirty="0" err="1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fgets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rgbClr val="ED636D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Inter-Process Communication (X)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err="1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Makefile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1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0186" y="261688"/>
            <a:ext cx="5741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Code – Summary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3751" y="1553191"/>
            <a:ext cx="111882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Optional technologies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Thread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Curses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500" dirty="0" smtClean="0">
                <a:solidFill>
                  <a:schemeClr val="accent4">
                    <a:lumMod val="75000"/>
                  </a:schemeClr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Proc file system</a:t>
            </a:r>
          </a:p>
          <a:p>
            <a:pPr>
              <a:lnSpc>
                <a:spcPct val="150000"/>
              </a:lnSpc>
            </a:pPr>
            <a:endParaRPr lang="en-US" altLang="ko-KR" sz="1500" dirty="0" smtClean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README file</a:t>
            </a:r>
          </a:p>
          <a:p>
            <a:pPr>
              <a:lnSpc>
                <a:spcPct val="150000"/>
              </a:lnSpc>
            </a:pPr>
            <a:r>
              <a:rPr lang="en-US" altLang="ko-KR" sz="3000" b="1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endParaRPr lang="en-US" altLang="ko-KR" sz="3000" b="1" dirty="0" smtClean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5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0186" y="261688"/>
            <a:ext cx="1508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Demo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0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271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Q &amp; A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170661"/>
            <a:ext cx="17145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76109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82998" y="1278657"/>
            <a:ext cx="4875374" cy="4462590"/>
            <a:chOff x="1082998" y="1278657"/>
            <a:chExt cx="4875374" cy="4462590"/>
          </a:xfrm>
        </p:grpSpPr>
        <p:sp>
          <p:nvSpPr>
            <p:cNvPr id="24" name="TextBox 23"/>
            <p:cNvSpPr txBox="1"/>
            <p:nvPr/>
          </p:nvSpPr>
          <p:spPr>
            <a:xfrm>
              <a:off x="1115082" y="1278657"/>
              <a:ext cx="2664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 smtClean="0">
                  <a:solidFill>
                    <a:schemeClr val="bg1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01 overview</a:t>
              </a:r>
              <a:endParaRPr lang="ko-KR" altLang="en-US" sz="4000" spc="-150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15082" y="2217333"/>
              <a:ext cx="18101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 smtClean="0">
                  <a:solidFill>
                    <a:schemeClr val="bg1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02 Role</a:t>
              </a:r>
              <a:endParaRPr lang="ko-KR" altLang="en-US" sz="4000" spc="-150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2998" y="3156009"/>
              <a:ext cx="48753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 smtClean="0">
                  <a:solidFill>
                    <a:schemeClr val="bg1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03 Project Description</a:t>
              </a:r>
              <a:endParaRPr lang="ko-KR" altLang="en-US" sz="4000" spc="-150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5082" y="4094685"/>
              <a:ext cx="36368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 smtClean="0">
                  <a:solidFill>
                    <a:schemeClr val="bg1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04 Project Code</a:t>
              </a:r>
              <a:endParaRPr lang="ko-KR" altLang="en-US" sz="4000" spc="-150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15082" y="5033361"/>
              <a:ext cx="21547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 smtClean="0">
                  <a:solidFill>
                    <a:schemeClr val="bg1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05 Demo</a:t>
              </a:r>
              <a:endParaRPr lang="ko-KR" altLang="en-US" sz="4000" spc="-150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342805" y="6079691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300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Team 6</a:t>
            </a:r>
            <a:endParaRPr lang="ko-KR" altLang="en-US" sz="4000" b="1" spc="-300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1537619" y="2481780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0186" y="261688"/>
            <a:ext cx="4612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Overview of Project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4362" y="1158341"/>
            <a:ext cx="8005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 smtClean="0">
                <a:solidFill>
                  <a:srgbClr val="ED636D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Track</a:t>
            </a:r>
            <a:endParaRPr lang="ko-KR" altLang="en-US" sz="8000" b="1" dirty="0">
              <a:solidFill>
                <a:srgbClr val="ED636D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747" y="2628300"/>
            <a:ext cx="10996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“Proc </a:t>
            </a:r>
            <a:r>
              <a:rPr lang="ko-KR" altLang="en-US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파일 시스템을 이용하여 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LINUX</a:t>
            </a:r>
            <a:r>
              <a:rPr lang="ko-KR" altLang="en-US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[Top/</a:t>
            </a:r>
            <a:r>
              <a:rPr lang="en-US" altLang="ko-KR" sz="3000" dirty="0" err="1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H</a:t>
            </a:r>
            <a:r>
              <a:rPr lang="en-US" altLang="ko-KR" sz="3000" dirty="0" err="1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top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] </a:t>
            </a:r>
            <a:r>
              <a:rPr lang="ko-KR" altLang="en-US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명령어 구현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”</a:t>
            </a:r>
          </a:p>
          <a:p>
            <a:pPr algn="ctr">
              <a:lnSpc>
                <a:spcPct val="200000"/>
              </a:lnSpc>
            </a:pP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“LINUX </a:t>
            </a:r>
            <a:r>
              <a:rPr lang="ko-KR" altLang="en-US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시스템의 운영상황 실시간 모니터링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“</a:t>
            </a:r>
          </a:p>
          <a:p>
            <a:pPr algn="ctr">
              <a:lnSpc>
                <a:spcPct val="200000"/>
              </a:lnSpc>
            </a:pP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“</a:t>
            </a:r>
            <a:r>
              <a:rPr lang="ko-KR" altLang="en-US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프로세스 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Sort/Kill/</a:t>
            </a:r>
            <a:r>
              <a:rPr lang="en-US" altLang="ko-KR" sz="3000" dirty="0" err="1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Renicing</a:t>
            </a:r>
            <a:r>
              <a:rPr lang="ko-KR" altLang="en-US" sz="30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기</a:t>
            </a:r>
            <a:r>
              <a:rPr lang="ko-KR" altLang="en-US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능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”</a:t>
            </a:r>
          </a:p>
          <a:p>
            <a:pPr algn="ctr">
              <a:lnSpc>
                <a:spcPct val="200000"/>
              </a:lnSpc>
            </a:pP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“</a:t>
            </a:r>
            <a:r>
              <a:rPr lang="ko-KR" altLang="en-US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다양한 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LINUX </a:t>
            </a:r>
            <a:r>
              <a:rPr lang="ko-KR" altLang="en-US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시스템의 구조와 함수 이해</a:t>
            </a:r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15137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733398" y="4309295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Kill</a:t>
            </a:r>
            <a:endParaRPr lang="ko-KR" altLang="en-US" sz="3000" dirty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1884" y="1367955"/>
            <a:ext cx="2482991" cy="229958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Process </a:t>
            </a:r>
          </a:p>
          <a:p>
            <a:pPr algn="ctr"/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Viewer</a:t>
            </a:r>
            <a:endParaRPr lang="ko-KR" altLang="en-US" sz="3000" dirty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675837" y="3485323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Help</a:t>
            </a:r>
            <a:endParaRPr lang="ko-KR" altLang="en-US" sz="3000" dirty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20783" y="3688993"/>
            <a:ext cx="2424396" cy="232151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 err="1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Renicing</a:t>
            </a:r>
            <a:endParaRPr lang="ko-KR" altLang="en-US" sz="3000" dirty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117999" y="1508343"/>
            <a:ext cx="1917698" cy="1789530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Scroll</a:t>
            </a:r>
            <a:endParaRPr lang="ko-KR" altLang="en-US" sz="3000" dirty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0186" y="261688"/>
            <a:ext cx="6837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Overview of Project - Feature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460360" y="1508343"/>
            <a:ext cx="2033184" cy="19769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Sort</a:t>
            </a:r>
            <a:endParaRPr lang="ko-KR" altLang="en-US" sz="3000" dirty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73" y="1249189"/>
            <a:ext cx="5530163" cy="28645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936" y="3391223"/>
            <a:ext cx="5493325" cy="29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0186" y="261688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Role Summary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7413" y="4841859"/>
            <a:ext cx="26946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컴퓨터학부</a:t>
            </a:r>
            <a:endParaRPr lang="en-US" altLang="ko-KR" sz="2500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  <a:cs typeface="Segoe UI Semibold" panose="020B0702040204020203" pitchFamily="34" charset="0"/>
            </a:endParaRPr>
          </a:p>
          <a:p>
            <a:pPr algn="ctr"/>
            <a:r>
              <a:rPr lang="en-US" altLang="ko-KR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2017118012</a:t>
            </a:r>
          </a:p>
          <a:p>
            <a:pPr algn="ctr"/>
            <a:r>
              <a:rPr lang="ko-KR" altLang="en-US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예진화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46418" y="4795693"/>
            <a:ext cx="26946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컴퓨터학부</a:t>
            </a:r>
            <a:endParaRPr lang="en-US" altLang="ko-KR" sz="2500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  <a:cs typeface="Segoe UI Semibold" panose="020B0702040204020203" pitchFamily="34" charset="0"/>
            </a:endParaRPr>
          </a:p>
          <a:p>
            <a:pPr algn="ctr"/>
            <a:r>
              <a:rPr lang="en-US" altLang="ko-KR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2013049101 </a:t>
            </a:r>
          </a:p>
          <a:p>
            <a:pPr algn="ctr"/>
            <a:r>
              <a:rPr lang="ko-KR" altLang="en-US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황인승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75423" y="4802748"/>
            <a:ext cx="26946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영문학과</a:t>
            </a:r>
            <a:endParaRPr lang="en-US" altLang="ko-KR" sz="2500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  <a:cs typeface="Segoe UI Semibold" panose="020B0702040204020203" pitchFamily="34" charset="0"/>
            </a:endParaRPr>
          </a:p>
          <a:p>
            <a:pPr algn="ctr"/>
            <a:r>
              <a:rPr lang="en-US" altLang="ko-KR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2013002085 </a:t>
            </a:r>
          </a:p>
          <a:p>
            <a:pPr algn="ctr"/>
            <a:r>
              <a:rPr lang="ko-KR" altLang="en-US" sz="2500" dirty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  <a:cs typeface="Segoe UI Semibold" panose="020B0702040204020203" pitchFamily="34" charset="0"/>
              </a:rPr>
              <a:t>최기락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272597" y="3890374"/>
            <a:ext cx="2386020" cy="6515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PPT, </a:t>
            </a:r>
            <a:r>
              <a:rPr lang="en-US" altLang="ko-KR" dirty="0" smtClean="0">
                <a:solidFill>
                  <a:schemeClr val="tx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Develop</a:t>
            </a:r>
            <a:endParaRPr lang="ko-KR" altLang="en-US" dirty="0">
              <a:solidFill>
                <a:schemeClr val="tx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24010" y="3873373"/>
            <a:ext cx="2386020" cy="6515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Leader, </a:t>
            </a:r>
            <a:r>
              <a:rPr lang="en-US" altLang="ko-KR" dirty="0" smtClean="0">
                <a:solidFill>
                  <a:schemeClr val="tx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Develop</a:t>
            </a:r>
            <a:endParaRPr lang="ko-KR" altLang="en-US" dirty="0">
              <a:solidFill>
                <a:schemeClr val="tx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75423" y="3864409"/>
            <a:ext cx="2386020" cy="6515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Presentation, Develop</a:t>
            </a:r>
            <a:endParaRPr lang="ko-KR" altLang="en-US" dirty="0">
              <a:solidFill>
                <a:schemeClr val="tx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78" y="1529133"/>
            <a:ext cx="1823418" cy="2011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accent1"/>
            </a:solidFill>
          </a:ln>
          <a:effectLst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05" y="1493529"/>
            <a:ext cx="1805983" cy="2083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accent1"/>
            </a:solidFill>
          </a:ln>
          <a:effectLst/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28" y="1529133"/>
            <a:ext cx="1850769" cy="20118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715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0186" y="261688"/>
            <a:ext cx="4469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Description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25813" y="1176860"/>
            <a:ext cx="9887809" cy="5525008"/>
            <a:chOff x="625813" y="1176860"/>
            <a:chExt cx="9887809" cy="552500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13" y="1176860"/>
              <a:ext cx="9887809" cy="49523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729013" y="6147870"/>
              <a:ext cx="22817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solidFill>
                    <a:srgbClr val="ED636D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Main Screen</a:t>
              </a:r>
              <a:endParaRPr lang="ko-KR" altLang="en-US" sz="3000" dirty="0">
                <a:solidFill>
                  <a:srgbClr val="ED636D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71802" y="532156"/>
            <a:ext cx="8285848" cy="1176003"/>
            <a:chOff x="471802" y="532156"/>
            <a:chExt cx="8285848" cy="1176003"/>
          </a:xfrm>
        </p:grpSpPr>
        <p:sp>
          <p:nvSpPr>
            <p:cNvPr id="6" name="직사각형 5"/>
            <p:cNvSpPr/>
            <p:nvPr/>
          </p:nvSpPr>
          <p:spPr>
            <a:xfrm>
              <a:off x="471802" y="1082565"/>
              <a:ext cx="5613688" cy="6255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>
              <a:stCxn id="6" idx="3"/>
            </p:cNvCxnSpPr>
            <p:nvPr/>
          </p:nvCxnSpPr>
          <p:spPr>
            <a:xfrm flipV="1">
              <a:off x="6085490" y="950920"/>
              <a:ext cx="893378" cy="4444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82312" y="532156"/>
              <a:ext cx="2375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Header – Total Info</a:t>
              </a:r>
              <a:endParaRPr lang="ko-KR" altLang="en-US" sz="2000" b="1" dirty="0"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71803" y="550810"/>
            <a:ext cx="11383499" cy="5672700"/>
            <a:chOff x="471803" y="550810"/>
            <a:chExt cx="11383499" cy="5672700"/>
          </a:xfrm>
        </p:grpSpPr>
        <p:sp>
          <p:nvSpPr>
            <p:cNvPr id="22" name="직사각형 21"/>
            <p:cNvSpPr/>
            <p:nvPr/>
          </p:nvSpPr>
          <p:spPr>
            <a:xfrm>
              <a:off x="471803" y="1740250"/>
              <a:ext cx="10195830" cy="448326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>
              <a:endCxn id="28" idx="2"/>
            </p:cNvCxnSpPr>
            <p:nvPr/>
          </p:nvCxnSpPr>
          <p:spPr>
            <a:xfrm flipV="1">
              <a:off x="9830693" y="950920"/>
              <a:ext cx="836940" cy="7893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479964" y="550810"/>
              <a:ext cx="2375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Body – Process Info</a:t>
              </a:r>
              <a:endParaRPr lang="ko-KR" altLang="en-US" sz="2000" b="1" dirty="0"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0186" y="261688"/>
            <a:ext cx="4469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Description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419700" y="1071572"/>
            <a:ext cx="8883316" cy="2331351"/>
            <a:chOff x="167842" y="1105062"/>
            <a:chExt cx="8883316" cy="233135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305" r="12656"/>
            <a:stretch/>
          </p:blipFill>
          <p:spPr>
            <a:xfrm>
              <a:off x="265814" y="1720270"/>
              <a:ext cx="8785344" cy="1647129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167842" y="1105062"/>
              <a:ext cx="43415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000" dirty="0">
                  <a:solidFill>
                    <a:srgbClr val="ED636D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Main </a:t>
              </a:r>
              <a:r>
                <a:rPr lang="en-US" altLang="ko-KR" sz="3000" dirty="0" smtClean="0">
                  <a:solidFill>
                    <a:srgbClr val="ED636D"/>
                  </a:solidFill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Screen – Menu bar</a:t>
              </a:r>
              <a:endParaRPr lang="ko-KR" altLang="en-US" sz="3000" dirty="0">
                <a:solidFill>
                  <a:srgbClr val="ED636D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5814" y="3106205"/>
              <a:ext cx="4251758" cy="33020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39915" y="3675523"/>
            <a:ext cx="9893256" cy="2746906"/>
            <a:chOff x="1387041" y="3762608"/>
            <a:chExt cx="9893256" cy="274690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113" y="4576106"/>
              <a:ext cx="8430575" cy="43307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0" t="11978" r="5555" b="14761"/>
            <a:stretch/>
          </p:blipFill>
          <p:spPr>
            <a:xfrm>
              <a:off x="2656113" y="5287627"/>
              <a:ext cx="5753243" cy="39622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124" r="55624" b="347"/>
            <a:stretch/>
          </p:blipFill>
          <p:spPr>
            <a:xfrm>
              <a:off x="2656113" y="3994232"/>
              <a:ext cx="8624184" cy="24622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632" r="68847"/>
            <a:stretch/>
          </p:blipFill>
          <p:spPr>
            <a:xfrm>
              <a:off x="2656113" y="5962300"/>
              <a:ext cx="6838566" cy="41699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387041" y="3762608"/>
              <a:ext cx="1269072" cy="2746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500" b="1" dirty="0" smtClean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&lt;Main&gt;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000" b="1" dirty="0" smtClean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&lt;F2&gt;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000" b="1" dirty="0" smtClean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&lt;F3&gt;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3000" b="1" dirty="0" smtClean="0">
                  <a:latin typeface="빙그레 따옴체" panose="02030503000000000000" pitchFamily="18" charset="-127"/>
                  <a:ea typeface="빙그레 따옴체" panose="02030503000000000000" pitchFamily="18" charset="-127"/>
                </a:rPr>
                <a:t>&lt;F4&gt;</a:t>
              </a:r>
              <a:endParaRPr lang="ko-KR" altLang="en-US" sz="3000" b="1" dirty="0">
                <a:latin typeface="빙그레 따옴체" panose="02030503000000000000" pitchFamily="18" charset="-127"/>
                <a:ea typeface="빙그레 따옴체" panose="02030503000000000000" pitchFamily="18" charset="-127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474096" y="3628703"/>
            <a:ext cx="11228047" cy="4739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0186" y="261688"/>
            <a:ext cx="6694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Description - Feature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" y="1473433"/>
            <a:ext cx="6408214" cy="4644337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41102" y="1237142"/>
            <a:ext cx="21772" cy="51681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94914" y="1237142"/>
            <a:ext cx="3462416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F1</a:t>
            </a:r>
            <a:r>
              <a:rPr lang="ko-KR" altLang="en-US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</a:t>
            </a: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– HELP feature</a:t>
            </a: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Briefly describe the program and features.</a:t>
            </a:r>
          </a:p>
        </p:txBody>
      </p:sp>
    </p:spTree>
    <p:extLst>
      <p:ext uri="{BB962C8B-B14F-4D97-AF65-F5344CB8AC3E}">
        <p14:creationId xmlns:p14="http://schemas.microsoft.com/office/powerpoint/2010/main" val="1873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4096" y="243034"/>
            <a:ext cx="259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0186" y="261688"/>
            <a:ext cx="6694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rgbClr val="525252"/>
                </a:solidFill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Project Description - Feature</a:t>
            </a:r>
            <a:endParaRPr lang="ko-KR" altLang="en-US" sz="4000" b="1" dirty="0">
              <a:solidFill>
                <a:srgbClr val="525252"/>
              </a:solidFill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841102" y="1237142"/>
            <a:ext cx="21772" cy="516818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94914" y="1237142"/>
            <a:ext cx="3462416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F2</a:t>
            </a:r>
            <a:r>
              <a:rPr lang="ko-KR" altLang="en-US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 </a:t>
            </a:r>
            <a:r>
              <a:rPr lang="en-US" altLang="ko-KR" sz="3000" b="1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– SORT feature</a:t>
            </a:r>
          </a:p>
          <a:p>
            <a:pPr>
              <a:lnSpc>
                <a:spcPct val="150000"/>
              </a:lnSpc>
            </a:pPr>
            <a:endParaRPr lang="en-US" altLang="ko-KR" sz="1500" b="1" dirty="0" smtClean="0">
              <a:latin typeface="빙그레 따옴체" panose="02030503000000000000" pitchFamily="18" charset="-127"/>
              <a:ea typeface="빙그레 따옴체" panose="0203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Press Key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-P : sort by PID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-M : sort by Memory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-C : sort by CPU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-T : sort by Time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	</a:t>
            </a:r>
            <a:r>
              <a:rPr lang="en-US" altLang="ko-KR" sz="2000" dirty="0" smtClean="0">
                <a:latin typeface="빙그레 따옴체" panose="02030503000000000000" pitchFamily="18" charset="-127"/>
                <a:ea typeface="빙그레 따옴체" panose="02030503000000000000" pitchFamily="18" charset="-127"/>
              </a:rPr>
              <a:t>-Q : Cancel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733398" y="1237142"/>
            <a:ext cx="6257766" cy="5334631"/>
            <a:chOff x="621792" y="1163705"/>
            <a:chExt cx="6257766" cy="533463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842"/>
            <a:stretch/>
          </p:blipFill>
          <p:spPr>
            <a:xfrm>
              <a:off x="733398" y="1163705"/>
              <a:ext cx="6146160" cy="524162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621792" y="1690023"/>
              <a:ext cx="567089" cy="480831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45004" y="1237142"/>
            <a:ext cx="6099288" cy="5348870"/>
            <a:chOff x="850152" y="1222902"/>
            <a:chExt cx="6099288" cy="53488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58"/>
            <a:stretch/>
          </p:blipFill>
          <p:spPr>
            <a:xfrm>
              <a:off x="850152" y="1222902"/>
              <a:ext cx="6099288" cy="525175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4384902" y="1763459"/>
              <a:ext cx="1077114" cy="480831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30238" y="1241579"/>
            <a:ext cx="6128820" cy="5295876"/>
            <a:chOff x="1188881" y="1284367"/>
            <a:chExt cx="6128820" cy="529587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139"/>
            <a:stretch/>
          </p:blipFill>
          <p:spPr>
            <a:xfrm>
              <a:off x="1188881" y="1284367"/>
              <a:ext cx="6128820" cy="519439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3686202" y="1771930"/>
              <a:ext cx="812646" cy="480831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9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1248</TotalTime>
  <Words>563</Words>
  <Application>Microsoft Office PowerPoint</Application>
  <PresentationFormat>와이드스크린</PresentationFormat>
  <Paragraphs>169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나눔스퀘어라운드 Regular</vt:lpstr>
      <vt:lpstr>Arial</vt:lpstr>
      <vt:lpstr>빙그레 따옴체</vt:lpstr>
      <vt:lpstr>맑은 고딕</vt:lpstr>
      <vt:lpstr>Segoe UI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예 진화</cp:lastModifiedBy>
  <cp:revision>332</cp:revision>
  <dcterms:created xsi:type="dcterms:W3CDTF">2015-01-21T11:35:38Z</dcterms:created>
  <dcterms:modified xsi:type="dcterms:W3CDTF">2019-12-15T06:10:20Z</dcterms:modified>
</cp:coreProperties>
</file>