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76" r:id="rId4"/>
    <p:sldId id="277" r:id="rId5"/>
    <p:sldId id="262" r:id="rId6"/>
    <p:sldId id="279" r:id="rId7"/>
    <p:sldId id="280" r:id="rId8"/>
    <p:sldId id="278" r:id="rId9"/>
    <p:sldId id="282" r:id="rId10"/>
    <p:sldId id="281" r:id="rId11"/>
    <p:sldId id="283" r:id="rId12"/>
    <p:sldId id="264" r:id="rId13"/>
    <p:sldId id="266" r:id="rId14"/>
    <p:sldId id="285" r:id="rId15"/>
    <p:sldId id="272" r:id="rId16"/>
    <p:sldId id="268" r:id="rId17"/>
    <p:sldId id="286" r:id="rId18"/>
    <p:sldId id="287" r:id="rId19"/>
    <p:sldId id="273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D4AB-20D4-49E8-94D3-AA697F9E9A3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597CC-7C98-4389-918E-3E01992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9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8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0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9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FCEC8F-A0DE-493D-B94C-7C60D9A4B42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F1F11E-28BF-422A-8590-A97BC810C4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F048-4F0F-13EC-0A1A-C6C4E259C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Online Community Identities: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1F0D4-1008-4A65-035C-77CBB481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An analysis of Adoption-related subreddits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1DB54-B1C3-8132-1909-10565EE5C146}"/>
              </a:ext>
            </a:extLst>
          </p:cNvPr>
          <p:cNvSpPr txBox="1"/>
          <p:nvPr/>
        </p:nvSpPr>
        <p:spPr>
          <a:xfrm>
            <a:off x="1097280" y="5175504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Ethan Kozlowski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7AC43-1CB4-0AF2-8A59-0E260CE46E3F}"/>
              </a:ext>
            </a:extLst>
          </p:cNvPr>
          <p:cNvSpPr txBox="1"/>
          <p:nvPr/>
        </p:nvSpPr>
        <p:spPr>
          <a:xfrm>
            <a:off x="2159127" y="2099548"/>
            <a:ext cx="7934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https://uchicago.box.com/s/vp0ciemgmvof0id5nejgnfhojfwmjquz</a:t>
            </a:r>
          </a:p>
        </p:txBody>
      </p:sp>
    </p:spTree>
    <p:extLst>
      <p:ext uri="{BB962C8B-B14F-4D97-AF65-F5344CB8AC3E}">
        <p14:creationId xmlns:p14="http://schemas.microsoft.com/office/powerpoint/2010/main" val="32401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7B9B-6579-2921-D167-3DAB81CD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 (word2vec)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F6C0AE-B9A4-80B5-EBE8-873722ECB5DD}"/>
              </a:ext>
            </a:extLst>
          </p:cNvPr>
          <p:cNvSpPr/>
          <p:nvPr/>
        </p:nvSpPr>
        <p:spPr>
          <a:xfrm>
            <a:off x="7962309" y="5894856"/>
            <a:ext cx="1664208" cy="320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B2AF29-E4AF-4053-FC2C-019DA4BE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" y="1665408"/>
            <a:ext cx="5312664" cy="4549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AD961-624E-D93A-DF17-62B7CF44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46" y="2038575"/>
            <a:ext cx="5312663" cy="4532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B2CB14-2B74-37C5-7B1C-286284E31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907" y="2456836"/>
            <a:ext cx="6535062" cy="440116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54BF30-FFD8-9D24-2DE6-F271D935B814}"/>
              </a:ext>
            </a:extLst>
          </p:cNvPr>
          <p:cNvSpPr/>
          <p:nvPr/>
        </p:nvSpPr>
        <p:spPr>
          <a:xfrm>
            <a:off x="6400227" y="6571397"/>
            <a:ext cx="1664208" cy="2217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156375-5D80-0A79-A690-03D282D11B7C}"/>
              </a:ext>
            </a:extLst>
          </p:cNvPr>
          <p:cNvSpPr/>
          <p:nvPr/>
        </p:nvSpPr>
        <p:spPr>
          <a:xfrm>
            <a:off x="6578852" y="4078927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63E362-37CE-BC0E-02E6-E42F956659D3}"/>
              </a:ext>
            </a:extLst>
          </p:cNvPr>
          <p:cNvSpPr/>
          <p:nvPr/>
        </p:nvSpPr>
        <p:spPr>
          <a:xfrm>
            <a:off x="6578851" y="4783596"/>
            <a:ext cx="1514557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0E35D6-6B80-54D6-C5F4-E41672A1E47D}"/>
              </a:ext>
            </a:extLst>
          </p:cNvPr>
          <p:cNvSpPr/>
          <p:nvPr/>
        </p:nvSpPr>
        <p:spPr>
          <a:xfrm>
            <a:off x="6363651" y="5692024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EF432A-4C08-210C-2E8C-7781D39C1A1D}"/>
              </a:ext>
            </a:extLst>
          </p:cNvPr>
          <p:cNvSpPr/>
          <p:nvPr/>
        </p:nvSpPr>
        <p:spPr>
          <a:xfrm>
            <a:off x="6250576" y="6377559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A0116-FC23-0279-220E-E2D097C4C88E}"/>
              </a:ext>
            </a:extLst>
          </p:cNvPr>
          <p:cNvSpPr/>
          <p:nvPr/>
        </p:nvSpPr>
        <p:spPr>
          <a:xfrm>
            <a:off x="3444319" y="6102377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7DC9D6-9AF2-A002-CD4E-C765F2E9413A}"/>
              </a:ext>
            </a:extLst>
          </p:cNvPr>
          <p:cNvSpPr/>
          <p:nvPr/>
        </p:nvSpPr>
        <p:spPr>
          <a:xfrm>
            <a:off x="3829966" y="3116165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48A8FC-1F64-B122-7E51-E15FF4FDF61C}"/>
              </a:ext>
            </a:extLst>
          </p:cNvPr>
          <p:cNvSpPr/>
          <p:nvPr/>
        </p:nvSpPr>
        <p:spPr>
          <a:xfrm>
            <a:off x="3772869" y="3718870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A427C85-4E31-9FD7-9517-998AFAE93094}"/>
              </a:ext>
            </a:extLst>
          </p:cNvPr>
          <p:cNvSpPr/>
          <p:nvPr/>
        </p:nvSpPr>
        <p:spPr>
          <a:xfrm>
            <a:off x="3772869" y="3890857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009D3B-8461-449A-35EA-C231E35272B3}"/>
              </a:ext>
            </a:extLst>
          </p:cNvPr>
          <p:cNvSpPr/>
          <p:nvPr/>
        </p:nvSpPr>
        <p:spPr>
          <a:xfrm>
            <a:off x="3666233" y="4456435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A253B3-FAC5-45A8-1BF9-8E02321312CB}"/>
              </a:ext>
            </a:extLst>
          </p:cNvPr>
          <p:cNvSpPr/>
          <p:nvPr/>
        </p:nvSpPr>
        <p:spPr>
          <a:xfrm>
            <a:off x="727178" y="4439431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A02C53-BD18-B445-2154-4E104A2D993D}"/>
              </a:ext>
            </a:extLst>
          </p:cNvPr>
          <p:cNvSpPr/>
          <p:nvPr/>
        </p:nvSpPr>
        <p:spPr>
          <a:xfrm>
            <a:off x="780496" y="3879197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80F0FA-72EC-41F4-772A-1C168AF45BA0}"/>
              </a:ext>
            </a:extLst>
          </p:cNvPr>
          <p:cNvSpPr/>
          <p:nvPr/>
        </p:nvSpPr>
        <p:spPr>
          <a:xfrm>
            <a:off x="727178" y="2517521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7B9B-6579-2921-D167-3DAB81CD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 (word2vec)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F6C0AE-B9A4-80B5-EBE8-873722ECB5DD}"/>
              </a:ext>
            </a:extLst>
          </p:cNvPr>
          <p:cNvSpPr/>
          <p:nvPr/>
        </p:nvSpPr>
        <p:spPr>
          <a:xfrm>
            <a:off x="7962309" y="5894856"/>
            <a:ext cx="1664208" cy="320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B2AF29-E4AF-4053-FC2C-019DA4BE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" y="1665408"/>
            <a:ext cx="5312664" cy="4549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AD961-624E-D93A-DF17-62B7CF44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46" y="2038575"/>
            <a:ext cx="5312663" cy="4532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B2CB14-2B74-37C5-7B1C-286284E31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907" y="2456836"/>
            <a:ext cx="6535062" cy="440116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54BF30-FFD8-9D24-2DE6-F271D935B814}"/>
              </a:ext>
            </a:extLst>
          </p:cNvPr>
          <p:cNvSpPr/>
          <p:nvPr/>
        </p:nvSpPr>
        <p:spPr>
          <a:xfrm>
            <a:off x="6400227" y="6571397"/>
            <a:ext cx="1664208" cy="2217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156375-5D80-0A79-A690-03D282D11B7C}"/>
              </a:ext>
            </a:extLst>
          </p:cNvPr>
          <p:cNvSpPr/>
          <p:nvPr/>
        </p:nvSpPr>
        <p:spPr>
          <a:xfrm>
            <a:off x="6578852" y="4078927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63E362-37CE-BC0E-02E6-E42F956659D3}"/>
              </a:ext>
            </a:extLst>
          </p:cNvPr>
          <p:cNvSpPr/>
          <p:nvPr/>
        </p:nvSpPr>
        <p:spPr>
          <a:xfrm>
            <a:off x="6578851" y="4783596"/>
            <a:ext cx="1514557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0E35D6-6B80-54D6-C5F4-E41672A1E47D}"/>
              </a:ext>
            </a:extLst>
          </p:cNvPr>
          <p:cNvSpPr/>
          <p:nvPr/>
        </p:nvSpPr>
        <p:spPr>
          <a:xfrm>
            <a:off x="6363651" y="5692024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EF432A-4C08-210C-2E8C-7781D39C1A1D}"/>
              </a:ext>
            </a:extLst>
          </p:cNvPr>
          <p:cNvSpPr/>
          <p:nvPr/>
        </p:nvSpPr>
        <p:spPr>
          <a:xfrm>
            <a:off x="6250576" y="6377559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A0116-FC23-0279-220E-E2D097C4C88E}"/>
              </a:ext>
            </a:extLst>
          </p:cNvPr>
          <p:cNvSpPr/>
          <p:nvPr/>
        </p:nvSpPr>
        <p:spPr>
          <a:xfrm>
            <a:off x="3444319" y="6102377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7DC9D6-9AF2-A002-CD4E-C765F2E9413A}"/>
              </a:ext>
            </a:extLst>
          </p:cNvPr>
          <p:cNvSpPr/>
          <p:nvPr/>
        </p:nvSpPr>
        <p:spPr>
          <a:xfrm>
            <a:off x="3829966" y="3116165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48A8FC-1F64-B122-7E51-E15FF4FDF61C}"/>
              </a:ext>
            </a:extLst>
          </p:cNvPr>
          <p:cNvSpPr/>
          <p:nvPr/>
        </p:nvSpPr>
        <p:spPr>
          <a:xfrm>
            <a:off x="3772869" y="3718870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A427C85-4E31-9FD7-9517-998AFAE93094}"/>
              </a:ext>
            </a:extLst>
          </p:cNvPr>
          <p:cNvSpPr/>
          <p:nvPr/>
        </p:nvSpPr>
        <p:spPr>
          <a:xfrm>
            <a:off x="3772869" y="3890857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009D3B-8461-449A-35EA-C231E35272B3}"/>
              </a:ext>
            </a:extLst>
          </p:cNvPr>
          <p:cNvSpPr/>
          <p:nvPr/>
        </p:nvSpPr>
        <p:spPr>
          <a:xfrm>
            <a:off x="3666233" y="4456435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A253B3-FAC5-45A8-1BF9-8E02321312CB}"/>
              </a:ext>
            </a:extLst>
          </p:cNvPr>
          <p:cNvSpPr/>
          <p:nvPr/>
        </p:nvSpPr>
        <p:spPr>
          <a:xfrm>
            <a:off x="727178" y="4439431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A02C53-BD18-B445-2154-4E104A2D993D}"/>
              </a:ext>
            </a:extLst>
          </p:cNvPr>
          <p:cNvSpPr/>
          <p:nvPr/>
        </p:nvSpPr>
        <p:spPr>
          <a:xfrm>
            <a:off x="780496" y="3879197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80F0FA-72EC-41F4-772A-1C168AF45BA0}"/>
              </a:ext>
            </a:extLst>
          </p:cNvPr>
          <p:cNvSpPr/>
          <p:nvPr/>
        </p:nvSpPr>
        <p:spPr>
          <a:xfrm>
            <a:off x="727178" y="2517521"/>
            <a:ext cx="1664208" cy="1938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C62B-0331-A70C-2D90-065A88A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and Topic Modeling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BACF05-2CD0-BA7F-B929-927E81AAB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29" y="1846263"/>
            <a:ext cx="9709468" cy="40227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3CD74C-CC62-BF19-AC3A-46FDAAD064C9}"/>
              </a:ext>
            </a:extLst>
          </p:cNvPr>
          <p:cNvSpPr txBox="1"/>
          <p:nvPr/>
        </p:nvSpPr>
        <p:spPr>
          <a:xfrm>
            <a:off x="4111054" y="5976431"/>
            <a:ext cx="4030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average </a:t>
            </a:r>
            <a:r>
              <a:rPr lang="en-US" dirty="0" err="1"/>
              <a:t>silhouette_score</a:t>
            </a:r>
            <a:r>
              <a:rPr lang="en-US" dirty="0"/>
              <a:t> is : 0.069</a:t>
            </a:r>
          </a:p>
        </p:txBody>
      </p:sp>
    </p:spTree>
    <p:extLst>
      <p:ext uri="{BB962C8B-B14F-4D97-AF65-F5344CB8AC3E}">
        <p14:creationId xmlns:p14="http://schemas.microsoft.com/office/powerpoint/2010/main" val="5280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D1F4A-B371-4138-8F79-F83BF5E0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" y="1419034"/>
            <a:ext cx="4451112" cy="3827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99337-BDDD-0111-AF41-951059403C61}"/>
              </a:ext>
            </a:extLst>
          </p:cNvPr>
          <p:cNvSpPr txBox="1"/>
          <p:nvPr/>
        </p:nvSpPr>
        <p:spPr>
          <a:xfrm>
            <a:off x="1887229" y="1049702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r/Adopted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F8CCF9-6552-FE61-0AC7-879F0214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60" y="1419034"/>
            <a:ext cx="4451112" cy="4019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B8C0EA-CF08-A90B-F263-24E6DB073468}"/>
              </a:ext>
            </a:extLst>
          </p:cNvPr>
          <p:cNvSpPr txBox="1"/>
          <p:nvPr/>
        </p:nvSpPr>
        <p:spPr>
          <a:xfrm>
            <a:off x="7945620" y="1049702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r/Adoption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76348-32F3-97BB-4E1B-CBE08B0A6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998" y="3049513"/>
            <a:ext cx="2113474" cy="2539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2C0B1C-AE69-20D5-3358-61C0702CF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586" y="3133524"/>
            <a:ext cx="1989209" cy="24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0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D1F4A-B371-4138-8F79-F83BF5E0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" y="1419034"/>
            <a:ext cx="4451112" cy="3827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99337-BDDD-0111-AF41-951059403C61}"/>
              </a:ext>
            </a:extLst>
          </p:cNvPr>
          <p:cNvSpPr txBox="1"/>
          <p:nvPr/>
        </p:nvSpPr>
        <p:spPr>
          <a:xfrm>
            <a:off x="1887229" y="1049702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r/Adopted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F8CCF9-6552-FE61-0AC7-879F0214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60" y="1419034"/>
            <a:ext cx="4451112" cy="4019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B8C0EA-CF08-A90B-F263-24E6DB073468}"/>
              </a:ext>
            </a:extLst>
          </p:cNvPr>
          <p:cNvSpPr txBox="1"/>
          <p:nvPr/>
        </p:nvSpPr>
        <p:spPr>
          <a:xfrm>
            <a:off x="7945620" y="1049702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r/Adoption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76348-32F3-97BB-4E1B-CBE08B0A6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998" y="3049513"/>
            <a:ext cx="2113474" cy="2539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2C0B1C-AE69-20D5-3358-61C0702CF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586" y="3133524"/>
            <a:ext cx="1989209" cy="24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3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C62B-0331-A70C-2D90-065A88A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3D4A-AD4F-2B36-1415-5756302D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data was prelabeled for sentiment: therefore used VADER to rate the compound sentiment score for all texts. </a:t>
            </a:r>
          </a:p>
          <a:p>
            <a:pPr lvl="1"/>
            <a:r>
              <a:rPr lang="en-US" dirty="0"/>
              <a:t>VADER is specifically made for social media data and generally performs well (F1: 0.96)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Adoptee Sentiment: 0.39165695604488315</a:t>
            </a:r>
          </a:p>
          <a:p>
            <a:pPr marL="0" indent="0">
              <a:buNone/>
            </a:pPr>
            <a:r>
              <a:rPr lang="en-US" dirty="0"/>
              <a:t>Non-adoptee sentiment: 0.4558886840314298</a:t>
            </a:r>
          </a:p>
          <a:p>
            <a:pPr marL="0" indent="0">
              <a:buNone/>
            </a:pPr>
            <a:r>
              <a:rPr lang="en-US" dirty="0"/>
              <a:t>Running a t-test for sample means we see that means are statistically significantly different from one another at the </a:t>
            </a:r>
            <a:r>
              <a:rPr lang="el-GR" dirty="0"/>
              <a:t>α</a:t>
            </a:r>
            <a:r>
              <a:rPr lang="en-US" dirty="0"/>
              <a:t> = .05 significance level</a:t>
            </a:r>
          </a:p>
        </p:txBody>
      </p:sp>
    </p:spTree>
    <p:extLst>
      <p:ext uri="{BB962C8B-B14F-4D97-AF65-F5344CB8AC3E}">
        <p14:creationId xmlns:p14="http://schemas.microsoft.com/office/powerpoint/2010/main" val="403398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C62B-0331-A70C-2D90-065A88A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Analysis: 2 way ANOVA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4023F1-E881-1375-B992-A060A1FA6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03871"/>
              </p:ext>
            </p:extLst>
          </p:nvPr>
        </p:nvGraphicFramePr>
        <p:xfrm>
          <a:off x="1800808" y="2015413"/>
          <a:ext cx="8024327" cy="3004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818">
                  <a:extLst>
                    <a:ext uri="{9D8B030D-6E8A-4147-A177-3AD203B41FA5}">
                      <a16:colId xmlns:a16="http://schemas.microsoft.com/office/drawing/2014/main" val="2640916181"/>
                    </a:ext>
                  </a:extLst>
                </a:gridCol>
                <a:gridCol w="1737818">
                  <a:extLst>
                    <a:ext uri="{9D8B030D-6E8A-4147-A177-3AD203B41FA5}">
                      <a16:colId xmlns:a16="http://schemas.microsoft.com/office/drawing/2014/main" val="2660341982"/>
                    </a:ext>
                  </a:extLst>
                </a:gridCol>
                <a:gridCol w="1383564">
                  <a:extLst>
                    <a:ext uri="{9D8B030D-6E8A-4147-A177-3AD203B41FA5}">
                      <a16:colId xmlns:a16="http://schemas.microsoft.com/office/drawing/2014/main" val="1185472245"/>
                    </a:ext>
                  </a:extLst>
                </a:gridCol>
                <a:gridCol w="1312370">
                  <a:extLst>
                    <a:ext uri="{9D8B030D-6E8A-4147-A177-3AD203B41FA5}">
                      <a16:colId xmlns:a16="http://schemas.microsoft.com/office/drawing/2014/main" val="589648755"/>
                    </a:ext>
                  </a:extLst>
                </a:gridCol>
                <a:gridCol w="1852757">
                  <a:extLst>
                    <a:ext uri="{9D8B030D-6E8A-4147-A177-3AD203B41FA5}">
                      <a16:colId xmlns:a16="http://schemas.microsoft.com/office/drawing/2014/main" val="1179933902"/>
                    </a:ext>
                  </a:extLst>
                </a:gridCol>
              </a:tblGrid>
              <a:tr h="867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sum_sq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3230" algn="ctr"/>
                          <a:tab pos="887095" algn="r"/>
                        </a:tabLst>
                      </a:pPr>
                      <a:r>
                        <a:rPr lang="en-US" sz="1800" kern="0">
                          <a:effectLst/>
                        </a:rPr>
                        <a:t>Degrees of Freedom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F-stat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PR(&gt;F)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395305"/>
                  </a:ext>
                </a:extLst>
              </a:tr>
              <a:tr h="4229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is_adoptee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13.540146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36.756788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1.350233e-09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37915"/>
                  </a:ext>
                </a:extLst>
              </a:tr>
              <a:tr h="4229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subreddit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121.939295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331.022779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1.144487e-73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76508"/>
                  </a:ext>
                </a:extLst>
              </a:tr>
              <a:tr h="8677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is_adoptee * subreddit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0.000014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0.000038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9.950871e-01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260935"/>
                  </a:ext>
                </a:extLst>
              </a:tr>
              <a:tr h="4229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Residual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14685.122317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39865.0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1950" algn="ctr"/>
                          <a:tab pos="723900" algn="r"/>
                        </a:tabLst>
                      </a:pPr>
                      <a:r>
                        <a:rPr lang="en-US" sz="1800" kern="0">
                          <a:effectLst/>
                        </a:rPr>
                        <a:t>NAN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005" algn="ctr"/>
                          <a:tab pos="842645" algn="r"/>
                        </a:tabLst>
                      </a:pPr>
                      <a:r>
                        <a:rPr lang="en-US" sz="1800" kern="0" dirty="0">
                          <a:effectLst/>
                        </a:rPr>
                        <a:t>NAN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93450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DD733D-DEE0-BD89-EE6B-B4A2559FEB1C}"/>
              </a:ext>
            </a:extLst>
          </p:cNvPr>
          <p:cNvSpPr/>
          <p:nvPr/>
        </p:nvSpPr>
        <p:spPr>
          <a:xfrm>
            <a:off x="2258568" y="2880360"/>
            <a:ext cx="7662672" cy="4480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C62B-0331-A70C-2D90-065A88A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Analysis: 2 way ANOVA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4023F1-E881-1375-B992-A060A1FA6B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0808" y="2015413"/>
          <a:ext cx="8024327" cy="3004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818">
                  <a:extLst>
                    <a:ext uri="{9D8B030D-6E8A-4147-A177-3AD203B41FA5}">
                      <a16:colId xmlns:a16="http://schemas.microsoft.com/office/drawing/2014/main" val="2640916181"/>
                    </a:ext>
                  </a:extLst>
                </a:gridCol>
                <a:gridCol w="1737818">
                  <a:extLst>
                    <a:ext uri="{9D8B030D-6E8A-4147-A177-3AD203B41FA5}">
                      <a16:colId xmlns:a16="http://schemas.microsoft.com/office/drawing/2014/main" val="2660341982"/>
                    </a:ext>
                  </a:extLst>
                </a:gridCol>
                <a:gridCol w="1383564">
                  <a:extLst>
                    <a:ext uri="{9D8B030D-6E8A-4147-A177-3AD203B41FA5}">
                      <a16:colId xmlns:a16="http://schemas.microsoft.com/office/drawing/2014/main" val="1185472245"/>
                    </a:ext>
                  </a:extLst>
                </a:gridCol>
                <a:gridCol w="1312370">
                  <a:extLst>
                    <a:ext uri="{9D8B030D-6E8A-4147-A177-3AD203B41FA5}">
                      <a16:colId xmlns:a16="http://schemas.microsoft.com/office/drawing/2014/main" val="589648755"/>
                    </a:ext>
                  </a:extLst>
                </a:gridCol>
                <a:gridCol w="1852757">
                  <a:extLst>
                    <a:ext uri="{9D8B030D-6E8A-4147-A177-3AD203B41FA5}">
                      <a16:colId xmlns:a16="http://schemas.microsoft.com/office/drawing/2014/main" val="1179933902"/>
                    </a:ext>
                  </a:extLst>
                </a:gridCol>
              </a:tblGrid>
              <a:tr h="867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sum_sq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3230" algn="ctr"/>
                          <a:tab pos="887095" algn="r"/>
                        </a:tabLst>
                      </a:pPr>
                      <a:r>
                        <a:rPr lang="en-US" sz="1800" kern="0">
                          <a:effectLst/>
                        </a:rPr>
                        <a:t>Degrees of Freedom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F-stat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PR(&gt;F)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395305"/>
                  </a:ext>
                </a:extLst>
              </a:tr>
              <a:tr h="4229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is_adoptee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13.540146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36.756788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1.350233e-09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37915"/>
                  </a:ext>
                </a:extLst>
              </a:tr>
              <a:tr h="4229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subreddit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121.939295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331.022779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1.144487e-73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76508"/>
                  </a:ext>
                </a:extLst>
              </a:tr>
              <a:tr h="8677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is_adoptee * subreddit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0.000014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0.000038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9.950871e-01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260935"/>
                  </a:ext>
                </a:extLst>
              </a:tr>
              <a:tr h="4229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Residual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14685.122317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39865.0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1950" algn="ctr"/>
                          <a:tab pos="723900" algn="r"/>
                        </a:tabLst>
                      </a:pPr>
                      <a:r>
                        <a:rPr lang="en-US" sz="1800" kern="0">
                          <a:effectLst/>
                        </a:rPr>
                        <a:t>NAN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005" algn="ctr"/>
                          <a:tab pos="842645" algn="r"/>
                        </a:tabLst>
                      </a:pPr>
                      <a:r>
                        <a:rPr lang="en-US" sz="1800" kern="0" dirty="0">
                          <a:effectLst/>
                        </a:rPr>
                        <a:t>NAN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934503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42D94B-6CDC-FC41-1234-3E7F6BDE050D}"/>
              </a:ext>
            </a:extLst>
          </p:cNvPr>
          <p:cNvSpPr/>
          <p:nvPr/>
        </p:nvSpPr>
        <p:spPr>
          <a:xfrm>
            <a:off x="2162463" y="3293612"/>
            <a:ext cx="7662672" cy="4480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C62B-0331-A70C-2D90-065A88A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Analysis: 2 way ANOVA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4023F1-E881-1375-B992-A060A1FA6B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0808" y="2015413"/>
          <a:ext cx="8024327" cy="3004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818">
                  <a:extLst>
                    <a:ext uri="{9D8B030D-6E8A-4147-A177-3AD203B41FA5}">
                      <a16:colId xmlns:a16="http://schemas.microsoft.com/office/drawing/2014/main" val="2640916181"/>
                    </a:ext>
                  </a:extLst>
                </a:gridCol>
                <a:gridCol w="1737818">
                  <a:extLst>
                    <a:ext uri="{9D8B030D-6E8A-4147-A177-3AD203B41FA5}">
                      <a16:colId xmlns:a16="http://schemas.microsoft.com/office/drawing/2014/main" val="2660341982"/>
                    </a:ext>
                  </a:extLst>
                </a:gridCol>
                <a:gridCol w="1383564">
                  <a:extLst>
                    <a:ext uri="{9D8B030D-6E8A-4147-A177-3AD203B41FA5}">
                      <a16:colId xmlns:a16="http://schemas.microsoft.com/office/drawing/2014/main" val="1185472245"/>
                    </a:ext>
                  </a:extLst>
                </a:gridCol>
                <a:gridCol w="1312370">
                  <a:extLst>
                    <a:ext uri="{9D8B030D-6E8A-4147-A177-3AD203B41FA5}">
                      <a16:colId xmlns:a16="http://schemas.microsoft.com/office/drawing/2014/main" val="589648755"/>
                    </a:ext>
                  </a:extLst>
                </a:gridCol>
                <a:gridCol w="1852757">
                  <a:extLst>
                    <a:ext uri="{9D8B030D-6E8A-4147-A177-3AD203B41FA5}">
                      <a16:colId xmlns:a16="http://schemas.microsoft.com/office/drawing/2014/main" val="1179933902"/>
                    </a:ext>
                  </a:extLst>
                </a:gridCol>
              </a:tblGrid>
              <a:tr h="867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sum_sq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3230" algn="ctr"/>
                          <a:tab pos="887095" algn="r"/>
                        </a:tabLst>
                      </a:pPr>
                      <a:r>
                        <a:rPr lang="en-US" sz="1800" kern="0">
                          <a:effectLst/>
                        </a:rPr>
                        <a:t>Degrees of Freedom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F-stat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PR(&gt;F)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395305"/>
                  </a:ext>
                </a:extLst>
              </a:tr>
              <a:tr h="4229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is_adoptee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13.540146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36.756788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1.350233e-09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37915"/>
                  </a:ext>
                </a:extLst>
              </a:tr>
              <a:tr h="4229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subreddit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121.939295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331.022779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1.144487e-73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76508"/>
                  </a:ext>
                </a:extLst>
              </a:tr>
              <a:tr h="8677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is_adoptee * subreddit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0.000014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0.000038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9.950871e-01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260935"/>
                  </a:ext>
                </a:extLst>
              </a:tr>
              <a:tr h="4229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Residual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14685.122317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39865.0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1950" algn="ctr"/>
                          <a:tab pos="723900" algn="r"/>
                        </a:tabLst>
                      </a:pPr>
                      <a:r>
                        <a:rPr lang="en-US" sz="1800" kern="0">
                          <a:effectLst/>
                        </a:rPr>
                        <a:t>NAN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005" algn="ctr"/>
                          <a:tab pos="842645" algn="r"/>
                        </a:tabLst>
                      </a:pPr>
                      <a:r>
                        <a:rPr lang="en-US" sz="1800" kern="0" dirty="0">
                          <a:effectLst/>
                        </a:rPr>
                        <a:t>NAN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93450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72F637-4832-F0D0-361C-86D7FE020DDF}"/>
              </a:ext>
            </a:extLst>
          </p:cNvPr>
          <p:cNvSpPr/>
          <p:nvPr/>
        </p:nvSpPr>
        <p:spPr>
          <a:xfrm>
            <a:off x="2162463" y="3718560"/>
            <a:ext cx="7662672" cy="74371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C62B-0331-A70C-2D90-065A88A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3D4A-AD4F-2B36-1415-5756302D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there are measurable differences between the posts written by adoptees and written by non adoptees. </a:t>
            </a:r>
          </a:p>
          <a:p>
            <a:r>
              <a:rPr lang="en-US" dirty="0"/>
              <a:t>With ML we see that we can predict whether or not someone is an adoptee based off of their post text alone. </a:t>
            </a:r>
          </a:p>
          <a:p>
            <a:r>
              <a:rPr lang="en-US" dirty="0"/>
              <a:t>Through Topic Modeling we see that r/Adopted has this topic of shared bonding and empathy where r/Adoption has an exclusive topic related to prospective adoptive parents</a:t>
            </a:r>
          </a:p>
          <a:p>
            <a:r>
              <a:rPr lang="en-US" dirty="0"/>
              <a:t>Through Embedding we see the relationship between specific words varies by subreddit and by adoptee status</a:t>
            </a:r>
          </a:p>
          <a:p>
            <a:r>
              <a:rPr lang="en-US" dirty="0"/>
              <a:t>We also see that status as adoptee and non adoptee and subreddit are both independently significant predictors of a post sentiment.</a:t>
            </a:r>
          </a:p>
        </p:txBody>
      </p:sp>
    </p:spTree>
    <p:extLst>
      <p:ext uri="{BB962C8B-B14F-4D97-AF65-F5344CB8AC3E}">
        <p14:creationId xmlns:p14="http://schemas.microsoft.com/office/powerpoint/2010/main" val="23179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EBEA-F693-7FC3-6CE4-57A8E079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2B46-A8E8-E77A-1099-A9FB3C1B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How do the conversational dynamics and post sentiments within online adoption communities differ between general-purpose adoption subreddits like r/Adoption and adoptee-exclusive spaces like r/Adopted? </a:t>
            </a:r>
          </a:p>
          <a:p>
            <a:r>
              <a:rPr lang="en-US" dirty="0"/>
              <a:t>- Do adoptees and non adoptees differ in their sentiment towards adoption within these different spaces?</a:t>
            </a:r>
          </a:p>
          <a:p>
            <a:r>
              <a:rPr lang="en-US" dirty="0"/>
              <a:t>Supplementary Questions:</a:t>
            </a:r>
          </a:p>
          <a:p>
            <a:r>
              <a:rPr lang="en-US" dirty="0"/>
              <a:t>- Are the topics discussed in r/Adoption and r/Adopted distinctly different from one another?</a:t>
            </a:r>
          </a:p>
          <a:p>
            <a:r>
              <a:rPr lang="en-US" dirty="0"/>
              <a:t>- Are the posts from adoptees distinctly different from posts not made by adoptees in r/Adopted and r/Adoption?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8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C62B-0331-A70C-2D90-065A88A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3D4A-AD4F-2B36-1415-5756302D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there are measurable differences between the posts written by adoptees and written by non adoptees. </a:t>
            </a:r>
          </a:p>
          <a:p>
            <a:r>
              <a:rPr lang="en-US" dirty="0"/>
              <a:t>With ML we see that we can predict whether or not someone is an adoptee based off of their post text alone. </a:t>
            </a:r>
          </a:p>
          <a:p>
            <a:r>
              <a:rPr lang="en-US" dirty="0"/>
              <a:t>Through Topic Modeling we see that r/Adopted has this topic of shared bonding and empathy where r/Adoption has an exclusive topic related to prospective adoptive parents</a:t>
            </a:r>
          </a:p>
          <a:p>
            <a:r>
              <a:rPr lang="en-US" dirty="0"/>
              <a:t>Through Embedding we see the relationship between specific words varies by subreddit and by adoptee status</a:t>
            </a:r>
          </a:p>
          <a:p>
            <a:r>
              <a:rPr lang="en-US" dirty="0"/>
              <a:t>We also see that status as adoptee and non adoptee and subreddit are both independently significant predictors of a post sentiment.</a:t>
            </a:r>
          </a:p>
        </p:txBody>
      </p:sp>
    </p:spTree>
    <p:extLst>
      <p:ext uri="{BB962C8B-B14F-4D97-AF65-F5344CB8AC3E}">
        <p14:creationId xmlns:p14="http://schemas.microsoft.com/office/powerpoint/2010/main" val="361610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EBEA-F693-7FC3-6CE4-57A8E079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2B46-A8E8-E77A-1099-A9FB3C1B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How do the conversational dynamics and post sentiments within online adoption communities differ between general-purpose adoption subreddits like r/Adoption and adoptee-exclusive spaces like r/Adopted? </a:t>
            </a:r>
          </a:p>
          <a:p>
            <a:r>
              <a:rPr lang="en-US" dirty="0"/>
              <a:t>- Do adoptees and non adoptees differ in their sentiment towards adoption within these different spaces?</a:t>
            </a:r>
          </a:p>
          <a:p>
            <a:r>
              <a:rPr lang="en-US" dirty="0"/>
              <a:t>Supplementary Questions:</a:t>
            </a:r>
          </a:p>
          <a:p>
            <a:r>
              <a:rPr lang="en-US" dirty="0"/>
              <a:t>- Are the topics discussed in r/Adoption and r/Adopted distinctly different from one another?</a:t>
            </a:r>
          </a:p>
          <a:p>
            <a:r>
              <a:rPr lang="en-US" dirty="0"/>
              <a:t>- Are the posts from adoptees distinctly different from posts not made by adoptees in r/Adopted and r/Adoption?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EBEA-F693-7FC3-6CE4-57A8E079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2B46-A8E8-E77A-1099-A9FB3C1B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How do the conversational dynamics and post sentiments within online adoption communities differ between general-purpose adoption subreddits like r/Adoption and adoptee-exclusive spaces like r/Adopted? </a:t>
            </a:r>
          </a:p>
          <a:p>
            <a:r>
              <a:rPr lang="en-US" dirty="0"/>
              <a:t>- Do adoptees and non adoptees differ in their sentiment towards adoption within these different spaces?</a:t>
            </a:r>
          </a:p>
          <a:p>
            <a:r>
              <a:rPr lang="en-US" dirty="0"/>
              <a:t>Supplementary Questions:</a:t>
            </a:r>
          </a:p>
          <a:p>
            <a:r>
              <a:rPr lang="en-US" dirty="0"/>
              <a:t>- Are the topics discussed in r/Adoption and r/Adopted distinctly different from one another?</a:t>
            </a:r>
          </a:p>
          <a:p>
            <a:r>
              <a:rPr lang="en-US" dirty="0"/>
              <a:t>- Are the posts from adoptees distinctly different from posts not made by adoptees in r/Adopted and r/Adoption?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C62B-0331-A70C-2D90-065A88A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3D4A-AD4F-2B36-1415-5756302D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- Data collection method:</a:t>
            </a:r>
          </a:p>
          <a:p>
            <a:pPr lvl="1"/>
            <a:r>
              <a:rPr lang="en-US" sz="2600" dirty="0"/>
              <a:t>scraping old.reddit.com </a:t>
            </a:r>
          </a:p>
          <a:p>
            <a:pPr lvl="1"/>
            <a:r>
              <a:rPr lang="en-US" sz="2600" dirty="0"/>
              <a:t>(non dynamic) and reddit archive: the-eye.eu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Reddits</a:t>
            </a:r>
            <a:r>
              <a:rPr lang="en-US" sz="2800" dirty="0"/>
              <a:t> of interest: </a:t>
            </a:r>
          </a:p>
          <a:p>
            <a:pPr lvl="1"/>
            <a:r>
              <a:rPr lang="en-US" sz="2600" dirty="0"/>
              <a:t>r/Adopted </a:t>
            </a:r>
          </a:p>
          <a:p>
            <a:pPr lvl="1"/>
            <a:r>
              <a:rPr lang="en-US" sz="2600" dirty="0"/>
              <a:t>r/Adoption</a:t>
            </a:r>
          </a:p>
          <a:p>
            <a:pPr lvl="2"/>
            <a:r>
              <a:rPr lang="en-US" sz="2000" dirty="0"/>
              <a:t>these are the single two largest subreddits related to topic of adoption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8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B2D3-0F73-A314-EEC8-F2F4548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DNN and </a:t>
            </a:r>
            <a:r>
              <a:rPr lang="en-US" dirty="0" err="1"/>
              <a:t>biLSTM</a:t>
            </a:r>
            <a:r>
              <a:rPr lang="en-US" dirty="0"/>
              <a:t>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6886-24BB-F13D-BB66-59C392AC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other more traditional ML classifiers (decision trees and logistic regression)</a:t>
            </a:r>
          </a:p>
          <a:p>
            <a:r>
              <a:rPr lang="en-US" dirty="0"/>
              <a:t>I attempted to classify reddit posts into those made by adoptees and those not made by adoptees.</a:t>
            </a:r>
          </a:p>
          <a:p>
            <a:r>
              <a:rPr lang="en-US" dirty="0"/>
              <a:t>The neural networks performed well but not incredibly so.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D65D5-103D-987C-3222-5215B0DA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57" y="4165258"/>
            <a:ext cx="4124901" cy="1695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7650B8-6DE3-962D-1211-602A12048F35}"/>
              </a:ext>
            </a:extLst>
          </p:cNvPr>
          <p:cNvSpPr txBox="1"/>
          <p:nvPr/>
        </p:nvSpPr>
        <p:spPr>
          <a:xfrm>
            <a:off x="1580392" y="3787777"/>
            <a:ext cx="294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dirty="0"/>
              <a:t>DNN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0696F0-0C46-48B1-F964-E41D02E8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04" y="4179963"/>
            <a:ext cx="4239217" cy="1743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84D9E-F10E-822B-3030-F209DD13EE47}"/>
              </a:ext>
            </a:extLst>
          </p:cNvPr>
          <p:cNvSpPr txBox="1"/>
          <p:nvPr/>
        </p:nvSpPr>
        <p:spPr>
          <a:xfrm flipH="1">
            <a:off x="8245600" y="3756444"/>
            <a:ext cx="179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biLSTM</a:t>
            </a:r>
            <a:r>
              <a:rPr lang="en-US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135807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B2D3-0F73-A314-EEC8-F2F4548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DNN and </a:t>
            </a:r>
            <a:r>
              <a:rPr lang="en-US" dirty="0" err="1"/>
              <a:t>biLSTM</a:t>
            </a:r>
            <a:r>
              <a:rPr lang="en-US" dirty="0"/>
              <a:t>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6886-24BB-F13D-BB66-59C392AC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other more traditional ML classifiers (decision trees and logistic regression)</a:t>
            </a:r>
          </a:p>
          <a:p>
            <a:r>
              <a:rPr lang="en-US" dirty="0"/>
              <a:t>I attempted to classify reddit posts into those made by adoptees and those not made by adoptees.</a:t>
            </a:r>
          </a:p>
          <a:p>
            <a:r>
              <a:rPr lang="en-US" dirty="0"/>
              <a:t>The neural networks performed well but not incredibly so.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D65D5-103D-987C-3222-5215B0DA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57" y="4165258"/>
            <a:ext cx="4124901" cy="1695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7650B8-6DE3-962D-1211-602A12048F35}"/>
              </a:ext>
            </a:extLst>
          </p:cNvPr>
          <p:cNvSpPr txBox="1"/>
          <p:nvPr/>
        </p:nvSpPr>
        <p:spPr>
          <a:xfrm>
            <a:off x="1580392" y="3787777"/>
            <a:ext cx="294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dirty="0"/>
              <a:t>DNN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0696F0-0C46-48B1-F964-E41D02E8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04" y="4179963"/>
            <a:ext cx="4239217" cy="1743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84D9E-F10E-822B-3030-F209DD13EE47}"/>
              </a:ext>
            </a:extLst>
          </p:cNvPr>
          <p:cNvSpPr txBox="1"/>
          <p:nvPr/>
        </p:nvSpPr>
        <p:spPr>
          <a:xfrm flipH="1">
            <a:off x="8245600" y="3756444"/>
            <a:ext cx="179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biLSTM</a:t>
            </a:r>
            <a:r>
              <a:rPr lang="en-US" dirty="0"/>
              <a:t> 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C26E9-BCCA-6152-542D-A320E3AF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767" y="4098343"/>
            <a:ext cx="2290490" cy="1829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0DB58-DCA0-DC82-7AB9-A0210310A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257" y="4114181"/>
            <a:ext cx="2326848" cy="18299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98280-BE1A-4580-E63D-4DC1A908E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20" y="4157109"/>
            <a:ext cx="2330704" cy="1862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E23A2E-858C-EF0C-A0E0-8613695A0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024" y="4150934"/>
            <a:ext cx="2290490" cy="18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3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7B9B-6579-2921-D167-3DAB81CD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 (word2vec)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7098B-4928-DDFA-076C-A2DCAE3C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19" y="4141579"/>
            <a:ext cx="8459381" cy="219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07A885-5C74-AEA9-089B-3973134F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547"/>
            <a:ext cx="8116433" cy="229584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14788B-8610-919E-36F8-AB91D673D9F5}"/>
              </a:ext>
            </a:extLst>
          </p:cNvPr>
          <p:cNvSpPr/>
          <p:nvPr/>
        </p:nvSpPr>
        <p:spPr>
          <a:xfrm>
            <a:off x="3813048" y="2948613"/>
            <a:ext cx="1664208" cy="4023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5932B-2650-3016-340F-96B086B6F0B1}"/>
              </a:ext>
            </a:extLst>
          </p:cNvPr>
          <p:cNvSpPr/>
          <p:nvPr/>
        </p:nvSpPr>
        <p:spPr>
          <a:xfrm>
            <a:off x="3813048" y="3685056"/>
            <a:ext cx="1664208" cy="320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F6C0AE-B9A4-80B5-EBE8-873722ECB5DD}"/>
              </a:ext>
            </a:extLst>
          </p:cNvPr>
          <p:cNvSpPr/>
          <p:nvPr/>
        </p:nvSpPr>
        <p:spPr>
          <a:xfrm>
            <a:off x="7962309" y="5894856"/>
            <a:ext cx="1529163" cy="320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091904-31A8-586C-F5EE-5CB66C6CB341}"/>
              </a:ext>
            </a:extLst>
          </p:cNvPr>
          <p:cNvSpPr/>
          <p:nvPr/>
        </p:nvSpPr>
        <p:spPr>
          <a:xfrm>
            <a:off x="7962309" y="5148072"/>
            <a:ext cx="1529163" cy="320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7B9B-6579-2921-D167-3DAB81CD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 (word2vec)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7098B-4928-DDFA-076C-A2DCAE3C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19" y="4141579"/>
            <a:ext cx="8459381" cy="219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07A885-5C74-AEA9-089B-3973134F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547"/>
            <a:ext cx="8116433" cy="229584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14788B-8610-919E-36F8-AB91D673D9F5}"/>
              </a:ext>
            </a:extLst>
          </p:cNvPr>
          <p:cNvSpPr/>
          <p:nvPr/>
        </p:nvSpPr>
        <p:spPr>
          <a:xfrm>
            <a:off x="3813048" y="2948613"/>
            <a:ext cx="1664208" cy="4023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5932B-2650-3016-340F-96B086B6F0B1}"/>
              </a:ext>
            </a:extLst>
          </p:cNvPr>
          <p:cNvSpPr/>
          <p:nvPr/>
        </p:nvSpPr>
        <p:spPr>
          <a:xfrm>
            <a:off x="3813048" y="3685056"/>
            <a:ext cx="1664208" cy="320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F6C0AE-B9A4-80B5-EBE8-873722ECB5DD}"/>
              </a:ext>
            </a:extLst>
          </p:cNvPr>
          <p:cNvSpPr/>
          <p:nvPr/>
        </p:nvSpPr>
        <p:spPr>
          <a:xfrm>
            <a:off x="7962309" y="5894856"/>
            <a:ext cx="1664208" cy="320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17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1448</TotalTime>
  <Words>924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Times New Roman</vt:lpstr>
      <vt:lpstr>Retrospect</vt:lpstr>
      <vt:lpstr>Online Community Identities:</vt:lpstr>
      <vt:lpstr>Research Question</vt:lpstr>
      <vt:lpstr>Research Question</vt:lpstr>
      <vt:lpstr>Research Question</vt:lpstr>
      <vt:lpstr>Quick Data Overview</vt:lpstr>
      <vt:lpstr>ML: DNN and biLSTM NN</vt:lpstr>
      <vt:lpstr>ML: DNN and biLSTM NN</vt:lpstr>
      <vt:lpstr>Word Embeddings (word2vec)</vt:lpstr>
      <vt:lpstr>Word Embeddings (word2vec)</vt:lpstr>
      <vt:lpstr>Word Embeddings (word2vec)</vt:lpstr>
      <vt:lpstr>Word Embeddings (word2vec)</vt:lpstr>
      <vt:lpstr>Clustering and Topic Modeling</vt:lpstr>
      <vt:lpstr>PowerPoint Presentation</vt:lpstr>
      <vt:lpstr>PowerPoint Presentation</vt:lpstr>
      <vt:lpstr>Sentiment Analysis:</vt:lpstr>
      <vt:lpstr>Sentiment Analysis: 2 way ANOVA</vt:lpstr>
      <vt:lpstr>Sentiment Analysis: 2 way ANOVA</vt:lpstr>
      <vt:lpstr>Sentiment Analysis: 2 way ANOVA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Kozlowski</dc:creator>
  <cp:lastModifiedBy>Ethan Kozlowski</cp:lastModifiedBy>
  <cp:revision>16</cp:revision>
  <dcterms:created xsi:type="dcterms:W3CDTF">2024-03-07T05:27:12Z</dcterms:created>
  <dcterms:modified xsi:type="dcterms:W3CDTF">2024-03-09T00:24:31Z</dcterms:modified>
</cp:coreProperties>
</file>