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0" r:id="rId3"/>
    <p:sldId id="261" r:id="rId4"/>
    <p:sldId id="257" r:id="rId5"/>
    <p:sldId id="258"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94660"/>
  </p:normalViewPr>
  <p:slideViewPr>
    <p:cSldViewPr snapToGrid="0">
      <p:cViewPr varScale="1">
        <p:scale>
          <a:sx n="85" d="100"/>
          <a:sy n="85" d="100"/>
        </p:scale>
        <p:origin x="48" y="2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10/22/2020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10/22/2020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10/22/2020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10/22/2020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A32A-B1B3-4FE2-8324-3127BD2157AA}"/>
              </a:ext>
            </a:extLst>
          </p:cNvPr>
          <p:cNvSpPr>
            <a:spLocks noGrp="1"/>
          </p:cNvSpPr>
          <p:nvPr>
            <p:ph type="ctrTitle"/>
          </p:nvPr>
        </p:nvSpPr>
        <p:spPr/>
        <p:txBody>
          <a:bodyPr/>
          <a:lstStyle/>
          <a:p>
            <a:r>
              <a:rPr lang="en-US" dirty="0"/>
              <a:t>Lab 9</a:t>
            </a:r>
          </a:p>
        </p:txBody>
      </p:sp>
      <p:sp>
        <p:nvSpPr>
          <p:cNvPr id="3" name="Subtitle 2">
            <a:extLst>
              <a:ext uri="{FF2B5EF4-FFF2-40B4-BE49-F238E27FC236}">
                <a16:creationId xmlns:a16="http://schemas.microsoft.com/office/drawing/2014/main" id="{08B89531-0D70-4097-AA68-F2216EAC772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27540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45F6-7197-46A9-8973-DF6DEF3BEC01}"/>
              </a:ext>
            </a:extLst>
          </p:cNvPr>
          <p:cNvSpPr>
            <a:spLocks noGrp="1"/>
          </p:cNvSpPr>
          <p:nvPr>
            <p:ph type="title"/>
          </p:nvPr>
        </p:nvSpPr>
        <p:spPr/>
        <p:txBody>
          <a:bodyPr/>
          <a:lstStyle/>
          <a:p>
            <a:r>
              <a:rPr lang="en-US" dirty="0"/>
              <a:t>Logistics- IMPORTANT!</a:t>
            </a:r>
          </a:p>
        </p:txBody>
      </p:sp>
      <p:sp>
        <p:nvSpPr>
          <p:cNvPr id="3" name="Content Placeholder 2">
            <a:extLst>
              <a:ext uri="{FF2B5EF4-FFF2-40B4-BE49-F238E27FC236}">
                <a16:creationId xmlns:a16="http://schemas.microsoft.com/office/drawing/2014/main" id="{75904832-1476-4518-A3AC-810C96537679}"/>
              </a:ext>
            </a:extLst>
          </p:cNvPr>
          <p:cNvSpPr>
            <a:spLocks noGrp="1"/>
          </p:cNvSpPr>
          <p:nvPr>
            <p:ph idx="1"/>
          </p:nvPr>
        </p:nvSpPr>
        <p:spPr/>
        <p:txBody>
          <a:bodyPr/>
          <a:lstStyle/>
          <a:p>
            <a:r>
              <a:rPr lang="en-US" dirty="0"/>
              <a:t>If you have a question about lab or homework, including coding problems, ask either prof. Molnar or me via piazza, email or office hour </a:t>
            </a:r>
            <a:r>
              <a:rPr lang="en-US" u="sng" dirty="0"/>
              <a:t>ahead of the due date</a:t>
            </a:r>
            <a:r>
              <a:rPr lang="en-US" dirty="0"/>
              <a:t>. If you have a question during the week, ask on piazza or by email instead of waiting for office hour.</a:t>
            </a:r>
          </a:p>
          <a:p>
            <a:r>
              <a:rPr lang="en-US" dirty="0"/>
              <a:t>If you have an unusual and particular reason (e.g. exam, illness, etc.) to believe you won’t be able to finish a lab/homework on time, get in touch with prof. Molnar to see if you can arrange an extension.</a:t>
            </a:r>
          </a:p>
        </p:txBody>
      </p:sp>
    </p:spTree>
    <p:extLst>
      <p:ext uri="{BB962C8B-B14F-4D97-AF65-F5344CB8AC3E}">
        <p14:creationId xmlns:p14="http://schemas.microsoft.com/office/powerpoint/2010/main" val="3187351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3018C-3D06-45E4-B883-BE718988EEBE}"/>
              </a:ext>
            </a:extLst>
          </p:cNvPr>
          <p:cNvSpPr>
            <a:spLocks noGrp="1"/>
          </p:cNvSpPr>
          <p:nvPr>
            <p:ph type="title"/>
          </p:nvPr>
        </p:nvSpPr>
        <p:spPr/>
        <p:txBody>
          <a:bodyPr/>
          <a:lstStyle/>
          <a:p>
            <a:r>
              <a:rPr lang="en-US" dirty="0"/>
              <a:t>Personal Project</a:t>
            </a:r>
          </a:p>
        </p:txBody>
      </p:sp>
      <p:sp>
        <p:nvSpPr>
          <p:cNvPr id="3" name="Content Placeholder 2">
            <a:extLst>
              <a:ext uri="{FF2B5EF4-FFF2-40B4-BE49-F238E27FC236}">
                <a16:creationId xmlns:a16="http://schemas.microsoft.com/office/drawing/2014/main" id="{69A21B2C-6BE6-4A44-A1ED-4AB115EE980A}"/>
              </a:ext>
            </a:extLst>
          </p:cNvPr>
          <p:cNvSpPr>
            <a:spLocks noGrp="1"/>
          </p:cNvSpPr>
          <p:nvPr>
            <p:ph idx="1"/>
          </p:nvPr>
        </p:nvSpPr>
        <p:spPr>
          <a:xfrm>
            <a:off x="830254" y="2475358"/>
            <a:ext cx="6333482" cy="4054468"/>
          </a:xfrm>
        </p:spPr>
        <p:txBody>
          <a:bodyPr>
            <a:normAutofit/>
          </a:bodyPr>
          <a:lstStyle/>
          <a:p>
            <a:r>
              <a:rPr lang="en-US" dirty="0"/>
              <a:t>You have an </a:t>
            </a:r>
            <a:r>
              <a:rPr lang="en-US" u="sng" dirty="0"/>
              <a:t>optional</a:t>
            </a:r>
            <a:r>
              <a:rPr lang="en-US" dirty="0"/>
              <a:t> opportunity to perform an investigation of your own to replace one of the homework grades. </a:t>
            </a:r>
          </a:p>
          <a:p>
            <a:r>
              <a:rPr lang="en-US" dirty="0"/>
              <a:t>The topic may be ANY computational project from/related to any domain of physics.</a:t>
            </a:r>
          </a:p>
          <a:p>
            <a:r>
              <a:rPr lang="en-US" dirty="0"/>
              <a:t>Some topic examples include comparison of particular computational methods (e.g. pseudo-random number generation, numerical integration etc.) simulation and analysis of some complex random process, quantum systems, time dependent/relativistic E&amp;M, fluid dynamics etc.</a:t>
            </a:r>
          </a:p>
          <a:p>
            <a:r>
              <a:rPr lang="en-US" dirty="0"/>
              <a:t>If you already have an idea, contact prof. Molnar to arrange the details. If you’re interested but not really sure what to do, email me or come to the office hour to discuss.</a:t>
            </a:r>
          </a:p>
        </p:txBody>
      </p:sp>
      <p:pic>
        <p:nvPicPr>
          <p:cNvPr id="5" name="Picture 4" descr="A picture containing chart&#10;&#10;Description automatically generated">
            <a:extLst>
              <a:ext uri="{FF2B5EF4-FFF2-40B4-BE49-F238E27FC236}">
                <a16:creationId xmlns:a16="http://schemas.microsoft.com/office/drawing/2014/main" id="{553CE33D-434B-4911-85DF-96F0431CD4E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522731" y="2475358"/>
            <a:ext cx="3718767" cy="3729097"/>
          </a:xfrm>
          <a:prstGeom prst="rect">
            <a:avLst/>
          </a:prstGeom>
        </p:spPr>
      </p:pic>
    </p:spTree>
    <p:extLst>
      <p:ext uri="{BB962C8B-B14F-4D97-AF65-F5344CB8AC3E}">
        <p14:creationId xmlns:p14="http://schemas.microsoft.com/office/powerpoint/2010/main" val="3378781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DF633-885C-491D-AEF0-1EFF78060010}"/>
              </a:ext>
            </a:extLst>
          </p:cNvPr>
          <p:cNvSpPr>
            <a:spLocks noGrp="1"/>
          </p:cNvSpPr>
          <p:nvPr>
            <p:ph type="title"/>
          </p:nvPr>
        </p:nvSpPr>
        <p:spPr/>
        <p:txBody>
          <a:bodyPr/>
          <a:lstStyle/>
          <a:p>
            <a:r>
              <a:rPr lang="en-US" dirty="0"/>
              <a:t>Part 1</a:t>
            </a:r>
          </a:p>
        </p:txBody>
      </p:sp>
      <p:pic>
        <p:nvPicPr>
          <p:cNvPr id="4" name="Content Placeholder 3">
            <a:extLst>
              <a:ext uri="{FF2B5EF4-FFF2-40B4-BE49-F238E27FC236}">
                <a16:creationId xmlns:a16="http://schemas.microsoft.com/office/drawing/2014/main" id="{616EF68A-F9A1-45DB-B18F-3ABFAEAF4B7C}"/>
              </a:ext>
            </a:extLst>
          </p:cNvPr>
          <p:cNvPicPr>
            <a:picLocks noGrp="1" noChangeAspect="1"/>
          </p:cNvPicPr>
          <p:nvPr>
            <p:ph idx="1"/>
          </p:nvPr>
        </p:nvPicPr>
        <p:blipFill rotWithShape="1">
          <a:blip r:embed="rId2"/>
          <a:srcRect t="20144" r="1297" b="19953"/>
          <a:stretch/>
        </p:blipFill>
        <p:spPr>
          <a:xfrm>
            <a:off x="2979844" y="2977739"/>
            <a:ext cx="5907785" cy="1082038"/>
          </a:xfrm>
          <a:prstGeom prst="rect">
            <a:avLst/>
          </a:prstGeom>
        </p:spPr>
      </p:pic>
      <p:sp>
        <p:nvSpPr>
          <p:cNvPr id="7" name="Content Placeholder 2">
            <a:extLst>
              <a:ext uri="{FF2B5EF4-FFF2-40B4-BE49-F238E27FC236}">
                <a16:creationId xmlns:a16="http://schemas.microsoft.com/office/drawing/2014/main" id="{CABBEF3E-0469-4F94-BD6E-4821D6C846B4}"/>
              </a:ext>
            </a:extLst>
          </p:cNvPr>
          <p:cNvSpPr txBox="1">
            <a:spLocks/>
          </p:cNvSpPr>
          <p:nvPr/>
        </p:nvSpPr>
        <p:spPr>
          <a:xfrm>
            <a:off x="2231136" y="2638044"/>
            <a:ext cx="7729728" cy="408251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The default code has the following function (line 17-18):</a:t>
            </a:r>
            <a:br>
              <a:rPr lang="en-US" dirty="0"/>
            </a:br>
            <a:br>
              <a:rPr lang="en-US" dirty="0"/>
            </a:br>
            <a:br>
              <a:rPr lang="en-US" dirty="0"/>
            </a:br>
            <a:br>
              <a:rPr lang="en-US" dirty="0"/>
            </a:br>
            <a:br>
              <a:rPr lang="en-US" dirty="0"/>
            </a:br>
            <a:r>
              <a:rPr lang="en-US" dirty="0"/>
              <a:t>Run the code for different value of N (= product of two numbers) and observe how the average error changes.</a:t>
            </a:r>
          </a:p>
          <a:p>
            <a:r>
              <a:rPr lang="en-US" dirty="0"/>
              <a:t>Next, modify line 18 to implement the two different integrands shown in the manual. The x1, x2 on line 25 are the bounds of your integration. Think about how you need to set them to prevent them from blowing up to infinity. The upper bound for the integral could just be set as an arbitrarily large number, but if you want to be smart about it, consider the order of magnitude of integrand as you increase x.</a:t>
            </a:r>
          </a:p>
        </p:txBody>
      </p:sp>
    </p:spTree>
    <p:extLst>
      <p:ext uri="{BB962C8B-B14F-4D97-AF65-F5344CB8AC3E}">
        <p14:creationId xmlns:p14="http://schemas.microsoft.com/office/powerpoint/2010/main" val="1352736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13EDA-7000-46D0-9551-E5271C25340C}"/>
              </a:ext>
            </a:extLst>
          </p:cNvPr>
          <p:cNvSpPr>
            <a:spLocks noGrp="1"/>
          </p:cNvSpPr>
          <p:nvPr>
            <p:ph type="title"/>
          </p:nvPr>
        </p:nvSpPr>
        <p:spPr/>
        <p:txBody>
          <a:bodyPr/>
          <a:lstStyle/>
          <a:p>
            <a:r>
              <a:rPr lang="en-US" dirty="0"/>
              <a:t>Part 2</a:t>
            </a:r>
          </a:p>
        </p:txBody>
      </p:sp>
      <p:sp>
        <p:nvSpPr>
          <p:cNvPr id="5" name="Content Placeholder 4">
            <a:extLst>
              <a:ext uri="{FF2B5EF4-FFF2-40B4-BE49-F238E27FC236}">
                <a16:creationId xmlns:a16="http://schemas.microsoft.com/office/drawing/2014/main" id="{430A53D3-E512-4827-BA1C-2F6ADDCDAF84}"/>
              </a:ext>
            </a:extLst>
          </p:cNvPr>
          <p:cNvSpPr>
            <a:spLocks noGrp="1"/>
          </p:cNvSpPr>
          <p:nvPr>
            <p:ph idx="1"/>
          </p:nvPr>
        </p:nvSpPr>
        <p:spPr>
          <a:xfrm>
            <a:off x="557213" y="2638044"/>
            <a:ext cx="6365081" cy="3998500"/>
          </a:xfrm>
        </p:spPr>
        <p:txBody>
          <a:bodyPr>
            <a:normAutofit/>
          </a:bodyPr>
          <a:lstStyle/>
          <a:p>
            <a:r>
              <a:rPr lang="en-US" dirty="0"/>
              <a:t>You are given a sample code of lattice random walk. First, test it out to see what it does.</a:t>
            </a:r>
          </a:p>
          <a:p>
            <a:r>
              <a:rPr lang="en-US" dirty="0"/>
              <a:t>Next, modify the code so that you have a continuous 2D random walk. This means, instead of picking one of four direction, you have to choose an angle from a continuous interval (either –pi to pi or 0 to 2pi) and calculate the projection of a step in the cartesian coordinates.</a:t>
            </a:r>
          </a:p>
          <a:p>
            <a:r>
              <a:rPr lang="en-US" dirty="0"/>
              <a:t>Analyze the mean-squared displacement at Nth step, as well as the standard deviation, and compare the order of magnitude of the two.</a:t>
            </a:r>
          </a:p>
        </p:txBody>
      </p:sp>
      <p:pic>
        <p:nvPicPr>
          <p:cNvPr id="7" name="Picture 6" descr="A picture containing chart&#10;&#10;Description automatically generated">
            <a:extLst>
              <a:ext uri="{FF2B5EF4-FFF2-40B4-BE49-F238E27FC236}">
                <a16:creationId xmlns:a16="http://schemas.microsoft.com/office/drawing/2014/main" id="{0FF7308D-BBC2-437E-825A-0B21E4106A9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335924" y="2684273"/>
            <a:ext cx="4571428" cy="3441646"/>
          </a:xfrm>
          <a:prstGeom prst="rect">
            <a:avLst/>
          </a:prstGeom>
        </p:spPr>
      </p:pic>
    </p:spTree>
    <p:extLst>
      <p:ext uri="{BB962C8B-B14F-4D97-AF65-F5344CB8AC3E}">
        <p14:creationId xmlns:p14="http://schemas.microsoft.com/office/powerpoint/2010/main" val="4123457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8E22F-3FD8-4294-A4A7-A522F0959159}"/>
              </a:ext>
            </a:extLst>
          </p:cNvPr>
          <p:cNvSpPr>
            <a:spLocks noGrp="1"/>
          </p:cNvSpPr>
          <p:nvPr>
            <p:ph type="title"/>
          </p:nvPr>
        </p:nvSpPr>
        <p:spPr/>
        <p:txBody>
          <a:bodyPr/>
          <a:lstStyle/>
          <a:p>
            <a:r>
              <a:rPr lang="en-US" dirty="0"/>
              <a:t>Part 3</a:t>
            </a:r>
          </a:p>
        </p:txBody>
      </p:sp>
      <p:sp>
        <p:nvSpPr>
          <p:cNvPr id="3" name="Content Placeholder 2">
            <a:extLst>
              <a:ext uri="{FF2B5EF4-FFF2-40B4-BE49-F238E27FC236}">
                <a16:creationId xmlns:a16="http://schemas.microsoft.com/office/drawing/2014/main" id="{AC675261-B9B3-4304-9F1E-9B3BC95DD9D9}"/>
              </a:ext>
            </a:extLst>
          </p:cNvPr>
          <p:cNvSpPr>
            <a:spLocks noGrp="1"/>
          </p:cNvSpPr>
          <p:nvPr>
            <p:ph idx="1"/>
          </p:nvPr>
        </p:nvSpPr>
        <p:spPr/>
        <p:txBody>
          <a:bodyPr/>
          <a:lstStyle/>
          <a:p>
            <a:r>
              <a:rPr lang="en-US" dirty="0"/>
              <a:t>You are also given a sample code for a 2-D lattice self-avoiding walk. Run it to simulate self-avoiding walks on square lattice, and estimate the Flory exponent between mean-squared displacement and number of steps.</a:t>
            </a:r>
          </a:p>
          <a:p>
            <a:r>
              <a:rPr lang="en-US" dirty="0"/>
              <a:t>Remark on how the algorithm is able to avoid crossing the trajectory without changing the statistical property of the ensemble.</a:t>
            </a:r>
          </a:p>
        </p:txBody>
      </p:sp>
    </p:spTree>
    <p:extLst>
      <p:ext uri="{BB962C8B-B14F-4D97-AF65-F5344CB8AC3E}">
        <p14:creationId xmlns:p14="http://schemas.microsoft.com/office/powerpoint/2010/main" val="96396181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67</TotalTime>
  <Words>526</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Parcel</vt:lpstr>
      <vt:lpstr>Lab 9</vt:lpstr>
      <vt:lpstr>Logistics- IMPORTANT!</vt:lpstr>
      <vt:lpstr>Personal Project</vt:lpstr>
      <vt:lpstr>Part 1</vt:lpstr>
      <vt:lpstr>Part 2</vt:lpstr>
      <vt:lpstr>Part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9</dc:title>
  <dc:creator>Dawith Lim</dc:creator>
  <cp:lastModifiedBy>Dawith Lim</cp:lastModifiedBy>
  <cp:revision>107</cp:revision>
  <dcterms:created xsi:type="dcterms:W3CDTF">2020-10-22T13:56:53Z</dcterms:created>
  <dcterms:modified xsi:type="dcterms:W3CDTF">2020-10-22T15:04:17Z</dcterms:modified>
</cp:coreProperties>
</file>