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03F5-BF04-46AB-A018-67B581C82EB3}"/>
              </a:ext>
            </a:extLst>
          </p:cNvPr>
          <p:cNvSpPr>
            <a:spLocks noGrp="1"/>
          </p:cNvSpPr>
          <p:nvPr>
            <p:ph type="ctrTitle"/>
          </p:nvPr>
        </p:nvSpPr>
        <p:spPr/>
        <p:txBody>
          <a:bodyPr/>
          <a:lstStyle/>
          <a:p>
            <a:r>
              <a:rPr lang="en-US" dirty="0"/>
              <a:t>Lab 2</a:t>
            </a:r>
          </a:p>
        </p:txBody>
      </p:sp>
      <p:sp>
        <p:nvSpPr>
          <p:cNvPr id="3" name="Subtitle 2">
            <a:extLst>
              <a:ext uri="{FF2B5EF4-FFF2-40B4-BE49-F238E27FC236}">
                <a16:creationId xmlns:a16="http://schemas.microsoft.com/office/drawing/2014/main" id="{1D1C66DF-5F5F-49B3-ADF1-DCDEF0C7DFA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263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55D0-CFE6-4C92-AD6E-385796B5983A}"/>
              </a:ext>
            </a:extLst>
          </p:cNvPr>
          <p:cNvSpPr>
            <a:spLocks noGrp="1"/>
          </p:cNvSpPr>
          <p:nvPr>
            <p:ph type="title"/>
          </p:nvPr>
        </p:nvSpPr>
        <p:spPr/>
        <p:txBody>
          <a:bodyPr/>
          <a:lstStyle/>
          <a:p>
            <a:r>
              <a:rPr lang="en-US" dirty="0"/>
              <a:t>errata</a:t>
            </a:r>
          </a:p>
        </p:txBody>
      </p:sp>
      <p:pic>
        <p:nvPicPr>
          <p:cNvPr id="1026" name="Picture 2">
            <a:extLst>
              <a:ext uri="{FF2B5EF4-FFF2-40B4-BE49-F238E27FC236}">
                <a16:creationId xmlns:a16="http://schemas.microsoft.com/office/drawing/2014/main" id="{C2A4B2B8-6941-4A52-9CC2-07E9DF7C95C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1910" y="2393035"/>
            <a:ext cx="5348180" cy="397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35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E09F-6EE8-4793-9A08-F25871798497}"/>
              </a:ext>
            </a:extLst>
          </p:cNvPr>
          <p:cNvSpPr>
            <a:spLocks noGrp="1"/>
          </p:cNvSpPr>
          <p:nvPr>
            <p:ph type="title"/>
          </p:nvPr>
        </p:nvSpPr>
        <p:spPr/>
        <p:txBody>
          <a:bodyPr/>
          <a:lstStyle/>
          <a:p>
            <a:r>
              <a:rPr lang="en-US" dirty="0"/>
              <a:t>Part 1</a:t>
            </a:r>
          </a:p>
        </p:txBody>
      </p:sp>
      <p:sp>
        <p:nvSpPr>
          <p:cNvPr id="10" name="TextBox 9">
            <a:extLst>
              <a:ext uri="{FF2B5EF4-FFF2-40B4-BE49-F238E27FC236}">
                <a16:creationId xmlns:a16="http://schemas.microsoft.com/office/drawing/2014/main" id="{94067929-8917-4088-8257-B1EB4C811AB2}"/>
              </a:ext>
            </a:extLst>
          </p:cNvPr>
          <p:cNvSpPr txBox="1"/>
          <p:nvPr/>
        </p:nvSpPr>
        <p:spPr>
          <a:xfrm>
            <a:off x="6339092" y="2339293"/>
            <a:ext cx="5278837" cy="3970318"/>
          </a:xfrm>
          <a:prstGeom prst="rect">
            <a:avLst/>
          </a:prstGeom>
          <a:noFill/>
        </p:spPr>
        <p:txBody>
          <a:bodyPr wrap="square" rtlCol="0">
            <a:spAutoFit/>
          </a:bodyPr>
          <a:lstStyle/>
          <a:p>
            <a:r>
              <a:rPr lang="en-US" dirty="0"/>
              <a:t>Plot the four trajectories: </a:t>
            </a:r>
          </a:p>
          <a:p>
            <a:r>
              <a:rPr lang="en-US" dirty="0"/>
              <a:t>Uniform atmosphere &lt; adiabatic atmosphere &lt; isothermal atmosphere &lt; no atmosphere</a:t>
            </a:r>
          </a:p>
          <a:p>
            <a:endParaRPr lang="en-US" dirty="0"/>
          </a:p>
          <a:p>
            <a:r>
              <a:rPr lang="en-US" dirty="0"/>
              <a:t>In the code, the function</a:t>
            </a:r>
          </a:p>
          <a:p>
            <a:r>
              <a:rPr lang="en-US" dirty="0" err="1"/>
              <a:t>fD_over_v</a:t>
            </a:r>
            <a:r>
              <a:rPr lang="en-US" dirty="0"/>
              <a:t> = B2_m * rho</a:t>
            </a:r>
          </a:p>
          <a:p>
            <a:endParaRPr lang="en-US" dirty="0"/>
          </a:p>
          <a:p>
            <a:r>
              <a:rPr lang="en-US" dirty="0"/>
              <a:t>Gives you drag from isothermal air. To make air density constant, replace the exponent with 1, and to have no atmosphere, set rho to 0.</a:t>
            </a:r>
          </a:p>
          <a:p>
            <a:endParaRPr lang="en-US" dirty="0"/>
          </a:p>
          <a:p>
            <a:r>
              <a:rPr lang="en-US" dirty="0"/>
              <a:t>For adiabatic atmosphere,</a:t>
            </a:r>
          </a:p>
          <a:p>
            <a:endParaRPr lang="en-US" dirty="0"/>
          </a:p>
          <a:p>
            <a:r>
              <a:rPr lang="en-US" dirty="0"/>
              <a:t>rho = (1 – a * y / T) ** (1/(gamma-1))</a:t>
            </a:r>
          </a:p>
        </p:txBody>
      </p:sp>
      <p:pic>
        <p:nvPicPr>
          <p:cNvPr id="14" name="Content Placeholder 13" descr="A close up of a map&#10;&#10;Description automatically generated">
            <a:extLst>
              <a:ext uri="{FF2B5EF4-FFF2-40B4-BE49-F238E27FC236}">
                <a16:creationId xmlns:a16="http://schemas.microsoft.com/office/drawing/2014/main" id="{F08C47B2-B3B0-4D8D-8419-F3C42EFC58F2}"/>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392855" y="2339293"/>
            <a:ext cx="5633957" cy="4225468"/>
          </a:xfrm>
        </p:spPr>
      </p:pic>
    </p:spTree>
    <p:extLst>
      <p:ext uri="{BB962C8B-B14F-4D97-AF65-F5344CB8AC3E}">
        <p14:creationId xmlns:p14="http://schemas.microsoft.com/office/powerpoint/2010/main" val="121921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7774-F704-4828-BA78-D022E8989B45}"/>
              </a:ext>
            </a:extLst>
          </p:cNvPr>
          <p:cNvSpPr>
            <a:spLocks noGrp="1"/>
          </p:cNvSpPr>
          <p:nvPr>
            <p:ph type="title"/>
          </p:nvPr>
        </p:nvSpPr>
        <p:spPr/>
        <p:txBody>
          <a:bodyPr/>
          <a:lstStyle/>
          <a:p>
            <a:r>
              <a:rPr lang="en-US" dirty="0"/>
              <a:t>Part ii</a:t>
            </a:r>
          </a:p>
        </p:txBody>
      </p:sp>
      <p:sp>
        <p:nvSpPr>
          <p:cNvPr id="7" name="TextBox 6">
            <a:extLst>
              <a:ext uri="{FF2B5EF4-FFF2-40B4-BE49-F238E27FC236}">
                <a16:creationId xmlns:a16="http://schemas.microsoft.com/office/drawing/2014/main" id="{289FC506-4E3A-4C4A-BC2D-2A65F0D493DF}"/>
              </a:ext>
            </a:extLst>
          </p:cNvPr>
          <p:cNvSpPr txBox="1"/>
          <p:nvPr/>
        </p:nvSpPr>
        <p:spPr>
          <a:xfrm>
            <a:off x="6339092" y="2339293"/>
            <a:ext cx="5278837" cy="1754326"/>
          </a:xfrm>
          <a:prstGeom prst="rect">
            <a:avLst/>
          </a:prstGeom>
          <a:noFill/>
        </p:spPr>
        <p:txBody>
          <a:bodyPr wrap="square" rtlCol="0">
            <a:spAutoFit/>
          </a:bodyPr>
          <a:lstStyle/>
          <a:p>
            <a:r>
              <a:rPr lang="en-US" dirty="0"/>
              <a:t>You will implement  some sort of optimization algorithm to find the value of theta that gives you the maximum distance for each case.</a:t>
            </a:r>
          </a:p>
          <a:p>
            <a:endParaRPr lang="en-US" dirty="0"/>
          </a:p>
          <a:p>
            <a:r>
              <a:rPr lang="en-US" dirty="0"/>
              <a:t>The figure on the left shows you the final distance as a function of angle, along with their respective maxima.</a:t>
            </a:r>
          </a:p>
        </p:txBody>
      </p:sp>
      <p:pic>
        <p:nvPicPr>
          <p:cNvPr id="15" name="Content Placeholder 14" descr="A close up of a map&#10;&#10;Description automatically generated">
            <a:extLst>
              <a:ext uri="{FF2B5EF4-FFF2-40B4-BE49-F238E27FC236}">
                <a16:creationId xmlns:a16="http://schemas.microsoft.com/office/drawing/2014/main" id="{FE36282D-D978-4068-9806-8AB15EB58CC4}"/>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516272" y="2470130"/>
            <a:ext cx="5579728" cy="4184797"/>
          </a:xfrm>
        </p:spPr>
      </p:pic>
    </p:spTree>
    <p:extLst>
      <p:ext uri="{BB962C8B-B14F-4D97-AF65-F5344CB8AC3E}">
        <p14:creationId xmlns:p14="http://schemas.microsoft.com/office/powerpoint/2010/main" val="110412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AA0A-F5D8-489F-AF38-72DDE57C3042}"/>
              </a:ext>
            </a:extLst>
          </p:cNvPr>
          <p:cNvSpPr>
            <a:spLocks noGrp="1"/>
          </p:cNvSpPr>
          <p:nvPr>
            <p:ph type="title"/>
          </p:nvPr>
        </p:nvSpPr>
        <p:spPr/>
        <p:txBody>
          <a:bodyPr/>
          <a:lstStyle/>
          <a:p>
            <a:r>
              <a:rPr lang="en-US" dirty="0"/>
              <a:t>Bisection method</a:t>
            </a:r>
          </a:p>
        </p:txBody>
      </p:sp>
      <p:sp>
        <p:nvSpPr>
          <p:cNvPr id="3" name="Content Placeholder 2">
            <a:extLst>
              <a:ext uri="{FF2B5EF4-FFF2-40B4-BE49-F238E27FC236}">
                <a16:creationId xmlns:a16="http://schemas.microsoft.com/office/drawing/2014/main" id="{292B3545-2E14-43D6-91DA-9D826722A1B9}"/>
              </a:ext>
            </a:extLst>
          </p:cNvPr>
          <p:cNvSpPr>
            <a:spLocks noGrp="1"/>
          </p:cNvSpPr>
          <p:nvPr>
            <p:ph idx="1"/>
          </p:nvPr>
        </p:nvSpPr>
        <p:spPr>
          <a:xfrm>
            <a:off x="5060054" y="2413652"/>
            <a:ext cx="6816204" cy="4127394"/>
          </a:xfrm>
        </p:spPr>
        <p:txBody>
          <a:bodyPr>
            <a:normAutofit/>
          </a:bodyPr>
          <a:lstStyle/>
          <a:p>
            <a:pPr marL="342900" indent="-342900">
              <a:buFont typeface="+mj-lt"/>
              <a:buAutoNum type="arabicPeriod"/>
            </a:pPr>
            <a:r>
              <a:rPr lang="en-US" dirty="0"/>
              <a:t>Select two initial angles, </a:t>
            </a:r>
            <a:r>
              <a:rPr lang="en-US" i="1" dirty="0"/>
              <a:t>a</a:t>
            </a:r>
            <a:r>
              <a:rPr lang="en-US" dirty="0"/>
              <a:t>, and </a:t>
            </a:r>
            <a:r>
              <a:rPr lang="en-US" i="1" dirty="0"/>
              <a:t>c.</a:t>
            </a:r>
          </a:p>
          <a:p>
            <a:pPr marL="342900" indent="-342900">
              <a:buFont typeface="+mj-lt"/>
              <a:buAutoNum type="arabicPeriod"/>
            </a:pPr>
            <a:r>
              <a:rPr lang="en-US" dirty="0"/>
              <a:t>Obtain a third angle, </a:t>
            </a:r>
            <a:r>
              <a:rPr lang="en-US" i="1" dirty="0"/>
              <a:t>b = (</a:t>
            </a:r>
            <a:r>
              <a:rPr lang="en-US" i="1" dirty="0" err="1"/>
              <a:t>a+c</a:t>
            </a:r>
            <a:r>
              <a:rPr lang="en-US" i="1" dirty="0"/>
              <a:t>)/2</a:t>
            </a:r>
            <a:r>
              <a:rPr lang="en-US" dirty="0"/>
              <a:t>.</a:t>
            </a:r>
          </a:p>
          <a:p>
            <a:pPr marL="342900" indent="-342900">
              <a:buFont typeface="+mj-lt"/>
              <a:buAutoNum type="arabicPeriod"/>
            </a:pPr>
            <a:r>
              <a:rPr lang="en-US" dirty="0"/>
              <a:t>Calculate the total distance for </a:t>
            </a:r>
            <a:r>
              <a:rPr lang="el-GR" dirty="0"/>
              <a:t>θ</a:t>
            </a:r>
            <a:r>
              <a:rPr lang="en-US" i="1" dirty="0"/>
              <a:t> = (</a:t>
            </a:r>
            <a:r>
              <a:rPr lang="en-US" i="1" dirty="0" err="1"/>
              <a:t>a+b</a:t>
            </a:r>
            <a:r>
              <a:rPr lang="en-US" i="1" dirty="0"/>
              <a:t>)/2</a:t>
            </a:r>
            <a:r>
              <a:rPr lang="en-US" dirty="0"/>
              <a:t>, </a:t>
            </a:r>
            <a:r>
              <a:rPr lang="el-GR" dirty="0"/>
              <a:t>θ</a:t>
            </a:r>
            <a:r>
              <a:rPr lang="en-US" i="1" dirty="0"/>
              <a:t> = b</a:t>
            </a:r>
            <a:r>
              <a:rPr lang="en-US" dirty="0"/>
              <a:t>, and </a:t>
            </a:r>
            <a:r>
              <a:rPr lang="el-GR" dirty="0"/>
              <a:t>θ</a:t>
            </a:r>
            <a:r>
              <a:rPr lang="en-US" i="1" dirty="0"/>
              <a:t> = (</a:t>
            </a:r>
            <a:r>
              <a:rPr lang="en-US" i="1" dirty="0" err="1"/>
              <a:t>b+c</a:t>
            </a:r>
            <a:r>
              <a:rPr lang="en-US" i="1" dirty="0"/>
              <a:t>)/2.</a:t>
            </a:r>
          </a:p>
          <a:p>
            <a:pPr marL="342900" indent="-342900">
              <a:buFont typeface="+mj-lt"/>
              <a:buAutoNum type="arabicPeriod"/>
            </a:pPr>
            <a:r>
              <a:rPr lang="en-US" dirty="0"/>
              <a:t>Determine a termination condition (either </a:t>
            </a:r>
            <a:r>
              <a:rPr lang="el-GR" dirty="0"/>
              <a:t>Δ</a:t>
            </a:r>
            <a:r>
              <a:rPr lang="en-US" dirty="0"/>
              <a:t>x &lt; threshold or </a:t>
            </a:r>
            <a:r>
              <a:rPr lang="en-US" dirty="0" err="1"/>
              <a:t>n_iterations</a:t>
            </a:r>
            <a:r>
              <a:rPr lang="en-US" dirty="0"/>
              <a:t>)</a:t>
            </a:r>
          </a:p>
          <a:p>
            <a:pPr marL="342900" indent="-342900">
              <a:buFont typeface="+mj-lt"/>
              <a:buAutoNum type="arabicPeriod"/>
            </a:pPr>
            <a:r>
              <a:rPr lang="en-US" dirty="0"/>
              <a:t>Set up conditionals:</a:t>
            </a:r>
          </a:p>
          <a:p>
            <a:pPr marL="571500" lvl="1" indent="-342900">
              <a:buFont typeface="+mj-lt"/>
              <a:buAutoNum type="arabicPeriod"/>
            </a:pPr>
            <a:r>
              <a:rPr lang="en-US" dirty="0"/>
              <a:t>IF f(</a:t>
            </a:r>
            <a:r>
              <a:rPr lang="en-US" i="1" dirty="0"/>
              <a:t> (</a:t>
            </a:r>
            <a:r>
              <a:rPr lang="en-US" i="1" dirty="0" err="1"/>
              <a:t>a+b</a:t>
            </a:r>
            <a:r>
              <a:rPr lang="en-US" i="1" dirty="0"/>
              <a:t>)/2 </a:t>
            </a:r>
            <a:r>
              <a:rPr lang="en-US" dirty="0"/>
              <a:t>) &gt; f(</a:t>
            </a:r>
            <a:r>
              <a:rPr lang="en-US" i="1" dirty="0"/>
              <a:t> b </a:t>
            </a:r>
            <a:r>
              <a:rPr lang="en-US" dirty="0"/>
              <a:t>) &gt; f(</a:t>
            </a:r>
            <a:r>
              <a:rPr lang="en-US" i="1" dirty="0"/>
              <a:t> (</a:t>
            </a:r>
            <a:r>
              <a:rPr lang="en-US" i="1" dirty="0" err="1"/>
              <a:t>b+c</a:t>
            </a:r>
            <a:r>
              <a:rPr lang="en-US" i="1" dirty="0"/>
              <a:t>)/2 </a:t>
            </a:r>
            <a:r>
              <a:rPr lang="en-US" dirty="0"/>
              <a:t>), THEN set </a:t>
            </a:r>
            <a:r>
              <a:rPr lang="en-US" i="1" dirty="0"/>
              <a:t>a = a, c = b, </a:t>
            </a:r>
            <a:r>
              <a:rPr lang="en-US" dirty="0"/>
              <a:t>and </a:t>
            </a:r>
            <a:r>
              <a:rPr lang="en-US" i="1" dirty="0"/>
              <a:t>b = (</a:t>
            </a:r>
            <a:r>
              <a:rPr lang="en-US" i="1" dirty="0" err="1"/>
              <a:t>a+b</a:t>
            </a:r>
            <a:r>
              <a:rPr lang="en-US" i="1" dirty="0"/>
              <a:t>)/2</a:t>
            </a:r>
            <a:r>
              <a:rPr lang="en-US" dirty="0"/>
              <a:t>.</a:t>
            </a:r>
          </a:p>
          <a:p>
            <a:pPr marL="571500" lvl="1" indent="-342900">
              <a:buFont typeface="+mj-lt"/>
              <a:buAutoNum type="arabicPeriod"/>
            </a:pPr>
            <a:r>
              <a:rPr lang="en-US" dirty="0"/>
              <a:t>IF f(</a:t>
            </a:r>
            <a:r>
              <a:rPr lang="en-US" i="1" dirty="0"/>
              <a:t> (</a:t>
            </a:r>
            <a:r>
              <a:rPr lang="en-US" i="1" dirty="0" err="1"/>
              <a:t>b+c</a:t>
            </a:r>
            <a:r>
              <a:rPr lang="en-US" i="1" dirty="0"/>
              <a:t>)/2 </a:t>
            </a:r>
            <a:r>
              <a:rPr lang="en-US" dirty="0"/>
              <a:t>) &gt; f(</a:t>
            </a:r>
            <a:r>
              <a:rPr lang="en-US" i="1" dirty="0"/>
              <a:t> b </a:t>
            </a:r>
            <a:r>
              <a:rPr lang="en-US" dirty="0"/>
              <a:t>) &gt; f(</a:t>
            </a:r>
            <a:r>
              <a:rPr lang="en-US" i="1" dirty="0"/>
              <a:t> (</a:t>
            </a:r>
            <a:r>
              <a:rPr lang="en-US" i="1" dirty="0" err="1"/>
              <a:t>a+b</a:t>
            </a:r>
            <a:r>
              <a:rPr lang="en-US" i="1" dirty="0"/>
              <a:t>)/2 </a:t>
            </a:r>
            <a:r>
              <a:rPr lang="en-US" dirty="0"/>
              <a:t>), THEN set </a:t>
            </a:r>
            <a:r>
              <a:rPr lang="en-US" i="1" dirty="0"/>
              <a:t>a = b, c = c, </a:t>
            </a:r>
            <a:r>
              <a:rPr lang="en-US" dirty="0"/>
              <a:t>and </a:t>
            </a:r>
            <a:r>
              <a:rPr lang="en-US" i="1" dirty="0"/>
              <a:t>b = (</a:t>
            </a:r>
            <a:r>
              <a:rPr lang="en-US" i="1" dirty="0" err="1"/>
              <a:t>b+c</a:t>
            </a:r>
            <a:r>
              <a:rPr lang="en-US" i="1" dirty="0"/>
              <a:t>)/2</a:t>
            </a:r>
            <a:r>
              <a:rPr lang="en-US" dirty="0"/>
              <a:t>.</a:t>
            </a:r>
          </a:p>
          <a:p>
            <a:pPr marL="571500" lvl="1" indent="-342900">
              <a:buFont typeface="+mj-lt"/>
              <a:buAutoNum type="arabicPeriod"/>
            </a:pPr>
            <a:r>
              <a:rPr lang="en-US" dirty="0"/>
              <a:t>IF f(</a:t>
            </a:r>
            <a:r>
              <a:rPr lang="en-US" i="1" dirty="0"/>
              <a:t> b </a:t>
            </a:r>
            <a:r>
              <a:rPr lang="en-US" dirty="0"/>
              <a:t>) &gt;= f(</a:t>
            </a:r>
            <a:r>
              <a:rPr lang="en-US" i="1" dirty="0"/>
              <a:t> (</a:t>
            </a:r>
            <a:r>
              <a:rPr lang="en-US" i="1" dirty="0" err="1"/>
              <a:t>a+b</a:t>
            </a:r>
            <a:r>
              <a:rPr lang="en-US" i="1" dirty="0"/>
              <a:t>)/2 </a:t>
            </a:r>
            <a:r>
              <a:rPr lang="en-US" dirty="0"/>
              <a:t>) and f( b ) &gt;= f(</a:t>
            </a:r>
            <a:r>
              <a:rPr lang="en-US" i="1" dirty="0"/>
              <a:t> (</a:t>
            </a:r>
            <a:r>
              <a:rPr lang="en-US" i="1" dirty="0" err="1"/>
              <a:t>b+c</a:t>
            </a:r>
            <a:r>
              <a:rPr lang="en-US" i="1" dirty="0"/>
              <a:t>)/2 </a:t>
            </a:r>
            <a:r>
              <a:rPr lang="en-US" dirty="0"/>
              <a:t>), </a:t>
            </a:r>
            <a:br>
              <a:rPr lang="en-US" dirty="0"/>
            </a:br>
            <a:r>
              <a:rPr lang="en-US" dirty="0"/>
              <a:t>THEN set </a:t>
            </a:r>
            <a:r>
              <a:rPr lang="en-US" i="1" dirty="0"/>
              <a:t>a = (</a:t>
            </a:r>
            <a:r>
              <a:rPr lang="en-US" i="1" dirty="0" err="1"/>
              <a:t>a+b</a:t>
            </a:r>
            <a:r>
              <a:rPr lang="en-US" i="1" dirty="0"/>
              <a:t>)/2, c = (</a:t>
            </a:r>
            <a:r>
              <a:rPr lang="en-US" i="1" dirty="0" err="1"/>
              <a:t>b+c</a:t>
            </a:r>
            <a:r>
              <a:rPr lang="en-US" i="1" dirty="0"/>
              <a:t>)/2, </a:t>
            </a:r>
            <a:r>
              <a:rPr lang="en-US" dirty="0"/>
              <a:t>and </a:t>
            </a:r>
            <a:r>
              <a:rPr lang="en-US" i="1" dirty="0"/>
              <a:t>b = b</a:t>
            </a:r>
            <a:r>
              <a:rPr lang="en-US" dirty="0"/>
              <a:t>.</a:t>
            </a:r>
          </a:p>
          <a:p>
            <a:pPr marL="342900" indent="-342900">
              <a:buFont typeface="+mj-lt"/>
              <a:buAutoNum type="arabicPeriod"/>
            </a:pPr>
            <a:r>
              <a:rPr lang="en-US" dirty="0"/>
              <a:t>Check termination condition; if condition is not met, continue.</a:t>
            </a:r>
          </a:p>
        </p:txBody>
      </p:sp>
      <p:pic>
        <p:nvPicPr>
          <p:cNvPr id="4" name="Picture 3">
            <a:extLst>
              <a:ext uri="{FF2B5EF4-FFF2-40B4-BE49-F238E27FC236}">
                <a16:creationId xmlns:a16="http://schemas.microsoft.com/office/drawing/2014/main" id="{18A5212E-D0B1-4430-AE23-0157E6CDA47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15742" y="2715151"/>
            <a:ext cx="4672123" cy="3511058"/>
          </a:xfrm>
          <a:prstGeom prst="rect">
            <a:avLst/>
          </a:prstGeom>
        </p:spPr>
      </p:pic>
    </p:spTree>
    <p:extLst>
      <p:ext uri="{BB962C8B-B14F-4D97-AF65-F5344CB8AC3E}">
        <p14:creationId xmlns:p14="http://schemas.microsoft.com/office/powerpoint/2010/main" val="258308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1087-72A2-4DD0-97E8-7C583CCFC000}"/>
              </a:ext>
            </a:extLst>
          </p:cNvPr>
          <p:cNvSpPr>
            <a:spLocks noGrp="1"/>
          </p:cNvSpPr>
          <p:nvPr>
            <p:ph type="title"/>
          </p:nvPr>
        </p:nvSpPr>
        <p:spPr/>
        <p:txBody>
          <a:bodyPr/>
          <a:lstStyle/>
          <a:p>
            <a:r>
              <a:rPr lang="en-US" dirty="0"/>
              <a:t>On the report</a:t>
            </a:r>
          </a:p>
        </p:txBody>
      </p:sp>
      <p:sp>
        <p:nvSpPr>
          <p:cNvPr id="3" name="Content Placeholder 2">
            <a:extLst>
              <a:ext uri="{FF2B5EF4-FFF2-40B4-BE49-F238E27FC236}">
                <a16:creationId xmlns:a16="http://schemas.microsoft.com/office/drawing/2014/main" id="{075F1288-7223-462F-ADCB-821A3DD8048D}"/>
              </a:ext>
            </a:extLst>
          </p:cNvPr>
          <p:cNvSpPr>
            <a:spLocks noGrp="1"/>
          </p:cNvSpPr>
          <p:nvPr>
            <p:ph idx="1"/>
          </p:nvPr>
        </p:nvSpPr>
        <p:spPr>
          <a:xfrm>
            <a:off x="2231136" y="2357553"/>
            <a:ext cx="7729728" cy="4424714"/>
          </a:xfrm>
        </p:spPr>
        <p:txBody>
          <a:bodyPr/>
          <a:lstStyle/>
          <a:p>
            <a:r>
              <a:rPr lang="en-US" dirty="0"/>
              <a:t>Part 1:</a:t>
            </a:r>
          </a:p>
          <a:p>
            <a:pPr lvl="1"/>
            <a:r>
              <a:rPr lang="en-US" dirty="0"/>
              <a:t>A plot for the four trajectories with ALL relevant information</a:t>
            </a:r>
          </a:p>
          <a:p>
            <a:pPr lvl="1"/>
            <a:r>
              <a:rPr lang="en-US" dirty="0"/>
              <a:t>Justify the value of </a:t>
            </a:r>
            <a:r>
              <a:rPr lang="en-US" i="1" dirty="0"/>
              <a:t>a</a:t>
            </a:r>
            <a:r>
              <a:rPr lang="en-US" dirty="0"/>
              <a:t> / T used for Adiabatic atmosphere.</a:t>
            </a:r>
          </a:p>
          <a:p>
            <a:pPr lvl="2"/>
            <a:r>
              <a:rPr lang="en-US" dirty="0"/>
              <a:t>Compare the value to the coefficient calculated using the formula:</a:t>
            </a:r>
          </a:p>
          <a:p>
            <a:pPr lvl="2"/>
            <a:endParaRPr lang="en-US" dirty="0"/>
          </a:p>
          <a:p>
            <a:pPr lvl="2"/>
            <a:endParaRPr lang="en-US" dirty="0"/>
          </a:p>
          <a:p>
            <a:pPr lvl="1"/>
            <a:r>
              <a:rPr lang="en-US" dirty="0"/>
              <a:t>Comment on qualitative features</a:t>
            </a:r>
          </a:p>
          <a:p>
            <a:r>
              <a:rPr lang="en-US" dirty="0"/>
              <a:t>Part 2:</a:t>
            </a:r>
          </a:p>
          <a:p>
            <a:pPr lvl="1"/>
            <a:r>
              <a:rPr lang="en-US" dirty="0"/>
              <a:t>Find the maximum distance for each type of atmosphere using whatever method of your choice. Make sure to use the same constants (B2, dt, v0, etc.), and summarize your result in either a table or a plot that contains the four maximal trajectories.</a:t>
            </a:r>
          </a:p>
          <a:p>
            <a:pPr lvl="1"/>
            <a:r>
              <a:rPr lang="en-US" dirty="0"/>
              <a:t>Estimate the magnitude of error.</a:t>
            </a:r>
          </a:p>
        </p:txBody>
      </p:sp>
      <p:pic>
        <p:nvPicPr>
          <p:cNvPr id="4" name="Picture 3">
            <a:extLst>
              <a:ext uri="{FF2B5EF4-FFF2-40B4-BE49-F238E27FC236}">
                <a16:creationId xmlns:a16="http://schemas.microsoft.com/office/drawing/2014/main" id="{854AF030-40ED-4F35-B14D-59D7BC8F75A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70505" y="3908544"/>
            <a:ext cx="2324117" cy="757243"/>
          </a:xfrm>
          <a:prstGeom prst="rect">
            <a:avLst/>
          </a:prstGeom>
        </p:spPr>
      </p:pic>
    </p:spTree>
    <p:extLst>
      <p:ext uri="{BB962C8B-B14F-4D97-AF65-F5344CB8AC3E}">
        <p14:creationId xmlns:p14="http://schemas.microsoft.com/office/powerpoint/2010/main" val="35446313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178</TotalTime>
  <Words>470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Gill Sans MT</vt:lpstr>
      <vt:lpstr>Parcel</vt:lpstr>
      <vt:lpstr>Lab 2</vt:lpstr>
      <vt:lpstr>errata</vt:lpstr>
      <vt:lpstr>Part 1</vt:lpstr>
      <vt:lpstr>Part ii</vt:lpstr>
      <vt:lpstr>Bisection method</vt:lpstr>
      <vt:lpstr>On the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Dawith Lim</dc:creator>
  <cp:lastModifiedBy>Dawith Lim</cp:lastModifiedBy>
  <cp:revision>95</cp:revision>
  <dcterms:created xsi:type="dcterms:W3CDTF">2020-09-03T12:34:00Z</dcterms:created>
  <dcterms:modified xsi:type="dcterms:W3CDTF">2020-09-03T15:32:11Z</dcterms:modified>
</cp:coreProperties>
</file>