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4" r:id="rId7"/>
    <p:sldId id="261" r:id="rId8"/>
    <p:sldId id="263" r:id="rId9"/>
    <p:sldId id="262" r:id="rId10"/>
    <p:sldId id="267"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86" d="100"/>
          <a:sy n="86" d="100"/>
        </p:scale>
        <p:origin x="48" y="2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9/24/2020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9/24/2020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9/24/2020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9/24/2020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83D84-6421-4339-B49C-15276FA538D6}"/>
              </a:ext>
            </a:extLst>
          </p:cNvPr>
          <p:cNvSpPr>
            <a:spLocks noGrp="1"/>
          </p:cNvSpPr>
          <p:nvPr>
            <p:ph type="ctrTitle"/>
          </p:nvPr>
        </p:nvSpPr>
        <p:spPr/>
        <p:txBody>
          <a:bodyPr/>
          <a:lstStyle/>
          <a:p>
            <a:r>
              <a:rPr lang="en-US" dirty="0"/>
              <a:t>Lab 5</a:t>
            </a:r>
            <a:endParaRPr lang="en-US" dirty="0">
              <a:latin typeface="+mn-lt"/>
            </a:endParaRPr>
          </a:p>
        </p:txBody>
      </p:sp>
    </p:spTree>
    <p:extLst>
      <p:ext uri="{BB962C8B-B14F-4D97-AF65-F5344CB8AC3E}">
        <p14:creationId xmlns:p14="http://schemas.microsoft.com/office/powerpoint/2010/main" val="3028022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01D8D-FA89-4093-88D8-014D863F843C}"/>
              </a:ext>
            </a:extLst>
          </p:cNvPr>
          <p:cNvSpPr>
            <a:spLocks noGrp="1"/>
          </p:cNvSpPr>
          <p:nvPr>
            <p:ph type="title"/>
          </p:nvPr>
        </p:nvSpPr>
        <p:spPr/>
        <p:txBody>
          <a:bodyPr/>
          <a:lstStyle/>
          <a:p>
            <a:r>
              <a:rPr lang="en-US" dirty="0"/>
              <a:t>Calculating orbital velocity</a:t>
            </a:r>
          </a:p>
        </p:txBody>
      </p:sp>
      <p:sp>
        <p:nvSpPr>
          <p:cNvPr id="3" name="Content Placeholder 2">
            <a:extLst>
              <a:ext uri="{FF2B5EF4-FFF2-40B4-BE49-F238E27FC236}">
                <a16:creationId xmlns:a16="http://schemas.microsoft.com/office/drawing/2014/main" id="{8B3278F2-BB2C-429E-935D-45DC50428E4D}"/>
              </a:ext>
            </a:extLst>
          </p:cNvPr>
          <p:cNvSpPr>
            <a:spLocks noGrp="1"/>
          </p:cNvSpPr>
          <p:nvPr>
            <p:ph idx="1"/>
          </p:nvPr>
        </p:nvSpPr>
        <p:spPr/>
        <p:txBody>
          <a:bodyPr>
            <a:normAutofit lnSpcReduction="10000"/>
          </a:bodyPr>
          <a:lstStyle/>
          <a:p>
            <a:pPr marL="0" indent="0">
              <a:buNone/>
            </a:pPr>
            <a:br>
              <a:rPr lang="pt-BR" sz="1800" dirty="0">
                <a:effectLst/>
              </a:rPr>
            </a:br>
            <a:r>
              <a:rPr lang="pt-BR" sz="1800" dirty="0">
                <a:effectLst/>
              </a:rPr>
              <a:t>    T^2 ~ a^3 = R^3   for circular orbit;</a:t>
            </a:r>
            <a:br>
              <a:rPr lang="pt-BR" sz="1800" dirty="0">
                <a:effectLst/>
              </a:rPr>
            </a:br>
            <a:br>
              <a:rPr lang="pt-BR" sz="1800" dirty="0">
                <a:effectLst/>
              </a:rPr>
            </a:br>
            <a:r>
              <a:rPr lang="pt-BR" sz="1800" dirty="0">
                <a:effectLst/>
              </a:rPr>
              <a:t>    T / T_E = (R / R_E)^(3/2)</a:t>
            </a:r>
            <a:br>
              <a:rPr lang="pt-BR" sz="1800" dirty="0">
                <a:effectLst/>
              </a:rPr>
            </a:br>
            <a:br>
              <a:rPr lang="pt-BR" sz="1800" dirty="0">
                <a:effectLst/>
              </a:rPr>
            </a:br>
            <a:r>
              <a:rPr lang="pt-BR" sz="1800" dirty="0">
                <a:effectLst/>
              </a:rPr>
              <a:t>Plugging this into</a:t>
            </a:r>
            <a:br>
              <a:rPr lang="pt-BR" sz="1800" dirty="0">
                <a:effectLst/>
              </a:rPr>
            </a:br>
            <a:br>
              <a:rPr lang="pt-BR" sz="1800" dirty="0">
                <a:effectLst/>
              </a:rPr>
            </a:br>
            <a:r>
              <a:rPr lang="pt-BR" sz="1800" dirty="0">
                <a:effectLst/>
              </a:rPr>
              <a:t>    v = 2pi R / T = 2pi R / T_E * R_E^(3/2) / R^(3/2)</a:t>
            </a:r>
            <a:br>
              <a:rPr lang="pt-BR" sz="1800" dirty="0">
                <a:effectLst/>
              </a:rPr>
            </a:br>
            <a:br>
              <a:rPr lang="pt-BR" sz="1800" dirty="0">
                <a:effectLst/>
              </a:rPr>
            </a:br>
            <a:r>
              <a:rPr lang="pt-BR" sz="1800" dirty="0">
                <a:effectLst/>
              </a:rPr>
              <a:t>      = 2pi / sqrt(R) in A.U. units</a:t>
            </a:r>
            <a:br>
              <a:rPr lang="pt-BR" sz="1800" dirty="0">
                <a:effectLst/>
              </a:rPr>
            </a:br>
            <a:endParaRPr lang="en-US" dirty="0"/>
          </a:p>
        </p:txBody>
      </p:sp>
    </p:spTree>
    <p:extLst>
      <p:ext uri="{BB962C8B-B14F-4D97-AF65-F5344CB8AC3E}">
        <p14:creationId xmlns:p14="http://schemas.microsoft.com/office/powerpoint/2010/main" val="4121912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9CB3-A67F-427E-8E63-D67465A90C5D}"/>
              </a:ext>
            </a:extLst>
          </p:cNvPr>
          <p:cNvSpPr>
            <a:spLocks noGrp="1"/>
          </p:cNvSpPr>
          <p:nvPr>
            <p:ph type="title"/>
          </p:nvPr>
        </p:nvSpPr>
        <p:spPr/>
        <p:txBody>
          <a:bodyPr/>
          <a:lstStyle/>
          <a:p>
            <a:r>
              <a:rPr lang="en-US" dirty="0"/>
              <a:t>Part 1I</a:t>
            </a:r>
          </a:p>
        </p:txBody>
      </p:sp>
      <p:sp>
        <p:nvSpPr>
          <p:cNvPr id="6" name="TextBox 5">
            <a:extLst>
              <a:ext uri="{FF2B5EF4-FFF2-40B4-BE49-F238E27FC236}">
                <a16:creationId xmlns:a16="http://schemas.microsoft.com/office/drawing/2014/main" id="{7BD27F7C-7EDB-4203-8C4E-41C0226B00E5}"/>
              </a:ext>
            </a:extLst>
          </p:cNvPr>
          <p:cNvSpPr txBox="1"/>
          <p:nvPr/>
        </p:nvSpPr>
        <p:spPr>
          <a:xfrm>
            <a:off x="775855" y="2394065"/>
            <a:ext cx="10341032" cy="646331"/>
          </a:xfrm>
          <a:prstGeom prst="rect">
            <a:avLst/>
          </a:prstGeom>
          <a:noFill/>
        </p:spPr>
        <p:txBody>
          <a:bodyPr wrap="square" rtlCol="0">
            <a:spAutoFit/>
          </a:bodyPr>
          <a:lstStyle/>
          <a:p>
            <a:r>
              <a:rPr lang="en-US" dirty="0"/>
              <a:t>Using the same code, simulate the orbit of Shoemaker-Levy 2 comet, and Haley’s comet. (Params given in lab manual)</a:t>
            </a:r>
          </a:p>
        </p:txBody>
      </p:sp>
    </p:spTree>
    <p:extLst>
      <p:ext uri="{BB962C8B-B14F-4D97-AF65-F5344CB8AC3E}">
        <p14:creationId xmlns:p14="http://schemas.microsoft.com/office/powerpoint/2010/main" val="2738583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B9DA9-523E-4C45-832F-D1B730808CFB}"/>
              </a:ext>
            </a:extLst>
          </p:cNvPr>
          <p:cNvSpPr>
            <a:spLocks noGrp="1"/>
          </p:cNvSpPr>
          <p:nvPr>
            <p:ph type="title"/>
          </p:nvPr>
        </p:nvSpPr>
        <p:spPr/>
        <p:txBody>
          <a:bodyPr/>
          <a:lstStyle/>
          <a:p>
            <a:r>
              <a:rPr lang="en-US" dirty="0"/>
              <a:t>Part iii</a:t>
            </a:r>
          </a:p>
        </p:txBody>
      </p:sp>
      <p:sp>
        <p:nvSpPr>
          <p:cNvPr id="3" name="Content Placeholder 2">
            <a:extLst>
              <a:ext uri="{FF2B5EF4-FFF2-40B4-BE49-F238E27FC236}">
                <a16:creationId xmlns:a16="http://schemas.microsoft.com/office/drawing/2014/main" id="{31C6B345-4521-4830-AA5C-11612AC22483}"/>
              </a:ext>
            </a:extLst>
          </p:cNvPr>
          <p:cNvSpPr>
            <a:spLocks noGrp="1"/>
          </p:cNvSpPr>
          <p:nvPr>
            <p:ph idx="1"/>
          </p:nvPr>
        </p:nvSpPr>
        <p:spPr>
          <a:xfrm>
            <a:off x="2231137" y="2638044"/>
            <a:ext cx="4529882" cy="3945636"/>
          </a:xfrm>
        </p:spPr>
        <p:txBody>
          <a:bodyPr/>
          <a:lstStyle/>
          <a:p>
            <a:pPr marL="0" indent="0">
              <a:buNone/>
            </a:pPr>
            <a:r>
              <a:rPr lang="en-US" dirty="0"/>
              <a:t>Modify the two-planets.py code to simulate a three-body problem. Start with the approximate case where sun doesn’t move, and find out how big Jupiter needs to be to 1. make earth’s orbit aperiodic, 2. fling earth out of the solar system. Finally, observe what happens when you let sun be a freely moving body too. (i.e. create a separate code to evaluate change in position of sun)</a:t>
            </a:r>
          </a:p>
        </p:txBody>
      </p:sp>
      <p:graphicFrame>
        <p:nvGraphicFramePr>
          <p:cNvPr id="4" name="Object 3">
            <a:extLst>
              <a:ext uri="{FF2B5EF4-FFF2-40B4-BE49-F238E27FC236}">
                <a16:creationId xmlns:a16="http://schemas.microsoft.com/office/drawing/2014/main" id="{6857C3BD-60DC-407F-AB3E-62370922B8A7}"/>
              </a:ext>
            </a:extLst>
          </p:cNvPr>
          <p:cNvGraphicFramePr>
            <a:graphicFrameLocks noChangeAspect="1"/>
          </p:cNvGraphicFramePr>
          <p:nvPr>
            <p:extLst>
              <p:ext uri="{D42A27DB-BD31-4B8C-83A1-F6EECF244321}">
                <p14:modId xmlns:p14="http://schemas.microsoft.com/office/powerpoint/2010/main" val="2147093662"/>
              </p:ext>
            </p:extLst>
          </p:nvPr>
        </p:nvGraphicFramePr>
        <p:xfrm>
          <a:off x="7149900" y="2432859"/>
          <a:ext cx="4034443" cy="4034443"/>
        </p:xfrm>
        <a:graphic>
          <a:graphicData uri="http://schemas.openxmlformats.org/presentationml/2006/ole">
            <mc:AlternateContent xmlns:mc="http://schemas.openxmlformats.org/markup-compatibility/2006">
              <mc:Choice xmlns:v="urn:schemas-microsoft-com:vml" Requires="v">
                <p:oleObj spid="_x0000_s1034" name="PDF" r:id="rId3" imgW="0" imgH="360" progId="FoxitReader.Document">
                  <p:embed/>
                </p:oleObj>
              </mc:Choice>
              <mc:Fallback>
                <p:oleObj name="PDF" r:id="rId3" imgW="0" imgH="360" progId="FoxitReader.Document">
                  <p:embed/>
                  <p:pic>
                    <p:nvPicPr>
                      <p:cNvPr id="0" name=""/>
                      <p:cNvPicPr/>
                      <p:nvPr/>
                    </p:nvPicPr>
                    <p:blipFill>
                      <a:blip r:embed="rId4"/>
                      <a:stretch>
                        <a:fillRect/>
                      </a:stretch>
                    </p:blipFill>
                    <p:spPr>
                      <a:xfrm>
                        <a:off x="7149900" y="2432859"/>
                        <a:ext cx="4034443" cy="4034443"/>
                      </a:xfrm>
                      <a:prstGeom prst="rect">
                        <a:avLst/>
                      </a:prstGeom>
                      <a:noFill/>
                    </p:spPr>
                  </p:pic>
                </p:oleObj>
              </mc:Fallback>
            </mc:AlternateContent>
          </a:graphicData>
        </a:graphic>
      </p:graphicFrame>
    </p:spTree>
    <p:extLst>
      <p:ext uri="{BB962C8B-B14F-4D97-AF65-F5344CB8AC3E}">
        <p14:creationId xmlns:p14="http://schemas.microsoft.com/office/powerpoint/2010/main" val="2317713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1362-7334-486E-952E-9262FE3099BE}"/>
              </a:ext>
            </a:extLst>
          </p:cNvPr>
          <p:cNvSpPr>
            <a:spLocks noGrp="1"/>
          </p:cNvSpPr>
          <p:nvPr>
            <p:ph type="title"/>
          </p:nvPr>
        </p:nvSpPr>
        <p:spPr/>
        <p:txBody>
          <a:bodyPr/>
          <a:lstStyle/>
          <a:p>
            <a:r>
              <a:rPr lang="en-US" dirty="0"/>
              <a:t>Debugging a physics code</a:t>
            </a:r>
          </a:p>
        </p:txBody>
      </p:sp>
      <p:sp>
        <p:nvSpPr>
          <p:cNvPr id="3" name="Content Placeholder 2">
            <a:extLst>
              <a:ext uri="{FF2B5EF4-FFF2-40B4-BE49-F238E27FC236}">
                <a16:creationId xmlns:a16="http://schemas.microsoft.com/office/drawing/2014/main" id="{973B2E13-C92A-492B-9787-857FF3DE9239}"/>
              </a:ext>
            </a:extLst>
          </p:cNvPr>
          <p:cNvSpPr>
            <a:spLocks noGrp="1"/>
          </p:cNvSpPr>
          <p:nvPr>
            <p:ph idx="1"/>
          </p:nvPr>
        </p:nvSpPr>
        <p:spPr>
          <a:xfrm>
            <a:off x="4438996" y="2638044"/>
            <a:ext cx="2876204" cy="2272007"/>
          </a:xfrm>
        </p:spPr>
        <p:txBody>
          <a:bodyPr>
            <a:normAutofit/>
          </a:bodyPr>
          <a:lstStyle/>
          <a:p>
            <a:pPr marL="342900" indent="-342900">
              <a:buFont typeface="+mj-lt"/>
              <a:buAutoNum type="arabicPeriod"/>
            </a:pPr>
            <a:r>
              <a:rPr lang="en-US" sz="2500" dirty="0"/>
              <a:t>Error in syntax</a:t>
            </a:r>
          </a:p>
          <a:p>
            <a:pPr marL="342900" indent="-342900">
              <a:buFont typeface="+mj-lt"/>
              <a:buAutoNum type="arabicPeriod"/>
            </a:pPr>
            <a:r>
              <a:rPr lang="en-US" sz="2500" dirty="0"/>
              <a:t>Error in algorithm</a:t>
            </a:r>
          </a:p>
          <a:p>
            <a:pPr marL="342900" indent="-342900">
              <a:buFont typeface="+mj-lt"/>
              <a:buAutoNum type="arabicPeriod"/>
            </a:pPr>
            <a:r>
              <a:rPr lang="en-US" sz="2500" dirty="0"/>
              <a:t>Error in physics</a:t>
            </a:r>
          </a:p>
        </p:txBody>
      </p:sp>
    </p:spTree>
    <p:extLst>
      <p:ext uri="{BB962C8B-B14F-4D97-AF65-F5344CB8AC3E}">
        <p14:creationId xmlns:p14="http://schemas.microsoft.com/office/powerpoint/2010/main" val="2959405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F765E-30F9-4073-8B0A-430025926F60}"/>
              </a:ext>
            </a:extLst>
          </p:cNvPr>
          <p:cNvSpPr>
            <a:spLocks noGrp="1"/>
          </p:cNvSpPr>
          <p:nvPr>
            <p:ph type="title"/>
          </p:nvPr>
        </p:nvSpPr>
        <p:spPr/>
        <p:txBody>
          <a:bodyPr/>
          <a:lstStyle/>
          <a:p>
            <a:r>
              <a:rPr lang="en-US" dirty="0"/>
              <a:t>Error in syntax</a:t>
            </a:r>
          </a:p>
        </p:txBody>
      </p:sp>
      <p:sp>
        <p:nvSpPr>
          <p:cNvPr id="3" name="Content Placeholder 2">
            <a:extLst>
              <a:ext uri="{FF2B5EF4-FFF2-40B4-BE49-F238E27FC236}">
                <a16:creationId xmlns:a16="http://schemas.microsoft.com/office/drawing/2014/main" id="{2253F2A4-2C8F-4FDC-A98C-420FCE8D8CC2}"/>
              </a:ext>
            </a:extLst>
          </p:cNvPr>
          <p:cNvSpPr>
            <a:spLocks noGrp="1"/>
          </p:cNvSpPr>
          <p:nvPr>
            <p:ph idx="1"/>
          </p:nvPr>
        </p:nvSpPr>
        <p:spPr>
          <a:xfrm>
            <a:off x="293716" y="2638044"/>
            <a:ext cx="7575666" cy="1850221"/>
          </a:xfrm>
        </p:spPr>
        <p:txBody>
          <a:bodyPr/>
          <a:lstStyle/>
          <a:p>
            <a:r>
              <a:rPr lang="en-US" dirty="0"/>
              <a:t>Most common ones, also most diverse in kind</a:t>
            </a:r>
          </a:p>
          <a:p>
            <a:r>
              <a:rPr lang="en-US" dirty="0"/>
              <a:t>Easily fixed by following the stack trace in error message (see example) and reading the </a:t>
            </a:r>
            <a:r>
              <a:rPr lang="en-US" b="1" u="sng" dirty="0"/>
              <a:t>documentations</a:t>
            </a:r>
          </a:p>
        </p:txBody>
      </p:sp>
      <p:pic>
        <p:nvPicPr>
          <p:cNvPr id="6" name="Picture 5">
            <a:extLst>
              <a:ext uri="{FF2B5EF4-FFF2-40B4-BE49-F238E27FC236}">
                <a16:creationId xmlns:a16="http://schemas.microsoft.com/office/drawing/2014/main" id="{07927DF9-5053-4DBE-B2F0-7B3305C9DC6B}"/>
              </a:ext>
            </a:extLst>
          </p:cNvPr>
          <p:cNvPicPr>
            <a:picLocks noChangeAspect="1"/>
          </p:cNvPicPr>
          <p:nvPr/>
        </p:nvPicPr>
        <p:blipFill>
          <a:blip r:embed="rId2"/>
          <a:stretch>
            <a:fillRect/>
          </a:stretch>
        </p:blipFill>
        <p:spPr>
          <a:xfrm>
            <a:off x="293716" y="4531173"/>
            <a:ext cx="7738548" cy="1942870"/>
          </a:xfrm>
          <a:prstGeom prst="rect">
            <a:avLst/>
          </a:prstGeom>
        </p:spPr>
      </p:pic>
      <p:pic>
        <p:nvPicPr>
          <p:cNvPr id="7" name="Picture 6">
            <a:extLst>
              <a:ext uri="{FF2B5EF4-FFF2-40B4-BE49-F238E27FC236}">
                <a16:creationId xmlns:a16="http://schemas.microsoft.com/office/drawing/2014/main" id="{8048C4F3-7EDB-47B5-B41C-ECD46D00747D}"/>
              </a:ext>
            </a:extLst>
          </p:cNvPr>
          <p:cNvPicPr>
            <a:picLocks noChangeAspect="1"/>
          </p:cNvPicPr>
          <p:nvPr/>
        </p:nvPicPr>
        <p:blipFill>
          <a:blip r:embed="rId3"/>
          <a:stretch>
            <a:fillRect/>
          </a:stretch>
        </p:blipFill>
        <p:spPr>
          <a:xfrm>
            <a:off x="8160355" y="3045138"/>
            <a:ext cx="3909971" cy="3416622"/>
          </a:xfrm>
          <a:prstGeom prst="rect">
            <a:avLst/>
          </a:prstGeom>
        </p:spPr>
      </p:pic>
    </p:spTree>
    <p:extLst>
      <p:ext uri="{BB962C8B-B14F-4D97-AF65-F5344CB8AC3E}">
        <p14:creationId xmlns:p14="http://schemas.microsoft.com/office/powerpoint/2010/main" val="1270812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8D008-3FBE-4C73-B2E0-F85F663F550E}"/>
              </a:ext>
            </a:extLst>
          </p:cNvPr>
          <p:cNvSpPr>
            <a:spLocks noGrp="1"/>
          </p:cNvSpPr>
          <p:nvPr>
            <p:ph type="title"/>
          </p:nvPr>
        </p:nvSpPr>
        <p:spPr/>
        <p:txBody>
          <a:bodyPr/>
          <a:lstStyle/>
          <a:p>
            <a:r>
              <a:rPr lang="en-US" dirty="0"/>
              <a:t>Error in algorithm</a:t>
            </a:r>
          </a:p>
        </p:txBody>
      </p:sp>
      <p:sp>
        <p:nvSpPr>
          <p:cNvPr id="3" name="Content Placeholder 2">
            <a:extLst>
              <a:ext uri="{FF2B5EF4-FFF2-40B4-BE49-F238E27FC236}">
                <a16:creationId xmlns:a16="http://schemas.microsoft.com/office/drawing/2014/main" id="{9FF74B80-117B-4589-8872-02C97876EC0C}"/>
              </a:ext>
            </a:extLst>
          </p:cNvPr>
          <p:cNvSpPr>
            <a:spLocks noGrp="1"/>
          </p:cNvSpPr>
          <p:nvPr>
            <p:ph idx="1"/>
          </p:nvPr>
        </p:nvSpPr>
        <p:spPr>
          <a:xfrm>
            <a:off x="305908" y="2638044"/>
            <a:ext cx="7729728" cy="1080515"/>
          </a:xfrm>
        </p:spPr>
        <p:txBody>
          <a:bodyPr/>
          <a:lstStyle/>
          <a:p>
            <a:r>
              <a:rPr lang="en-US" dirty="0"/>
              <a:t>Happens when you mess up how your thought is translated to steps that your computer understands.</a:t>
            </a:r>
          </a:p>
          <a:p>
            <a:r>
              <a:rPr lang="en-US" dirty="0"/>
              <a:t>Sometimes results in error messages, sometimes results in shitty output</a:t>
            </a:r>
          </a:p>
        </p:txBody>
      </p:sp>
      <p:pic>
        <p:nvPicPr>
          <p:cNvPr id="4" name="Picture 3">
            <a:extLst>
              <a:ext uri="{FF2B5EF4-FFF2-40B4-BE49-F238E27FC236}">
                <a16:creationId xmlns:a16="http://schemas.microsoft.com/office/drawing/2014/main" id="{C279C21F-0539-4174-9286-B7DEC08C3DBC}"/>
              </a:ext>
            </a:extLst>
          </p:cNvPr>
          <p:cNvPicPr>
            <a:picLocks noChangeAspect="1"/>
          </p:cNvPicPr>
          <p:nvPr/>
        </p:nvPicPr>
        <p:blipFill>
          <a:blip r:embed="rId2"/>
          <a:stretch>
            <a:fillRect/>
          </a:stretch>
        </p:blipFill>
        <p:spPr>
          <a:xfrm>
            <a:off x="8240684" y="2288066"/>
            <a:ext cx="3816243" cy="4470457"/>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2F528236-26DF-42EF-BC3F-F6C38ADCB8D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231136" y="3673112"/>
            <a:ext cx="4113881" cy="3085411"/>
          </a:xfrm>
          <a:prstGeom prst="rect">
            <a:avLst/>
          </a:prstGeom>
        </p:spPr>
      </p:pic>
    </p:spTree>
    <p:extLst>
      <p:ext uri="{BB962C8B-B14F-4D97-AF65-F5344CB8AC3E}">
        <p14:creationId xmlns:p14="http://schemas.microsoft.com/office/powerpoint/2010/main" val="429034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9E266-64F9-40C0-B0AA-F957B00F8295}"/>
              </a:ext>
            </a:extLst>
          </p:cNvPr>
          <p:cNvSpPr>
            <a:spLocks noGrp="1"/>
          </p:cNvSpPr>
          <p:nvPr>
            <p:ph type="title"/>
          </p:nvPr>
        </p:nvSpPr>
        <p:spPr/>
        <p:txBody>
          <a:bodyPr/>
          <a:lstStyle/>
          <a:p>
            <a:r>
              <a:rPr lang="en-US" dirty="0"/>
              <a:t>Error in physics</a:t>
            </a:r>
          </a:p>
        </p:txBody>
      </p:sp>
      <p:sp>
        <p:nvSpPr>
          <p:cNvPr id="3" name="Content Placeholder 2">
            <a:extLst>
              <a:ext uri="{FF2B5EF4-FFF2-40B4-BE49-F238E27FC236}">
                <a16:creationId xmlns:a16="http://schemas.microsoft.com/office/drawing/2014/main" id="{A8DF205F-4BA0-4065-8EF9-ED422C62EDAB}"/>
              </a:ext>
            </a:extLst>
          </p:cNvPr>
          <p:cNvSpPr>
            <a:spLocks noGrp="1"/>
          </p:cNvSpPr>
          <p:nvPr>
            <p:ph idx="1"/>
          </p:nvPr>
        </p:nvSpPr>
        <p:spPr>
          <a:xfrm>
            <a:off x="254924" y="2222270"/>
            <a:ext cx="7729728" cy="1668086"/>
          </a:xfrm>
        </p:spPr>
        <p:txBody>
          <a:bodyPr>
            <a:normAutofit fontScale="92500" lnSpcReduction="10000"/>
          </a:bodyPr>
          <a:lstStyle/>
          <a:p>
            <a:r>
              <a:rPr lang="en-US" dirty="0"/>
              <a:t>Often the most difficult kind of error to isolate/fix</a:t>
            </a:r>
          </a:p>
          <a:p>
            <a:r>
              <a:rPr lang="en-US" dirty="0"/>
              <a:t>Often happens without any error message (i.e. no stack trace!!)</a:t>
            </a:r>
          </a:p>
          <a:p>
            <a:r>
              <a:rPr lang="en-US" dirty="0"/>
              <a:t>100% of the time, you will end up with some result that is contrary to expectation.</a:t>
            </a:r>
          </a:p>
          <a:p>
            <a:r>
              <a:rPr lang="en-US" dirty="0"/>
              <a:t>To fix this, you have to either 1. carefully think about why you got the result you did, or 2. start solving the physics problem from scratch</a:t>
            </a:r>
          </a:p>
        </p:txBody>
      </p:sp>
      <p:pic>
        <p:nvPicPr>
          <p:cNvPr id="5" name="Picture 4" descr="A screenshot of a cell phone&#10;&#10;Description automatically generated">
            <a:extLst>
              <a:ext uri="{FF2B5EF4-FFF2-40B4-BE49-F238E27FC236}">
                <a16:creationId xmlns:a16="http://schemas.microsoft.com/office/drawing/2014/main" id="{D1CCAC0B-A5DD-4D35-9044-8B9079B1D8DD}"/>
              </a:ext>
            </a:extLst>
          </p:cNvPr>
          <p:cNvPicPr>
            <a:picLocks noChangeAspect="1"/>
          </p:cNvPicPr>
          <p:nvPr/>
        </p:nvPicPr>
        <p:blipFill rotWithShape="1">
          <a:blip r:embed="rId2">
            <a:clrChange>
              <a:clrFrom>
                <a:srgbClr val="FFFFFF"/>
              </a:clrFrom>
              <a:clrTo>
                <a:srgbClr val="FFFFFF">
                  <a:alpha val="0"/>
                </a:srgbClr>
              </a:clrTo>
            </a:clrChange>
          </a:blip>
          <a:srcRect l="5115" t="9885" r="7222" b="6057"/>
          <a:stretch/>
        </p:blipFill>
        <p:spPr>
          <a:xfrm>
            <a:off x="2854036" y="3940232"/>
            <a:ext cx="3981954" cy="2863635"/>
          </a:xfrm>
          <a:prstGeom prst="rect">
            <a:avLst/>
          </a:prstGeom>
        </p:spPr>
      </p:pic>
      <p:pic>
        <p:nvPicPr>
          <p:cNvPr id="6" name="Picture 5">
            <a:extLst>
              <a:ext uri="{FF2B5EF4-FFF2-40B4-BE49-F238E27FC236}">
                <a16:creationId xmlns:a16="http://schemas.microsoft.com/office/drawing/2014/main" id="{F7FADFAE-AB63-4F88-A981-775AA43D9795}"/>
              </a:ext>
            </a:extLst>
          </p:cNvPr>
          <p:cNvPicPr>
            <a:picLocks noChangeAspect="1"/>
          </p:cNvPicPr>
          <p:nvPr/>
        </p:nvPicPr>
        <p:blipFill>
          <a:blip r:embed="rId3"/>
          <a:stretch>
            <a:fillRect/>
          </a:stretch>
        </p:blipFill>
        <p:spPr>
          <a:xfrm>
            <a:off x="8053334" y="2332358"/>
            <a:ext cx="3753868" cy="4351075"/>
          </a:xfrm>
          <a:prstGeom prst="rect">
            <a:avLst/>
          </a:prstGeom>
        </p:spPr>
      </p:pic>
    </p:spTree>
    <p:extLst>
      <p:ext uri="{BB962C8B-B14F-4D97-AF65-F5344CB8AC3E}">
        <p14:creationId xmlns:p14="http://schemas.microsoft.com/office/powerpoint/2010/main" val="604628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B2D8-7C5F-414D-92A3-AE1B4326BEBD}"/>
              </a:ext>
            </a:extLst>
          </p:cNvPr>
          <p:cNvSpPr>
            <a:spLocks noGrp="1"/>
          </p:cNvSpPr>
          <p:nvPr>
            <p:ph type="title"/>
          </p:nvPr>
        </p:nvSpPr>
        <p:spPr/>
        <p:txBody>
          <a:bodyPr/>
          <a:lstStyle/>
          <a:p>
            <a:r>
              <a:rPr lang="en-US" dirty="0"/>
              <a:t>When your code misbehaves</a:t>
            </a:r>
          </a:p>
        </p:txBody>
      </p:sp>
      <p:sp>
        <p:nvSpPr>
          <p:cNvPr id="3" name="Rectangle: Rounded Corners 2">
            <a:extLst>
              <a:ext uri="{FF2B5EF4-FFF2-40B4-BE49-F238E27FC236}">
                <a16:creationId xmlns:a16="http://schemas.microsoft.com/office/drawing/2014/main" id="{1BAA2B72-330F-4FD1-A9B5-979DEB97FB21}"/>
              </a:ext>
            </a:extLst>
          </p:cNvPr>
          <p:cNvSpPr/>
          <p:nvPr/>
        </p:nvSpPr>
        <p:spPr>
          <a:xfrm>
            <a:off x="942109" y="3302924"/>
            <a:ext cx="1407622" cy="77031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Code fails</a:t>
            </a:r>
          </a:p>
        </p:txBody>
      </p:sp>
      <p:sp>
        <p:nvSpPr>
          <p:cNvPr id="5" name="Rectangle: Rounded Corners 4">
            <a:extLst>
              <a:ext uri="{FF2B5EF4-FFF2-40B4-BE49-F238E27FC236}">
                <a16:creationId xmlns:a16="http://schemas.microsoft.com/office/drawing/2014/main" id="{0483DE9D-86B8-4D2D-B6DC-281DD87C8BA6}"/>
              </a:ext>
            </a:extLst>
          </p:cNvPr>
          <p:cNvSpPr/>
          <p:nvPr/>
        </p:nvSpPr>
        <p:spPr>
          <a:xfrm>
            <a:off x="2978728" y="3302924"/>
            <a:ext cx="1407622" cy="77031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Error message?</a:t>
            </a:r>
          </a:p>
        </p:txBody>
      </p:sp>
      <p:sp>
        <p:nvSpPr>
          <p:cNvPr id="7" name="Rectangle: Rounded Corners 6">
            <a:extLst>
              <a:ext uri="{FF2B5EF4-FFF2-40B4-BE49-F238E27FC236}">
                <a16:creationId xmlns:a16="http://schemas.microsoft.com/office/drawing/2014/main" id="{E2869FB9-4B95-4499-8706-4E69B17B6C08}"/>
              </a:ext>
            </a:extLst>
          </p:cNvPr>
          <p:cNvSpPr/>
          <p:nvPr/>
        </p:nvSpPr>
        <p:spPr>
          <a:xfrm>
            <a:off x="5148350" y="2658688"/>
            <a:ext cx="1407622" cy="77031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Fix syntax error</a:t>
            </a:r>
          </a:p>
        </p:txBody>
      </p:sp>
      <p:sp>
        <p:nvSpPr>
          <p:cNvPr id="9" name="Rectangle: Rounded Corners 8">
            <a:extLst>
              <a:ext uri="{FF2B5EF4-FFF2-40B4-BE49-F238E27FC236}">
                <a16:creationId xmlns:a16="http://schemas.microsoft.com/office/drawing/2014/main" id="{52B39348-C43D-44D1-821B-DD1B6929FD9C}"/>
              </a:ext>
            </a:extLst>
          </p:cNvPr>
          <p:cNvSpPr/>
          <p:nvPr/>
        </p:nvSpPr>
        <p:spPr>
          <a:xfrm>
            <a:off x="5148350" y="4073236"/>
            <a:ext cx="1795548" cy="98090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Check algorithm implementation</a:t>
            </a:r>
          </a:p>
        </p:txBody>
      </p:sp>
      <p:sp>
        <p:nvSpPr>
          <p:cNvPr id="11" name="Rectangle: Rounded Corners 10">
            <a:extLst>
              <a:ext uri="{FF2B5EF4-FFF2-40B4-BE49-F238E27FC236}">
                <a16:creationId xmlns:a16="http://schemas.microsoft.com/office/drawing/2014/main" id="{BCDF60F7-46E4-4BD1-B244-0082B2859932}"/>
              </a:ext>
            </a:extLst>
          </p:cNvPr>
          <p:cNvSpPr/>
          <p:nvPr/>
        </p:nvSpPr>
        <p:spPr>
          <a:xfrm>
            <a:off x="7980221" y="4652149"/>
            <a:ext cx="1313408" cy="80397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Fix shitty physics</a:t>
            </a:r>
          </a:p>
        </p:txBody>
      </p:sp>
      <p:cxnSp>
        <p:nvCxnSpPr>
          <p:cNvPr id="13" name="Straight Arrow Connector 12">
            <a:extLst>
              <a:ext uri="{FF2B5EF4-FFF2-40B4-BE49-F238E27FC236}">
                <a16:creationId xmlns:a16="http://schemas.microsoft.com/office/drawing/2014/main" id="{B0A46070-A9F5-4219-866C-2CC84EEFCCB8}"/>
              </a:ext>
            </a:extLst>
          </p:cNvPr>
          <p:cNvCxnSpPr>
            <a:stCxn id="3" idx="3"/>
            <a:endCxn id="5" idx="1"/>
          </p:cNvCxnSpPr>
          <p:nvPr/>
        </p:nvCxnSpPr>
        <p:spPr>
          <a:xfrm>
            <a:off x="2349731" y="3688080"/>
            <a:ext cx="62899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 name="Straight Arrow Connector 13">
            <a:extLst>
              <a:ext uri="{FF2B5EF4-FFF2-40B4-BE49-F238E27FC236}">
                <a16:creationId xmlns:a16="http://schemas.microsoft.com/office/drawing/2014/main" id="{F7216777-8CEB-4510-9B00-135F92E5C919}"/>
              </a:ext>
            </a:extLst>
          </p:cNvPr>
          <p:cNvCxnSpPr>
            <a:cxnSpLocks/>
            <a:stCxn id="5" idx="3"/>
            <a:endCxn id="7" idx="1"/>
          </p:cNvCxnSpPr>
          <p:nvPr/>
        </p:nvCxnSpPr>
        <p:spPr>
          <a:xfrm flipV="1">
            <a:off x="4386350" y="3043844"/>
            <a:ext cx="762000" cy="64423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 name="Straight Arrow Connector 16">
            <a:extLst>
              <a:ext uri="{FF2B5EF4-FFF2-40B4-BE49-F238E27FC236}">
                <a16:creationId xmlns:a16="http://schemas.microsoft.com/office/drawing/2014/main" id="{0B003486-9BF5-4DFD-91F2-5DF1CD9F38B0}"/>
              </a:ext>
            </a:extLst>
          </p:cNvPr>
          <p:cNvCxnSpPr>
            <a:cxnSpLocks/>
            <a:stCxn id="5" idx="3"/>
            <a:endCxn id="9" idx="1"/>
          </p:cNvCxnSpPr>
          <p:nvPr/>
        </p:nvCxnSpPr>
        <p:spPr>
          <a:xfrm>
            <a:off x="4386350" y="3688080"/>
            <a:ext cx="762000" cy="87560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0" name="Straight Arrow Connector 19">
            <a:extLst>
              <a:ext uri="{FF2B5EF4-FFF2-40B4-BE49-F238E27FC236}">
                <a16:creationId xmlns:a16="http://schemas.microsoft.com/office/drawing/2014/main" id="{471FAC52-7CE7-4583-9A80-5525E60AE0E9}"/>
              </a:ext>
            </a:extLst>
          </p:cNvPr>
          <p:cNvCxnSpPr>
            <a:cxnSpLocks/>
            <a:stCxn id="9" idx="3"/>
            <a:endCxn id="11" idx="1"/>
          </p:cNvCxnSpPr>
          <p:nvPr/>
        </p:nvCxnSpPr>
        <p:spPr>
          <a:xfrm>
            <a:off x="6943898" y="4563687"/>
            <a:ext cx="1036323" cy="49045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4" name="Rectangle: Rounded Corners 23">
            <a:extLst>
              <a:ext uri="{FF2B5EF4-FFF2-40B4-BE49-F238E27FC236}">
                <a16:creationId xmlns:a16="http://schemas.microsoft.com/office/drawing/2014/main" id="{E27EEA07-D887-4EA1-8F15-B675CB143F87}"/>
              </a:ext>
            </a:extLst>
          </p:cNvPr>
          <p:cNvSpPr/>
          <p:nvPr/>
        </p:nvSpPr>
        <p:spPr>
          <a:xfrm>
            <a:off x="7880468" y="3106882"/>
            <a:ext cx="1097277" cy="64423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Fixed!</a:t>
            </a:r>
          </a:p>
        </p:txBody>
      </p:sp>
      <p:sp>
        <p:nvSpPr>
          <p:cNvPr id="26" name="Rectangle: Rounded Corners 25">
            <a:extLst>
              <a:ext uri="{FF2B5EF4-FFF2-40B4-BE49-F238E27FC236}">
                <a16:creationId xmlns:a16="http://schemas.microsoft.com/office/drawing/2014/main" id="{4D68F769-DB3E-42A3-AC83-9185C62CAE1C}"/>
              </a:ext>
            </a:extLst>
          </p:cNvPr>
          <p:cNvSpPr/>
          <p:nvPr/>
        </p:nvSpPr>
        <p:spPr>
          <a:xfrm>
            <a:off x="9892148" y="3544685"/>
            <a:ext cx="1557249" cy="58119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Do something else</a:t>
            </a:r>
          </a:p>
        </p:txBody>
      </p:sp>
      <p:cxnSp>
        <p:nvCxnSpPr>
          <p:cNvPr id="28" name="Straight Connector 27">
            <a:extLst>
              <a:ext uri="{FF2B5EF4-FFF2-40B4-BE49-F238E27FC236}">
                <a16:creationId xmlns:a16="http://schemas.microsoft.com/office/drawing/2014/main" id="{6937A460-4B85-48C1-8A48-30229ED2384F}"/>
              </a:ext>
            </a:extLst>
          </p:cNvPr>
          <p:cNvCxnSpPr>
            <a:cxnSpLocks/>
            <a:stCxn id="26" idx="2"/>
          </p:cNvCxnSpPr>
          <p:nvPr/>
        </p:nvCxnSpPr>
        <p:spPr>
          <a:xfrm>
            <a:off x="10670773" y="4125883"/>
            <a:ext cx="0" cy="1903614"/>
          </a:xfrm>
          <a:prstGeom prst="line">
            <a:avLst/>
          </a:prstGeom>
        </p:spPr>
        <p:style>
          <a:lnRef idx="2">
            <a:schemeClr val="accent2"/>
          </a:lnRef>
          <a:fillRef idx="0">
            <a:schemeClr val="accent2"/>
          </a:fillRef>
          <a:effectRef idx="1">
            <a:schemeClr val="accent2"/>
          </a:effectRef>
          <a:fontRef idx="minor">
            <a:schemeClr val="tx1"/>
          </a:fontRef>
        </p:style>
      </p:cxnSp>
      <p:cxnSp>
        <p:nvCxnSpPr>
          <p:cNvPr id="41" name="Straight Connector 40">
            <a:extLst>
              <a:ext uri="{FF2B5EF4-FFF2-40B4-BE49-F238E27FC236}">
                <a16:creationId xmlns:a16="http://schemas.microsoft.com/office/drawing/2014/main" id="{9103E2A6-B4B8-4E29-B27B-078D66CCE566}"/>
              </a:ext>
            </a:extLst>
          </p:cNvPr>
          <p:cNvCxnSpPr>
            <a:cxnSpLocks/>
          </p:cNvCxnSpPr>
          <p:nvPr/>
        </p:nvCxnSpPr>
        <p:spPr>
          <a:xfrm flipH="1" flipV="1">
            <a:off x="1645920" y="5996247"/>
            <a:ext cx="9024852" cy="33250"/>
          </a:xfrm>
          <a:prstGeom prst="line">
            <a:avLst/>
          </a:prstGeom>
        </p:spPr>
        <p:style>
          <a:lnRef idx="2">
            <a:schemeClr val="accent2"/>
          </a:lnRef>
          <a:fillRef idx="0">
            <a:schemeClr val="accent2"/>
          </a:fillRef>
          <a:effectRef idx="1">
            <a:schemeClr val="accent2"/>
          </a:effectRef>
          <a:fontRef idx="minor">
            <a:schemeClr val="tx1"/>
          </a:fontRef>
        </p:style>
      </p:cxnSp>
      <p:cxnSp>
        <p:nvCxnSpPr>
          <p:cNvPr id="42" name="Straight Arrow Connector 41">
            <a:extLst>
              <a:ext uri="{FF2B5EF4-FFF2-40B4-BE49-F238E27FC236}">
                <a16:creationId xmlns:a16="http://schemas.microsoft.com/office/drawing/2014/main" id="{71631710-C9D3-4680-9A9B-8DC8F90F5FFA}"/>
              </a:ext>
            </a:extLst>
          </p:cNvPr>
          <p:cNvCxnSpPr>
            <a:cxnSpLocks/>
            <a:endCxn id="3" idx="2"/>
          </p:cNvCxnSpPr>
          <p:nvPr/>
        </p:nvCxnSpPr>
        <p:spPr>
          <a:xfrm flipH="1" flipV="1">
            <a:off x="1645920" y="4073236"/>
            <a:ext cx="8312" cy="192301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5" name="Straight Arrow Connector 44">
            <a:extLst>
              <a:ext uri="{FF2B5EF4-FFF2-40B4-BE49-F238E27FC236}">
                <a16:creationId xmlns:a16="http://schemas.microsoft.com/office/drawing/2014/main" id="{08E671E8-BF56-4F1B-A98F-7A3E447AD060}"/>
              </a:ext>
            </a:extLst>
          </p:cNvPr>
          <p:cNvCxnSpPr>
            <a:cxnSpLocks/>
            <a:stCxn id="9" idx="3"/>
            <a:endCxn id="24" idx="1"/>
          </p:cNvCxnSpPr>
          <p:nvPr/>
        </p:nvCxnSpPr>
        <p:spPr>
          <a:xfrm flipV="1">
            <a:off x="6943898" y="3429000"/>
            <a:ext cx="936570" cy="113468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8" name="Straight Arrow Connector 47">
            <a:extLst>
              <a:ext uri="{FF2B5EF4-FFF2-40B4-BE49-F238E27FC236}">
                <a16:creationId xmlns:a16="http://schemas.microsoft.com/office/drawing/2014/main" id="{2C8D428C-AA93-4B12-A29B-327FDB4269E3}"/>
              </a:ext>
            </a:extLst>
          </p:cNvPr>
          <p:cNvCxnSpPr>
            <a:cxnSpLocks/>
            <a:stCxn id="7" idx="3"/>
            <a:endCxn id="24" idx="1"/>
          </p:cNvCxnSpPr>
          <p:nvPr/>
        </p:nvCxnSpPr>
        <p:spPr>
          <a:xfrm>
            <a:off x="6555972" y="3043844"/>
            <a:ext cx="1324496" cy="38515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1" name="Straight Arrow Connector 50">
            <a:extLst>
              <a:ext uri="{FF2B5EF4-FFF2-40B4-BE49-F238E27FC236}">
                <a16:creationId xmlns:a16="http://schemas.microsoft.com/office/drawing/2014/main" id="{A7BB7D55-F7B2-4130-B1AA-209D255C26D0}"/>
              </a:ext>
            </a:extLst>
          </p:cNvPr>
          <p:cNvCxnSpPr>
            <a:cxnSpLocks/>
            <a:stCxn id="24" idx="3"/>
            <a:endCxn id="26" idx="1"/>
          </p:cNvCxnSpPr>
          <p:nvPr/>
        </p:nvCxnSpPr>
        <p:spPr>
          <a:xfrm>
            <a:off x="8977745" y="3429000"/>
            <a:ext cx="914403" cy="40628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4" name="Straight Arrow Connector 53">
            <a:extLst>
              <a:ext uri="{FF2B5EF4-FFF2-40B4-BE49-F238E27FC236}">
                <a16:creationId xmlns:a16="http://schemas.microsoft.com/office/drawing/2014/main" id="{9CD1BCCA-C341-46B8-AB2B-FA8C16EF681B}"/>
              </a:ext>
            </a:extLst>
          </p:cNvPr>
          <p:cNvCxnSpPr>
            <a:cxnSpLocks/>
            <a:stCxn id="7" idx="2"/>
            <a:endCxn id="9" idx="0"/>
          </p:cNvCxnSpPr>
          <p:nvPr/>
        </p:nvCxnSpPr>
        <p:spPr>
          <a:xfrm>
            <a:off x="5852161" y="3429000"/>
            <a:ext cx="193963" cy="64423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0" name="Straight Arrow Connector 59">
            <a:extLst>
              <a:ext uri="{FF2B5EF4-FFF2-40B4-BE49-F238E27FC236}">
                <a16:creationId xmlns:a16="http://schemas.microsoft.com/office/drawing/2014/main" id="{F7099BB3-C0A1-40F4-A57F-0C6FBA7D8551}"/>
              </a:ext>
            </a:extLst>
          </p:cNvPr>
          <p:cNvCxnSpPr>
            <a:cxnSpLocks/>
            <a:stCxn id="11" idx="0"/>
            <a:endCxn id="24" idx="2"/>
          </p:cNvCxnSpPr>
          <p:nvPr/>
        </p:nvCxnSpPr>
        <p:spPr>
          <a:xfrm flipH="1" flipV="1">
            <a:off x="8429107" y="3751118"/>
            <a:ext cx="207818" cy="90103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63" name="TextBox 62">
            <a:extLst>
              <a:ext uri="{FF2B5EF4-FFF2-40B4-BE49-F238E27FC236}">
                <a16:creationId xmlns:a16="http://schemas.microsoft.com/office/drawing/2014/main" id="{CC645F33-FCF6-4550-97E6-8AE4CAF518F6}"/>
              </a:ext>
            </a:extLst>
          </p:cNvPr>
          <p:cNvSpPr txBox="1"/>
          <p:nvPr/>
        </p:nvSpPr>
        <p:spPr>
          <a:xfrm>
            <a:off x="4480560" y="3106882"/>
            <a:ext cx="399011" cy="246221"/>
          </a:xfrm>
          <a:prstGeom prst="rect">
            <a:avLst/>
          </a:prstGeom>
          <a:noFill/>
        </p:spPr>
        <p:txBody>
          <a:bodyPr wrap="square" rtlCol="0">
            <a:spAutoFit/>
          </a:bodyPr>
          <a:lstStyle/>
          <a:p>
            <a:r>
              <a:rPr lang="en-US" sz="1000" dirty="0"/>
              <a:t>Yes</a:t>
            </a:r>
          </a:p>
        </p:txBody>
      </p:sp>
      <p:sp>
        <p:nvSpPr>
          <p:cNvPr id="65" name="TextBox 64">
            <a:extLst>
              <a:ext uri="{FF2B5EF4-FFF2-40B4-BE49-F238E27FC236}">
                <a16:creationId xmlns:a16="http://schemas.microsoft.com/office/drawing/2014/main" id="{1DDEAE4F-548A-4557-AFF4-71ABA20E96AD}"/>
              </a:ext>
            </a:extLst>
          </p:cNvPr>
          <p:cNvSpPr txBox="1"/>
          <p:nvPr/>
        </p:nvSpPr>
        <p:spPr>
          <a:xfrm>
            <a:off x="4511039" y="4158138"/>
            <a:ext cx="399011" cy="246221"/>
          </a:xfrm>
          <a:prstGeom prst="rect">
            <a:avLst/>
          </a:prstGeom>
          <a:noFill/>
        </p:spPr>
        <p:txBody>
          <a:bodyPr wrap="square" rtlCol="0">
            <a:spAutoFit/>
          </a:bodyPr>
          <a:lstStyle/>
          <a:p>
            <a:r>
              <a:rPr lang="en-US" sz="1000" dirty="0"/>
              <a:t>No</a:t>
            </a:r>
          </a:p>
        </p:txBody>
      </p:sp>
      <p:sp>
        <p:nvSpPr>
          <p:cNvPr id="67" name="TextBox 66">
            <a:extLst>
              <a:ext uri="{FF2B5EF4-FFF2-40B4-BE49-F238E27FC236}">
                <a16:creationId xmlns:a16="http://schemas.microsoft.com/office/drawing/2014/main" id="{7DBF106F-2075-48F9-9320-32A1DE334648}"/>
              </a:ext>
            </a:extLst>
          </p:cNvPr>
          <p:cNvSpPr txBox="1"/>
          <p:nvPr/>
        </p:nvSpPr>
        <p:spPr>
          <a:xfrm>
            <a:off x="7021489" y="3021720"/>
            <a:ext cx="479367" cy="246221"/>
          </a:xfrm>
          <a:prstGeom prst="rect">
            <a:avLst/>
          </a:prstGeom>
          <a:noFill/>
        </p:spPr>
        <p:txBody>
          <a:bodyPr wrap="square" rtlCol="0">
            <a:spAutoFit/>
          </a:bodyPr>
          <a:lstStyle/>
          <a:p>
            <a:r>
              <a:rPr lang="en-US" sz="1000" dirty="0"/>
              <a:t>Fixed</a:t>
            </a:r>
          </a:p>
        </p:txBody>
      </p:sp>
      <p:sp>
        <p:nvSpPr>
          <p:cNvPr id="69" name="TextBox 68">
            <a:extLst>
              <a:ext uri="{FF2B5EF4-FFF2-40B4-BE49-F238E27FC236}">
                <a16:creationId xmlns:a16="http://schemas.microsoft.com/office/drawing/2014/main" id="{91056F3C-1A1A-495A-A2D3-B2CE3A3F78A6}"/>
              </a:ext>
            </a:extLst>
          </p:cNvPr>
          <p:cNvSpPr txBox="1"/>
          <p:nvPr/>
        </p:nvSpPr>
        <p:spPr>
          <a:xfrm>
            <a:off x="5925590" y="3628007"/>
            <a:ext cx="699655" cy="246221"/>
          </a:xfrm>
          <a:prstGeom prst="rect">
            <a:avLst/>
          </a:prstGeom>
          <a:noFill/>
        </p:spPr>
        <p:txBody>
          <a:bodyPr wrap="square" rtlCol="0">
            <a:spAutoFit/>
          </a:bodyPr>
          <a:lstStyle/>
          <a:p>
            <a:r>
              <a:rPr lang="en-US" sz="1000" dirty="0"/>
              <a:t>Not fixed</a:t>
            </a:r>
          </a:p>
        </p:txBody>
      </p:sp>
      <p:sp>
        <p:nvSpPr>
          <p:cNvPr id="71" name="TextBox 70">
            <a:extLst>
              <a:ext uri="{FF2B5EF4-FFF2-40B4-BE49-F238E27FC236}">
                <a16:creationId xmlns:a16="http://schemas.microsoft.com/office/drawing/2014/main" id="{C0AE9072-3739-46CD-A182-3ED88B384A37}"/>
              </a:ext>
            </a:extLst>
          </p:cNvPr>
          <p:cNvSpPr txBox="1"/>
          <p:nvPr/>
        </p:nvSpPr>
        <p:spPr>
          <a:xfrm>
            <a:off x="7112232" y="4807007"/>
            <a:ext cx="699655" cy="246221"/>
          </a:xfrm>
          <a:prstGeom prst="rect">
            <a:avLst/>
          </a:prstGeom>
          <a:noFill/>
        </p:spPr>
        <p:txBody>
          <a:bodyPr wrap="square" rtlCol="0">
            <a:spAutoFit/>
          </a:bodyPr>
          <a:lstStyle/>
          <a:p>
            <a:r>
              <a:rPr lang="en-US" sz="1000" dirty="0"/>
              <a:t>Not fixed</a:t>
            </a:r>
          </a:p>
        </p:txBody>
      </p:sp>
      <p:sp>
        <p:nvSpPr>
          <p:cNvPr id="73" name="TextBox 72">
            <a:extLst>
              <a:ext uri="{FF2B5EF4-FFF2-40B4-BE49-F238E27FC236}">
                <a16:creationId xmlns:a16="http://schemas.microsoft.com/office/drawing/2014/main" id="{AA673F22-D78C-489B-A70F-B76B85D1166E}"/>
              </a:ext>
            </a:extLst>
          </p:cNvPr>
          <p:cNvSpPr txBox="1"/>
          <p:nvPr/>
        </p:nvSpPr>
        <p:spPr>
          <a:xfrm>
            <a:off x="7126781" y="3754473"/>
            <a:ext cx="479367" cy="246221"/>
          </a:xfrm>
          <a:prstGeom prst="rect">
            <a:avLst/>
          </a:prstGeom>
          <a:noFill/>
        </p:spPr>
        <p:txBody>
          <a:bodyPr wrap="square" rtlCol="0">
            <a:spAutoFit/>
          </a:bodyPr>
          <a:lstStyle/>
          <a:p>
            <a:r>
              <a:rPr lang="en-US" sz="1000" dirty="0"/>
              <a:t>Fixed</a:t>
            </a:r>
          </a:p>
        </p:txBody>
      </p:sp>
      <p:sp>
        <p:nvSpPr>
          <p:cNvPr id="75" name="TextBox 74">
            <a:extLst>
              <a:ext uri="{FF2B5EF4-FFF2-40B4-BE49-F238E27FC236}">
                <a16:creationId xmlns:a16="http://schemas.microsoft.com/office/drawing/2014/main" id="{68706049-6033-44AE-AF6A-180CE59EA50D}"/>
              </a:ext>
            </a:extLst>
          </p:cNvPr>
          <p:cNvSpPr txBox="1"/>
          <p:nvPr/>
        </p:nvSpPr>
        <p:spPr>
          <a:xfrm>
            <a:off x="8473445" y="4078522"/>
            <a:ext cx="479367" cy="246221"/>
          </a:xfrm>
          <a:prstGeom prst="rect">
            <a:avLst/>
          </a:prstGeom>
          <a:noFill/>
        </p:spPr>
        <p:txBody>
          <a:bodyPr wrap="square" rtlCol="0">
            <a:spAutoFit/>
          </a:bodyPr>
          <a:lstStyle/>
          <a:p>
            <a:r>
              <a:rPr lang="en-US" sz="1000" dirty="0"/>
              <a:t>Fixed</a:t>
            </a:r>
          </a:p>
        </p:txBody>
      </p:sp>
      <p:cxnSp>
        <p:nvCxnSpPr>
          <p:cNvPr id="76" name="Straight Arrow Connector 75">
            <a:extLst>
              <a:ext uri="{FF2B5EF4-FFF2-40B4-BE49-F238E27FC236}">
                <a16:creationId xmlns:a16="http://schemas.microsoft.com/office/drawing/2014/main" id="{A9B89490-91F9-4D13-80E0-9938F73EC1A5}"/>
              </a:ext>
            </a:extLst>
          </p:cNvPr>
          <p:cNvCxnSpPr>
            <a:cxnSpLocks/>
            <a:stCxn id="11" idx="3"/>
            <a:endCxn id="81" idx="0"/>
          </p:cNvCxnSpPr>
          <p:nvPr/>
        </p:nvCxnSpPr>
        <p:spPr>
          <a:xfrm>
            <a:off x="9293629" y="5054138"/>
            <a:ext cx="564575" cy="21370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77" name="TextBox 76">
            <a:extLst>
              <a:ext uri="{FF2B5EF4-FFF2-40B4-BE49-F238E27FC236}">
                <a16:creationId xmlns:a16="http://schemas.microsoft.com/office/drawing/2014/main" id="{100B6BDA-55BB-457C-BDBE-6652882FD9BB}"/>
              </a:ext>
            </a:extLst>
          </p:cNvPr>
          <p:cNvSpPr txBox="1"/>
          <p:nvPr/>
        </p:nvSpPr>
        <p:spPr>
          <a:xfrm>
            <a:off x="9401004" y="4908598"/>
            <a:ext cx="699655" cy="246221"/>
          </a:xfrm>
          <a:prstGeom prst="rect">
            <a:avLst/>
          </a:prstGeom>
          <a:noFill/>
        </p:spPr>
        <p:txBody>
          <a:bodyPr wrap="square" rtlCol="0">
            <a:spAutoFit/>
          </a:bodyPr>
          <a:lstStyle/>
          <a:p>
            <a:r>
              <a:rPr lang="en-US" sz="1000" dirty="0"/>
              <a:t>Not fixed</a:t>
            </a:r>
          </a:p>
        </p:txBody>
      </p:sp>
      <p:sp>
        <p:nvSpPr>
          <p:cNvPr id="81" name="Rectangle: Rounded Corners 80">
            <a:extLst>
              <a:ext uri="{FF2B5EF4-FFF2-40B4-BE49-F238E27FC236}">
                <a16:creationId xmlns:a16="http://schemas.microsoft.com/office/drawing/2014/main" id="{1CCE0D7D-008D-42C1-BA37-B90E3FE34FBD}"/>
              </a:ext>
            </a:extLst>
          </p:cNvPr>
          <p:cNvSpPr/>
          <p:nvPr/>
        </p:nvSpPr>
        <p:spPr>
          <a:xfrm>
            <a:off x="9523616" y="5267844"/>
            <a:ext cx="669176" cy="43507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RIP</a:t>
            </a:r>
          </a:p>
        </p:txBody>
      </p:sp>
    </p:spTree>
    <p:extLst>
      <p:ext uri="{BB962C8B-B14F-4D97-AF65-F5344CB8AC3E}">
        <p14:creationId xmlns:p14="http://schemas.microsoft.com/office/powerpoint/2010/main" val="243214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0FB94-4A69-47E0-80C3-167FF9D84E60}"/>
              </a:ext>
            </a:extLst>
          </p:cNvPr>
          <p:cNvSpPr>
            <a:spLocks noGrp="1"/>
          </p:cNvSpPr>
          <p:nvPr>
            <p:ph type="title"/>
          </p:nvPr>
        </p:nvSpPr>
        <p:spPr/>
        <p:txBody>
          <a:bodyPr/>
          <a:lstStyle/>
          <a:p>
            <a:r>
              <a:rPr lang="en-US" dirty="0"/>
              <a:t>Tips for (slightly) easier debugging</a:t>
            </a:r>
          </a:p>
        </p:txBody>
      </p:sp>
      <p:sp>
        <p:nvSpPr>
          <p:cNvPr id="3" name="Content Placeholder 2">
            <a:extLst>
              <a:ext uri="{FF2B5EF4-FFF2-40B4-BE49-F238E27FC236}">
                <a16:creationId xmlns:a16="http://schemas.microsoft.com/office/drawing/2014/main" id="{78CB4B13-DFED-4249-A30A-B3C679C049C7}"/>
              </a:ext>
            </a:extLst>
          </p:cNvPr>
          <p:cNvSpPr>
            <a:spLocks noGrp="1"/>
          </p:cNvSpPr>
          <p:nvPr>
            <p:ph idx="1"/>
          </p:nvPr>
        </p:nvSpPr>
        <p:spPr>
          <a:xfrm>
            <a:off x="2231136" y="2638044"/>
            <a:ext cx="7729728" cy="3602043"/>
          </a:xfrm>
        </p:spPr>
        <p:txBody>
          <a:bodyPr/>
          <a:lstStyle/>
          <a:p>
            <a:r>
              <a:rPr lang="en-US" dirty="0"/>
              <a:t>Put space between parentheses; makes parenthesis matching much easier to keep track of.</a:t>
            </a:r>
          </a:p>
          <a:p>
            <a:r>
              <a:rPr lang="en-US" dirty="0"/>
              <a:t>Solve the problem and write out the core part of the algorithm on paper first, and then transfer it to code.</a:t>
            </a:r>
          </a:p>
          <a:p>
            <a:r>
              <a:rPr lang="en-US" dirty="0"/>
              <a:t>Write descriptive variable/function names</a:t>
            </a:r>
          </a:p>
          <a:p>
            <a:r>
              <a:rPr lang="en-US" dirty="0"/>
              <a:t>Make use of the ‘print()’ statements to check you are getting what you would expect to get at each stage of the code (Pay attention to data type/shape, order of magnitude, sign)</a:t>
            </a:r>
          </a:p>
          <a:p>
            <a:r>
              <a:rPr lang="en-US" dirty="0"/>
              <a:t>At every math operation, do dimension analysis</a:t>
            </a:r>
          </a:p>
        </p:txBody>
      </p:sp>
    </p:spTree>
    <p:extLst>
      <p:ext uri="{BB962C8B-B14F-4D97-AF65-F5344CB8AC3E}">
        <p14:creationId xmlns:p14="http://schemas.microsoft.com/office/powerpoint/2010/main" val="1295173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83D84-6421-4339-B49C-15276FA538D6}"/>
              </a:ext>
            </a:extLst>
          </p:cNvPr>
          <p:cNvSpPr>
            <a:spLocks noGrp="1"/>
          </p:cNvSpPr>
          <p:nvPr>
            <p:ph type="ctrTitle"/>
          </p:nvPr>
        </p:nvSpPr>
        <p:spPr/>
        <p:txBody>
          <a:bodyPr/>
          <a:lstStyle/>
          <a:p>
            <a:r>
              <a:rPr lang="en-US" dirty="0">
                <a:latin typeface="+mn-lt"/>
              </a:rPr>
              <a:t>Lab 5 but for real this time</a:t>
            </a:r>
          </a:p>
        </p:txBody>
      </p:sp>
    </p:spTree>
    <p:extLst>
      <p:ext uri="{BB962C8B-B14F-4D97-AF65-F5344CB8AC3E}">
        <p14:creationId xmlns:p14="http://schemas.microsoft.com/office/powerpoint/2010/main" val="506736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9CB3-A67F-427E-8E63-D67465A90C5D}"/>
              </a:ext>
            </a:extLst>
          </p:cNvPr>
          <p:cNvSpPr>
            <a:spLocks noGrp="1"/>
          </p:cNvSpPr>
          <p:nvPr>
            <p:ph type="title"/>
          </p:nvPr>
        </p:nvSpPr>
        <p:spPr/>
        <p:txBody>
          <a:bodyPr/>
          <a:lstStyle/>
          <a:p>
            <a:r>
              <a:rPr lang="en-US" dirty="0"/>
              <a:t>Part 1</a:t>
            </a:r>
          </a:p>
        </p:txBody>
      </p:sp>
      <p:pic>
        <p:nvPicPr>
          <p:cNvPr id="5" name="Picture 4">
            <a:extLst>
              <a:ext uri="{FF2B5EF4-FFF2-40B4-BE49-F238E27FC236}">
                <a16:creationId xmlns:a16="http://schemas.microsoft.com/office/drawing/2014/main" id="{3164C599-AED3-4762-A69D-A3521615C47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877261" y="4207443"/>
            <a:ext cx="7772457" cy="2266967"/>
          </a:xfrm>
          <a:prstGeom prst="rect">
            <a:avLst/>
          </a:prstGeom>
        </p:spPr>
      </p:pic>
      <p:sp>
        <p:nvSpPr>
          <p:cNvPr id="6" name="TextBox 5">
            <a:extLst>
              <a:ext uri="{FF2B5EF4-FFF2-40B4-BE49-F238E27FC236}">
                <a16:creationId xmlns:a16="http://schemas.microsoft.com/office/drawing/2014/main" id="{7BD27F7C-7EDB-4203-8C4E-41C0226B00E5}"/>
              </a:ext>
            </a:extLst>
          </p:cNvPr>
          <p:cNvSpPr txBox="1"/>
          <p:nvPr/>
        </p:nvSpPr>
        <p:spPr>
          <a:xfrm>
            <a:off x="775855" y="2394065"/>
            <a:ext cx="10341032" cy="1477328"/>
          </a:xfrm>
          <a:prstGeom prst="rect">
            <a:avLst/>
          </a:prstGeom>
          <a:noFill/>
        </p:spPr>
        <p:txBody>
          <a:bodyPr wrap="square" rtlCol="0">
            <a:spAutoFit/>
          </a:bodyPr>
          <a:lstStyle/>
          <a:p>
            <a:r>
              <a:rPr lang="en-US" dirty="0"/>
              <a:t>Pick a planet, punch the right numbers in, simulate.</a:t>
            </a:r>
          </a:p>
          <a:p>
            <a:r>
              <a:rPr lang="en-US" dirty="0"/>
              <a:t>NOTE: The default code assumes your system supports functional interactive graphics window. If this is not the case (e.g. graphic panel doesn’t work, or you code on vim/other text-only environment with no graphical support), you need to modify the code to save your output as either 1. a gif stack of frames, or 2. only plot the finished trajectory at the end of the run.</a:t>
            </a:r>
          </a:p>
        </p:txBody>
      </p:sp>
    </p:spTree>
    <p:extLst>
      <p:ext uri="{BB962C8B-B14F-4D97-AF65-F5344CB8AC3E}">
        <p14:creationId xmlns:p14="http://schemas.microsoft.com/office/powerpoint/2010/main" val="118697199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569</TotalTime>
  <Words>601</Words>
  <Application>Microsoft Office PowerPoint</Application>
  <PresentationFormat>Widescreen</PresentationFormat>
  <Paragraphs>49</Paragraphs>
  <Slides>12</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6" baseType="lpstr">
      <vt:lpstr>Arial</vt:lpstr>
      <vt:lpstr>Gill Sans MT</vt:lpstr>
      <vt:lpstr>Parcel</vt:lpstr>
      <vt:lpstr>PDF</vt:lpstr>
      <vt:lpstr>Lab 5</vt:lpstr>
      <vt:lpstr>Debugging a physics code</vt:lpstr>
      <vt:lpstr>Error in syntax</vt:lpstr>
      <vt:lpstr>Error in algorithm</vt:lpstr>
      <vt:lpstr>Error in physics</vt:lpstr>
      <vt:lpstr>When your code misbehaves</vt:lpstr>
      <vt:lpstr>Tips for (slightly) easier debugging</vt:lpstr>
      <vt:lpstr>Lab 5 but for real this time</vt:lpstr>
      <vt:lpstr>Part 1</vt:lpstr>
      <vt:lpstr>Calculating orbital velocity</vt:lpstr>
      <vt:lpstr>Part 1I</vt:lpstr>
      <vt:lpstr>Part iii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5 (+extra)</dc:title>
  <dc:creator>Dawith Lim</dc:creator>
  <cp:lastModifiedBy>Dawith Lim</cp:lastModifiedBy>
  <cp:revision>112</cp:revision>
  <dcterms:created xsi:type="dcterms:W3CDTF">2020-09-22T13:34:12Z</dcterms:created>
  <dcterms:modified xsi:type="dcterms:W3CDTF">2020-09-24T17:29:52Z</dcterms:modified>
</cp:coreProperties>
</file>