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0" r:id="rId3"/>
    <p:sldId id="261" r:id="rId4"/>
    <p:sldId id="257" r:id="rId5"/>
    <p:sldId id="258"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86" d="100"/>
          <a:sy n="86" d="100"/>
        </p:scale>
        <p:origin x="48" y="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10/7/2020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10/7/2020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10/7/2020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10/7/2020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2CA6-1013-40BA-8987-526E5144F8C6}"/>
              </a:ext>
            </a:extLst>
          </p:cNvPr>
          <p:cNvSpPr>
            <a:spLocks noGrp="1"/>
          </p:cNvSpPr>
          <p:nvPr>
            <p:ph type="ctrTitle"/>
          </p:nvPr>
        </p:nvSpPr>
        <p:spPr/>
        <p:txBody>
          <a:bodyPr/>
          <a:lstStyle/>
          <a:p>
            <a:r>
              <a:rPr lang="en-US" dirty="0"/>
              <a:t>Lab 7</a:t>
            </a:r>
          </a:p>
        </p:txBody>
      </p:sp>
      <p:sp>
        <p:nvSpPr>
          <p:cNvPr id="3" name="Subtitle 2">
            <a:extLst>
              <a:ext uri="{FF2B5EF4-FFF2-40B4-BE49-F238E27FC236}">
                <a16:creationId xmlns:a16="http://schemas.microsoft.com/office/drawing/2014/main" id="{E2333AB6-0DAE-4144-AA31-2B10F726618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5598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754C-E2D7-4E0F-AC6D-1360C590E275}"/>
              </a:ext>
            </a:extLst>
          </p:cNvPr>
          <p:cNvSpPr>
            <a:spLocks noGrp="1"/>
          </p:cNvSpPr>
          <p:nvPr>
            <p:ph type="title"/>
          </p:nvPr>
        </p:nvSpPr>
        <p:spPr/>
        <p:txBody>
          <a:bodyPr/>
          <a:lstStyle/>
          <a:p>
            <a:r>
              <a:rPr lang="en-US" dirty="0"/>
              <a:t>Plotting with python</a:t>
            </a:r>
          </a:p>
        </p:txBody>
      </p:sp>
      <p:sp>
        <p:nvSpPr>
          <p:cNvPr id="3" name="Content Placeholder 2">
            <a:extLst>
              <a:ext uri="{FF2B5EF4-FFF2-40B4-BE49-F238E27FC236}">
                <a16:creationId xmlns:a16="http://schemas.microsoft.com/office/drawing/2014/main" id="{0BA4314C-C138-4C58-9599-2D16AB10BC62}"/>
              </a:ext>
            </a:extLst>
          </p:cNvPr>
          <p:cNvSpPr>
            <a:spLocks noGrp="1"/>
          </p:cNvSpPr>
          <p:nvPr>
            <p:ph idx="1"/>
          </p:nvPr>
        </p:nvSpPr>
        <p:spPr/>
        <p:txBody>
          <a:bodyPr/>
          <a:lstStyle/>
          <a:p>
            <a:r>
              <a:rPr lang="en-US" dirty="0"/>
              <a:t>3d meshed surface is already implemented in the code</a:t>
            </a:r>
          </a:p>
          <a:p>
            <a:r>
              <a:rPr lang="en-US" dirty="0"/>
              <a:t>Contour plot: </a:t>
            </a:r>
            <a:r>
              <a:rPr lang="en-US" dirty="0" err="1"/>
              <a:t>matplotlib.pyplot.contourf</a:t>
            </a:r>
            <a:r>
              <a:rPr lang="en-US" dirty="0"/>
              <a:t>()</a:t>
            </a:r>
            <a:br>
              <a:rPr lang="en-US" dirty="0"/>
            </a:br>
            <a:r>
              <a:rPr lang="en-US" dirty="0"/>
              <a:t>(documentation: matplotlib.org/3.1.1/</a:t>
            </a:r>
            <a:r>
              <a:rPr lang="en-US" dirty="0" err="1"/>
              <a:t>api</a:t>
            </a:r>
            <a:r>
              <a:rPr lang="en-US" dirty="0"/>
              <a:t>/_</a:t>
            </a:r>
            <a:r>
              <a:rPr lang="en-US" dirty="0" err="1"/>
              <a:t>as_gen</a:t>
            </a:r>
            <a:r>
              <a:rPr lang="en-US" dirty="0"/>
              <a:t>/matplotlib.pyplot.contourf.html)</a:t>
            </a:r>
          </a:p>
          <a:p>
            <a:r>
              <a:rPr lang="en-US" dirty="0"/>
              <a:t>Vector field plot:  </a:t>
            </a:r>
            <a:r>
              <a:rPr lang="en-US" dirty="0" err="1"/>
              <a:t>matplotlib.axes.Axes.streamplot</a:t>
            </a:r>
            <a:r>
              <a:rPr lang="en-US" dirty="0"/>
              <a:t>()</a:t>
            </a:r>
            <a:br>
              <a:rPr lang="en-US" dirty="0"/>
            </a:br>
            <a:r>
              <a:rPr lang="en-US" dirty="0"/>
              <a:t>(documentation: matplotlib.org/3.3.2/</a:t>
            </a:r>
            <a:r>
              <a:rPr lang="en-US" dirty="0" err="1"/>
              <a:t>api</a:t>
            </a:r>
            <a:r>
              <a:rPr lang="en-US" dirty="0"/>
              <a:t>/_</a:t>
            </a:r>
            <a:r>
              <a:rPr lang="en-US" dirty="0" err="1"/>
              <a:t>as_gen</a:t>
            </a:r>
            <a:r>
              <a:rPr lang="en-US" dirty="0"/>
              <a:t>/matplotlib.axes.Axes.streamplot.html)</a:t>
            </a:r>
          </a:p>
        </p:txBody>
      </p:sp>
    </p:spTree>
    <p:extLst>
      <p:ext uri="{BB962C8B-B14F-4D97-AF65-F5344CB8AC3E}">
        <p14:creationId xmlns:p14="http://schemas.microsoft.com/office/powerpoint/2010/main" val="670329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80579-7EDC-48E3-8CDF-F0BD51A370A6}"/>
              </a:ext>
            </a:extLst>
          </p:cNvPr>
          <p:cNvSpPr>
            <a:spLocks noGrp="1"/>
          </p:cNvSpPr>
          <p:nvPr>
            <p:ph type="title"/>
          </p:nvPr>
        </p:nvSpPr>
        <p:spPr/>
        <p:txBody>
          <a:bodyPr/>
          <a:lstStyle/>
          <a:p>
            <a:r>
              <a:rPr lang="en-US" dirty="0"/>
              <a:t>Plots well made</a:t>
            </a:r>
          </a:p>
        </p:txBody>
      </p:sp>
      <p:pic>
        <p:nvPicPr>
          <p:cNvPr id="5" name="Content Placeholder 4">
            <a:extLst>
              <a:ext uri="{FF2B5EF4-FFF2-40B4-BE49-F238E27FC236}">
                <a16:creationId xmlns:a16="http://schemas.microsoft.com/office/drawing/2014/main" id="{16F77EDF-EF77-4C16-8F0A-21DBEEE46BF9}"/>
              </a:ext>
            </a:extLst>
          </p:cNvPr>
          <p:cNvPicPr>
            <a:picLocks noGrp="1" noChangeAspect="1"/>
          </p:cNvPicPr>
          <p:nvPr>
            <p:ph idx="1"/>
          </p:nvPr>
        </p:nvPicPr>
        <p:blipFill>
          <a:blip r:embed="rId2"/>
          <a:stretch>
            <a:fillRect/>
          </a:stretch>
        </p:blipFill>
        <p:spPr>
          <a:xfrm>
            <a:off x="6661265" y="2332903"/>
            <a:ext cx="3181003" cy="3181003"/>
          </a:xfrm>
        </p:spPr>
      </p:pic>
      <p:pic>
        <p:nvPicPr>
          <p:cNvPr id="7" name="Picture 6">
            <a:extLst>
              <a:ext uri="{FF2B5EF4-FFF2-40B4-BE49-F238E27FC236}">
                <a16:creationId xmlns:a16="http://schemas.microsoft.com/office/drawing/2014/main" id="{4CA36173-9E57-4C23-848C-CFE0B001D097}"/>
              </a:ext>
            </a:extLst>
          </p:cNvPr>
          <p:cNvPicPr>
            <a:picLocks noChangeAspect="1"/>
          </p:cNvPicPr>
          <p:nvPr/>
        </p:nvPicPr>
        <p:blipFill rotWithShape="1">
          <a:blip r:embed="rId3"/>
          <a:srcRect l="19704" t="16096" r="11070" b="10092"/>
          <a:stretch/>
        </p:blipFill>
        <p:spPr>
          <a:xfrm>
            <a:off x="2327564" y="2332903"/>
            <a:ext cx="4333701" cy="3176784"/>
          </a:xfrm>
          <a:prstGeom prst="rect">
            <a:avLst/>
          </a:prstGeom>
        </p:spPr>
      </p:pic>
      <p:sp>
        <p:nvSpPr>
          <p:cNvPr id="8" name="TextBox 7">
            <a:extLst>
              <a:ext uri="{FF2B5EF4-FFF2-40B4-BE49-F238E27FC236}">
                <a16:creationId xmlns:a16="http://schemas.microsoft.com/office/drawing/2014/main" id="{F306F0D4-446D-40D5-A6FE-F78450B85CD5}"/>
              </a:ext>
            </a:extLst>
          </p:cNvPr>
          <p:cNvSpPr txBox="1"/>
          <p:nvPr/>
        </p:nvSpPr>
        <p:spPr>
          <a:xfrm>
            <a:off x="4425141" y="5689178"/>
            <a:ext cx="3341717" cy="369332"/>
          </a:xfrm>
          <a:prstGeom prst="rect">
            <a:avLst/>
          </a:prstGeom>
          <a:noFill/>
        </p:spPr>
        <p:txBody>
          <a:bodyPr wrap="square" rtlCol="0">
            <a:spAutoFit/>
          </a:bodyPr>
          <a:lstStyle/>
          <a:p>
            <a:r>
              <a:rPr lang="en-US" dirty="0"/>
              <a:t>Source: python-graph-gallery.com</a:t>
            </a:r>
          </a:p>
        </p:txBody>
      </p:sp>
    </p:spTree>
    <p:extLst>
      <p:ext uri="{BB962C8B-B14F-4D97-AF65-F5344CB8AC3E}">
        <p14:creationId xmlns:p14="http://schemas.microsoft.com/office/powerpoint/2010/main" val="500235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9268-EC67-4957-A597-A772BA1AA3DD}"/>
              </a:ext>
            </a:extLst>
          </p:cNvPr>
          <p:cNvSpPr>
            <a:spLocks noGrp="1"/>
          </p:cNvSpPr>
          <p:nvPr>
            <p:ph type="title"/>
          </p:nvPr>
        </p:nvSpPr>
        <p:spPr>
          <a:xfrm>
            <a:off x="446671" y="1098223"/>
            <a:ext cx="5289111" cy="1188720"/>
          </a:xfrm>
        </p:spPr>
        <p:txBody>
          <a:bodyPr/>
          <a:lstStyle/>
          <a:p>
            <a:r>
              <a:rPr lang="en-US" dirty="0"/>
              <a:t>Method of relaxation</a:t>
            </a:r>
          </a:p>
        </p:txBody>
      </p:sp>
      <p:sp>
        <p:nvSpPr>
          <p:cNvPr id="3" name="Content Placeholder 2">
            <a:extLst>
              <a:ext uri="{FF2B5EF4-FFF2-40B4-BE49-F238E27FC236}">
                <a16:creationId xmlns:a16="http://schemas.microsoft.com/office/drawing/2014/main" id="{BD28BC8D-2758-4E22-BDB7-B3BF9FAC15E1}"/>
              </a:ext>
            </a:extLst>
          </p:cNvPr>
          <p:cNvSpPr>
            <a:spLocks noGrp="1"/>
          </p:cNvSpPr>
          <p:nvPr>
            <p:ph idx="1"/>
          </p:nvPr>
        </p:nvSpPr>
        <p:spPr>
          <a:xfrm>
            <a:off x="446670" y="2554779"/>
            <a:ext cx="5233693" cy="3297381"/>
          </a:xfrm>
        </p:spPr>
        <p:txBody>
          <a:bodyPr>
            <a:normAutofit/>
          </a:bodyPr>
          <a:lstStyle/>
          <a:p>
            <a:pPr marL="0" indent="0">
              <a:buNone/>
            </a:pPr>
            <a:r>
              <a:rPr lang="en-US" sz="2200" dirty="0"/>
              <a:t>Method of relaxation is an iterative, finite-difference approximation to the Poisson equation in two dimensions. </a:t>
            </a:r>
          </a:p>
          <a:p>
            <a:pPr marL="0" indent="0">
              <a:buNone/>
            </a:pPr>
            <a:r>
              <a:rPr lang="en-US" sz="2200" dirty="0"/>
              <a:t>The basic idea of the method is to create an array of discrete coordinates with potential values associated, enforce boundary conditions, and ‘smooth’ the potential field according to the discretization scheme.</a:t>
            </a:r>
          </a:p>
        </p:txBody>
      </p:sp>
      <p:pic>
        <p:nvPicPr>
          <p:cNvPr id="4" name="test">
            <a:hlinkClick r:id="" action="ppaction://media"/>
            <a:extLst>
              <a:ext uri="{FF2B5EF4-FFF2-40B4-BE49-F238E27FC236}">
                <a16:creationId xmlns:a16="http://schemas.microsoft.com/office/drawing/2014/main" id="{446CFF12-A3B2-404C-8A08-DB13BC192179}"/>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4"/>
          <a:srcRect t="3378" b="3722"/>
          <a:stretch/>
        </p:blipFill>
        <p:spPr>
          <a:xfrm>
            <a:off x="6096000" y="738918"/>
            <a:ext cx="5791328" cy="5380163"/>
          </a:xfrm>
          <a:prstGeom prst="rect">
            <a:avLst/>
          </a:prstGeom>
        </p:spPr>
      </p:pic>
    </p:spTree>
    <p:extLst>
      <p:ext uri="{BB962C8B-B14F-4D97-AF65-F5344CB8AC3E}">
        <p14:creationId xmlns:p14="http://schemas.microsoft.com/office/powerpoint/2010/main" val="299009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40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08C6-01F4-46AC-B0B3-9DF0DE1A66F1}"/>
              </a:ext>
            </a:extLst>
          </p:cNvPr>
          <p:cNvSpPr>
            <a:spLocks noGrp="1"/>
          </p:cNvSpPr>
          <p:nvPr>
            <p:ph type="title"/>
          </p:nvPr>
        </p:nvSpPr>
        <p:spPr/>
        <p:txBody>
          <a:bodyPr/>
          <a:lstStyle/>
          <a:p>
            <a:r>
              <a:rPr lang="en-US" dirty="0"/>
              <a:t>Part </a:t>
            </a:r>
            <a:r>
              <a:rPr lang="en-US" dirty="0" err="1"/>
              <a:t>i</a:t>
            </a:r>
            <a:endParaRPr lang="en-US" dirty="0"/>
          </a:p>
        </p:txBody>
      </p:sp>
      <p:sp>
        <p:nvSpPr>
          <p:cNvPr id="9" name="Content Placeholder 8">
            <a:extLst>
              <a:ext uri="{FF2B5EF4-FFF2-40B4-BE49-F238E27FC236}">
                <a16:creationId xmlns:a16="http://schemas.microsoft.com/office/drawing/2014/main" id="{5AB02422-C867-4D28-8299-756EA2A9AFEB}"/>
              </a:ext>
            </a:extLst>
          </p:cNvPr>
          <p:cNvSpPr>
            <a:spLocks noGrp="1"/>
          </p:cNvSpPr>
          <p:nvPr>
            <p:ph idx="1"/>
          </p:nvPr>
        </p:nvSpPr>
        <p:spPr>
          <a:xfrm>
            <a:off x="2231136" y="2638044"/>
            <a:ext cx="7729728" cy="3746131"/>
          </a:xfrm>
        </p:spPr>
        <p:txBody>
          <a:bodyPr>
            <a:normAutofit/>
          </a:bodyPr>
          <a:lstStyle/>
          <a:p>
            <a:r>
              <a:rPr lang="en-US" dirty="0"/>
              <a:t>Use the sample code </a:t>
            </a:r>
            <a:r>
              <a:rPr lang="en-US" i="1" dirty="0"/>
              <a:t>capacitor_Jacobi.py</a:t>
            </a:r>
            <a:r>
              <a:rPr lang="en-US" dirty="0"/>
              <a:t> to simulate a parallel plate capacitor. Produce plots showing the potential surface, equipotential contours, and electric field (see p.140-141 for calculations).</a:t>
            </a:r>
          </a:p>
          <a:p>
            <a:r>
              <a:rPr lang="en-US" dirty="0"/>
              <a:t>Try running the code a few times, and see 1. how many iterations does it take for the error to fall below a threshold value when you change the mesh size, and 2. for a fixed mesh size, how the number of iterations varies as you change the error threshold. For this part, you don’t need to include the graphic output.</a:t>
            </a:r>
          </a:p>
          <a:p>
            <a:r>
              <a:rPr lang="en-US" dirty="0"/>
              <a:t>How does the simulated output compare to theoretical expectations? (Consider, for example, how they compare inside the capacitor)</a:t>
            </a:r>
          </a:p>
        </p:txBody>
      </p:sp>
    </p:spTree>
    <p:extLst>
      <p:ext uri="{BB962C8B-B14F-4D97-AF65-F5344CB8AC3E}">
        <p14:creationId xmlns:p14="http://schemas.microsoft.com/office/powerpoint/2010/main" val="233809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08C6-01F4-46AC-B0B3-9DF0DE1A66F1}"/>
              </a:ext>
            </a:extLst>
          </p:cNvPr>
          <p:cNvSpPr>
            <a:spLocks noGrp="1"/>
          </p:cNvSpPr>
          <p:nvPr>
            <p:ph type="title"/>
          </p:nvPr>
        </p:nvSpPr>
        <p:spPr/>
        <p:txBody>
          <a:bodyPr/>
          <a:lstStyle/>
          <a:p>
            <a:r>
              <a:rPr lang="en-US" dirty="0"/>
              <a:t>Part ii</a:t>
            </a:r>
          </a:p>
        </p:txBody>
      </p:sp>
      <p:sp>
        <p:nvSpPr>
          <p:cNvPr id="3" name="Content Placeholder 2">
            <a:extLst>
              <a:ext uri="{FF2B5EF4-FFF2-40B4-BE49-F238E27FC236}">
                <a16:creationId xmlns:a16="http://schemas.microsoft.com/office/drawing/2014/main" id="{23CFED9F-8FCC-4CBE-8480-0A8D291846F6}"/>
              </a:ext>
            </a:extLst>
          </p:cNvPr>
          <p:cNvSpPr>
            <a:spLocks noGrp="1"/>
          </p:cNvSpPr>
          <p:nvPr>
            <p:ph idx="1"/>
          </p:nvPr>
        </p:nvSpPr>
        <p:spPr>
          <a:xfrm>
            <a:off x="2231136" y="2660211"/>
            <a:ext cx="7729728" cy="3101983"/>
          </a:xfrm>
        </p:spPr>
        <p:txBody>
          <a:bodyPr/>
          <a:lstStyle/>
          <a:p>
            <a:r>
              <a:rPr lang="en-US" dirty="0"/>
              <a:t>Make a copy of the code, and modify it to implement the Gauss-Seidel method. (See the file 13-laplace-poisson_equations.pdf under resource tab for detail) produce a 3d potential surface, a contour plot for potential and a vector field plot for electric field.</a:t>
            </a:r>
          </a:p>
          <a:p>
            <a:r>
              <a:rPr lang="en-US" dirty="0"/>
              <a:t>Compared to the Jacobi method, is there a difference in performance? Also, do the two methods converge to the same potential?</a:t>
            </a:r>
          </a:p>
          <a:p>
            <a:endParaRPr lang="en-US" dirty="0"/>
          </a:p>
        </p:txBody>
      </p:sp>
    </p:spTree>
    <p:extLst>
      <p:ext uri="{BB962C8B-B14F-4D97-AF65-F5344CB8AC3E}">
        <p14:creationId xmlns:p14="http://schemas.microsoft.com/office/powerpoint/2010/main" val="2417617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D6-C003-4ADD-8C51-1F9D2247A0DE}"/>
              </a:ext>
            </a:extLst>
          </p:cNvPr>
          <p:cNvSpPr>
            <a:spLocks noGrp="1"/>
          </p:cNvSpPr>
          <p:nvPr>
            <p:ph type="title"/>
          </p:nvPr>
        </p:nvSpPr>
        <p:spPr/>
        <p:txBody>
          <a:bodyPr/>
          <a:lstStyle/>
          <a:p>
            <a:r>
              <a:rPr lang="en-US" dirty="0"/>
              <a:t>Part III</a:t>
            </a:r>
          </a:p>
        </p:txBody>
      </p:sp>
      <p:sp>
        <p:nvSpPr>
          <p:cNvPr id="3" name="Content Placeholder 2">
            <a:extLst>
              <a:ext uri="{FF2B5EF4-FFF2-40B4-BE49-F238E27FC236}">
                <a16:creationId xmlns:a16="http://schemas.microsoft.com/office/drawing/2014/main" id="{77777D87-83C8-4FE8-9B25-12AD9B83F97D}"/>
              </a:ext>
            </a:extLst>
          </p:cNvPr>
          <p:cNvSpPr>
            <a:spLocks noGrp="1"/>
          </p:cNvSpPr>
          <p:nvPr>
            <p:ph idx="1"/>
          </p:nvPr>
        </p:nvSpPr>
        <p:spPr/>
        <p:txBody>
          <a:bodyPr/>
          <a:lstStyle/>
          <a:p>
            <a:pPr marL="0" indent="0">
              <a:buNone/>
            </a:pPr>
            <a:r>
              <a:rPr lang="en-US" dirty="0"/>
              <a:t>Add a point charge at some location that is not to close to the boundary or the capacitor,  and simulate the code once again (you may use either the Jacobi or Gauss-Seidel method). Visualize the scalar potential and the electric field in this scenario, and make qualitative and quantitative comparison to what you would expect analytically.</a:t>
            </a:r>
          </a:p>
          <a:p>
            <a:pPr marL="0" indent="0">
              <a:buNone/>
            </a:pPr>
            <a:r>
              <a:rPr lang="en-US" dirty="0"/>
              <a:t>Comment on the validity of this scenario; how good of an approximation of a ‘point particle’ is it, and when is it valid/not valid?</a:t>
            </a:r>
          </a:p>
        </p:txBody>
      </p:sp>
    </p:spTree>
    <p:extLst>
      <p:ext uri="{BB962C8B-B14F-4D97-AF65-F5344CB8AC3E}">
        <p14:creationId xmlns:p14="http://schemas.microsoft.com/office/powerpoint/2010/main" val="224174521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282</TotalTime>
  <Words>452</Words>
  <Application>Microsoft Office PowerPoint</Application>
  <PresentationFormat>Widescreen</PresentationFormat>
  <Paragraphs>20</Paragraphs>
  <Slides>7</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Parcel</vt:lpstr>
      <vt:lpstr>Lab 7</vt:lpstr>
      <vt:lpstr>Plotting with python</vt:lpstr>
      <vt:lpstr>Plots well made</vt:lpstr>
      <vt:lpstr>Method of relaxation</vt:lpstr>
      <vt:lpstr>Part i</vt:lpstr>
      <vt:lpstr>Part ii</vt:lpstr>
      <vt:lpstr>Part III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7</dc:title>
  <dc:creator>Dawith Lim</dc:creator>
  <cp:lastModifiedBy>Dawith Lim</cp:lastModifiedBy>
  <cp:revision>115</cp:revision>
  <dcterms:created xsi:type="dcterms:W3CDTF">2020-10-07T12:41:32Z</dcterms:created>
  <dcterms:modified xsi:type="dcterms:W3CDTF">2020-10-07T17:24:29Z</dcterms:modified>
</cp:coreProperties>
</file>