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15B4-7B67-40F9-85B1-789761E3A928}"/>
              </a:ext>
            </a:extLst>
          </p:cNvPr>
          <p:cNvSpPr>
            <a:spLocks noGrp="1"/>
          </p:cNvSpPr>
          <p:nvPr>
            <p:ph type="ctrTitle"/>
          </p:nvPr>
        </p:nvSpPr>
        <p:spPr/>
        <p:txBody>
          <a:bodyPr/>
          <a:lstStyle/>
          <a:p>
            <a:r>
              <a:rPr lang="en-US" dirty="0"/>
              <a:t>Lab 13</a:t>
            </a:r>
          </a:p>
        </p:txBody>
      </p:sp>
      <p:sp>
        <p:nvSpPr>
          <p:cNvPr id="3" name="Subtitle 2">
            <a:extLst>
              <a:ext uri="{FF2B5EF4-FFF2-40B4-BE49-F238E27FC236}">
                <a16:creationId xmlns:a16="http://schemas.microsoft.com/office/drawing/2014/main" id="{2AB49272-2E80-42BA-B77E-600F611BEFA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400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4B476-AA6D-46FC-AAA0-1C0175E3FFE3}"/>
              </a:ext>
            </a:extLst>
          </p:cNvPr>
          <p:cNvSpPr>
            <a:spLocks noGrp="1"/>
          </p:cNvSpPr>
          <p:nvPr>
            <p:ph type="title"/>
          </p:nvPr>
        </p:nvSpPr>
        <p:spPr/>
        <p:txBody>
          <a:bodyPr/>
          <a:lstStyle/>
          <a:p>
            <a:r>
              <a:rPr lang="en-US" dirty="0"/>
              <a:t>Part II</a:t>
            </a:r>
          </a:p>
        </p:txBody>
      </p:sp>
      <p:sp>
        <p:nvSpPr>
          <p:cNvPr id="3" name="Content Placeholder 2">
            <a:extLst>
              <a:ext uri="{FF2B5EF4-FFF2-40B4-BE49-F238E27FC236}">
                <a16:creationId xmlns:a16="http://schemas.microsoft.com/office/drawing/2014/main" id="{6FECEB07-40FF-4677-A48C-9ED6FE9468F5}"/>
              </a:ext>
            </a:extLst>
          </p:cNvPr>
          <p:cNvSpPr>
            <a:spLocks noGrp="1"/>
          </p:cNvSpPr>
          <p:nvPr>
            <p:ph idx="1"/>
          </p:nvPr>
        </p:nvSpPr>
        <p:spPr/>
        <p:txBody>
          <a:bodyPr/>
          <a:lstStyle/>
          <a:p>
            <a:r>
              <a:rPr lang="en-US" dirty="0"/>
              <a:t>Use shooting method to find the ground state energy of the Leonard-Jones potential. Include the wavefunction figure and energy value in the report.</a:t>
            </a:r>
          </a:p>
          <a:p>
            <a:r>
              <a:rPr lang="en-US" dirty="0"/>
              <a:t>Use variational method code to estimate the same ground state, and compare the two values.</a:t>
            </a:r>
          </a:p>
          <a:p>
            <a:r>
              <a:rPr lang="en-US" dirty="0"/>
              <a:t>The choice of parameter values for both the shooting and variational method to LJ can be found in appropriate parts of the textbook.</a:t>
            </a:r>
          </a:p>
          <a:p>
            <a:r>
              <a:rPr lang="en-US" dirty="0"/>
              <a:t>(Optional) Try to obtain the first excited state using variational method.</a:t>
            </a:r>
          </a:p>
        </p:txBody>
      </p:sp>
    </p:spTree>
    <p:extLst>
      <p:ext uri="{BB962C8B-B14F-4D97-AF65-F5344CB8AC3E}">
        <p14:creationId xmlns:p14="http://schemas.microsoft.com/office/powerpoint/2010/main" val="137146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4520-66F2-4CAD-A5DD-6DA91428A1B8}"/>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D2857F9A-F5BC-4D35-BE39-7AB68677630B}"/>
              </a:ext>
            </a:extLst>
          </p:cNvPr>
          <p:cNvSpPr>
            <a:spLocks noGrp="1"/>
          </p:cNvSpPr>
          <p:nvPr>
            <p:ph idx="1"/>
          </p:nvPr>
        </p:nvSpPr>
        <p:spPr/>
        <p:txBody>
          <a:bodyPr/>
          <a:lstStyle/>
          <a:p>
            <a:r>
              <a:rPr lang="en-US" dirty="0"/>
              <a:t>Lab 14 is optional (with bonus points available), and the lab session itself will be done remotely. More details will be sent out later as announcement.</a:t>
            </a:r>
          </a:p>
          <a:p>
            <a:r>
              <a:rPr lang="en-US" dirty="0"/>
              <a:t>The current lab (lab 13) is due on next Thursday even though it’s during the Thanksgiving week, because there’s homework 6/projects due on Dec. 4</a:t>
            </a:r>
            <a:r>
              <a:rPr lang="en-US" baseline="30000" dirty="0"/>
              <a:t>th</a:t>
            </a:r>
            <a:r>
              <a:rPr lang="en-US" dirty="0"/>
              <a:t> and so it’s probably wise to get the lab done early. If for whatever reason you won’t be able to submit lab13 by Thursday, the deadline can be a bit flexible- just send me an email.</a:t>
            </a:r>
          </a:p>
        </p:txBody>
      </p:sp>
    </p:spTree>
    <p:extLst>
      <p:ext uri="{BB962C8B-B14F-4D97-AF65-F5344CB8AC3E}">
        <p14:creationId xmlns:p14="http://schemas.microsoft.com/office/powerpoint/2010/main" val="93184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46C3-4ACD-4B14-AA8D-B104D6786859}"/>
              </a:ext>
            </a:extLst>
          </p:cNvPr>
          <p:cNvSpPr>
            <a:spLocks noGrp="1"/>
          </p:cNvSpPr>
          <p:nvPr>
            <p:ph type="title"/>
          </p:nvPr>
        </p:nvSpPr>
        <p:spPr/>
        <p:txBody>
          <a:bodyPr/>
          <a:lstStyle/>
          <a:p>
            <a:r>
              <a:rPr lang="en-US" dirty="0"/>
              <a:t>Shooting method</a:t>
            </a:r>
          </a:p>
        </p:txBody>
      </p:sp>
      <p:sp>
        <p:nvSpPr>
          <p:cNvPr id="3" name="Content Placeholder 2">
            <a:extLst>
              <a:ext uri="{FF2B5EF4-FFF2-40B4-BE49-F238E27FC236}">
                <a16:creationId xmlns:a16="http://schemas.microsoft.com/office/drawing/2014/main" id="{214F0910-4F4E-4EB4-AC03-03DE3330F461}"/>
              </a:ext>
            </a:extLst>
          </p:cNvPr>
          <p:cNvSpPr>
            <a:spLocks noGrp="1"/>
          </p:cNvSpPr>
          <p:nvPr>
            <p:ph idx="1"/>
          </p:nvPr>
        </p:nvSpPr>
        <p:spPr/>
        <p:txBody>
          <a:bodyPr/>
          <a:lstStyle/>
          <a:p>
            <a:r>
              <a:rPr lang="en-US" dirty="0"/>
              <a:t>Numerical method of solving differential equations that have boundary conditions at both the start and end of a ‘trajectory’</a:t>
            </a:r>
          </a:p>
          <a:p>
            <a:endParaRPr lang="en-US" dirty="0"/>
          </a:p>
          <a:p>
            <a:endParaRPr lang="en-US" dirty="0"/>
          </a:p>
          <a:p>
            <a:endParaRPr lang="en-US" dirty="0"/>
          </a:p>
          <a:p>
            <a:r>
              <a:rPr lang="en-US" dirty="0"/>
              <a:t>Hamiltonian is rearranged and approximated as a difference equation</a:t>
            </a:r>
          </a:p>
          <a:p>
            <a:r>
              <a:rPr lang="en-US" dirty="0"/>
              <a:t>Note that this is a stationary state; the array indices refer to position, not time.</a:t>
            </a:r>
          </a:p>
        </p:txBody>
      </p:sp>
      <p:pic>
        <p:nvPicPr>
          <p:cNvPr id="4" name="Picture 3">
            <a:extLst>
              <a:ext uri="{FF2B5EF4-FFF2-40B4-BE49-F238E27FC236}">
                <a16:creationId xmlns:a16="http://schemas.microsoft.com/office/drawing/2014/main" id="{CE056889-2A19-4AEE-9207-1033098C4D2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25614" y="3393281"/>
            <a:ext cx="6740772" cy="928427"/>
          </a:xfrm>
          <a:prstGeom prst="rect">
            <a:avLst/>
          </a:prstGeom>
        </p:spPr>
      </p:pic>
    </p:spTree>
    <p:extLst>
      <p:ext uri="{BB962C8B-B14F-4D97-AF65-F5344CB8AC3E}">
        <p14:creationId xmlns:p14="http://schemas.microsoft.com/office/powerpoint/2010/main" val="398778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59BF-6E84-4A94-9366-0EA598DED995}"/>
              </a:ext>
            </a:extLst>
          </p:cNvPr>
          <p:cNvSpPr>
            <a:spLocks noGrp="1"/>
          </p:cNvSpPr>
          <p:nvPr>
            <p:ph type="title"/>
          </p:nvPr>
        </p:nvSpPr>
        <p:spPr/>
        <p:txBody>
          <a:bodyPr/>
          <a:lstStyle/>
          <a:p>
            <a:r>
              <a:rPr lang="en-US" dirty="0"/>
              <a:t>Shooting method</a:t>
            </a:r>
          </a:p>
        </p:txBody>
      </p:sp>
      <p:sp>
        <p:nvSpPr>
          <p:cNvPr id="3" name="Content Placeholder 2">
            <a:extLst>
              <a:ext uri="{FF2B5EF4-FFF2-40B4-BE49-F238E27FC236}">
                <a16:creationId xmlns:a16="http://schemas.microsoft.com/office/drawing/2014/main" id="{05332283-A7F4-48DC-B000-C9E2C0E933AA}"/>
              </a:ext>
            </a:extLst>
          </p:cNvPr>
          <p:cNvSpPr>
            <a:spLocks noGrp="1"/>
          </p:cNvSpPr>
          <p:nvPr>
            <p:ph idx="1"/>
          </p:nvPr>
        </p:nvSpPr>
        <p:spPr>
          <a:xfrm>
            <a:off x="2231136" y="2339293"/>
            <a:ext cx="7729728" cy="4190533"/>
          </a:xfrm>
        </p:spPr>
        <p:txBody>
          <a:bodyPr>
            <a:normAutofit/>
          </a:bodyPr>
          <a:lstStyle/>
          <a:p>
            <a:r>
              <a:rPr lang="en-US" dirty="0"/>
              <a:t>Once we have the difference equation, we ‘shoot’ our solution from both boundary conditions (in 1D problems, left- and right- boundary conditions) and match the two sides at some middle point.</a:t>
            </a:r>
          </a:p>
          <a:p>
            <a:pPr lvl="1"/>
            <a:r>
              <a:rPr lang="en-US" dirty="0"/>
              <a:t>You can do the ‘matching’ in several different ways; the square well potential code uses symmetry/</a:t>
            </a:r>
            <a:r>
              <a:rPr lang="en-US" dirty="0" err="1"/>
              <a:t>antisymmetry</a:t>
            </a:r>
            <a:r>
              <a:rPr lang="en-US" dirty="0"/>
              <a:t>, while the Leonard-Jones potential uses scaling (in the latter case additional care is needed to match the derivative too)</a:t>
            </a:r>
          </a:p>
          <a:p>
            <a:r>
              <a:rPr lang="en-US" dirty="0"/>
              <a:t>If we do this with the ‘wrong’ value of energy, our solution psi diverges outside the well (which makes sense because we are either adding or subtracting nonzero value to psi if (E-V) =/= 0). So, we check the direction of divergence (+/-) and make smaller values of </a:t>
            </a:r>
            <a:r>
              <a:rPr lang="en-US" dirty="0" err="1"/>
              <a:t>dE</a:t>
            </a:r>
            <a:r>
              <a:rPr lang="en-US" dirty="0"/>
              <a:t> to make corrections.</a:t>
            </a:r>
          </a:p>
          <a:p>
            <a:r>
              <a:rPr lang="en-US" dirty="0"/>
              <a:t>In the default code, this is done manually (i.e. you have to tell the program, via terminal, whether to increase or decrease energy), but obviously this can be automatized as well.</a:t>
            </a:r>
          </a:p>
        </p:txBody>
      </p:sp>
    </p:spTree>
    <p:extLst>
      <p:ext uri="{BB962C8B-B14F-4D97-AF65-F5344CB8AC3E}">
        <p14:creationId xmlns:p14="http://schemas.microsoft.com/office/powerpoint/2010/main" val="373225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B701-5DBE-439E-A0F3-1095C6A63360}"/>
              </a:ext>
            </a:extLst>
          </p:cNvPr>
          <p:cNvSpPr>
            <a:spLocks noGrp="1"/>
          </p:cNvSpPr>
          <p:nvPr>
            <p:ph type="title"/>
          </p:nvPr>
        </p:nvSpPr>
        <p:spPr/>
        <p:txBody>
          <a:bodyPr/>
          <a:lstStyle/>
          <a:p>
            <a:r>
              <a:rPr lang="en-US" dirty="0"/>
              <a:t>Variational method</a:t>
            </a:r>
          </a:p>
        </p:txBody>
      </p:sp>
      <p:sp>
        <p:nvSpPr>
          <p:cNvPr id="3" name="Content Placeholder 2">
            <a:extLst>
              <a:ext uri="{FF2B5EF4-FFF2-40B4-BE49-F238E27FC236}">
                <a16:creationId xmlns:a16="http://schemas.microsoft.com/office/drawing/2014/main" id="{BDD1D67E-9A86-4303-AE38-499D3ADD062C}"/>
              </a:ext>
            </a:extLst>
          </p:cNvPr>
          <p:cNvSpPr>
            <a:spLocks noGrp="1"/>
          </p:cNvSpPr>
          <p:nvPr>
            <p:ph idx="1"/>
          </p:nvPr>
        </p:nvSpPr>
        <p:spPr>
          <a:xfrm>
            <a:off x="2231136" y="2638044"/>
            <a:ext cx="7729728" cy="3891782"/>
          </a:xfrm>
        </p:spPr>
        <p:txBody>
          <a:bodyPr/>
          <a:lstStyle/>
          <a:p>
            <a:r>
              <a:rPr lang="en-US" dirty="0"/>
              <a:t>We start with some arbitrary ‘guess’ wavefunction phi (in the code, a list of values for each position), and define the guessed value of energy as</a:t>
            </a:r>
          </a:p>
          <a:p>
            <a:endParaRPr lang="en-US" dirty="0"/>
          </a:p>
          <a:p>
            <a:endParaRPr lang="en-US" dirty="0"/>
          </a:p>
          <a:p>
            <a:r>
              <a:rPr lang="en-US" dirty="0"/>
              <a:t>The TRUE energy of the ground state, then, is always less than this guessed value, regardless of what the guess function looks like- i.e. Finding the true ground state energy becomes minimization problem for E*. Then, we pick one of the positions (over which phi is defined) at random, change the value of phi according to some random distribution, then evaluate the trial value for energy again. If E*_new &lt; E*_old, then we take the new phi to be our trial wavefunction; otherwise use the old one, and we repeat the procedure until we see that our energy value converges to some number.</a:t>
            </a:r>
          </a:p>
        </p:txBody>
      </p:sp>
      <p:pic>
        <p:nvPicPr>
          <p:cNvPr id="4" name="Picture 3">
            <a:extLst>
              <a:ext uri="{FF2B5EF4-FFF2-40B4-BE49-F238E27FC236}">
                <a16:creationId xmlns:a16="http://schemas.microsoft.com/office/drawing/2014/main" id="{CE5C6B7F-F766-4D50-A1D7-75E2749E20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092408" y="3181838"/>
            <a:ext cx="2007184" cy="832069"/>
          </a:xfrm>
          <a:prstGeom prst="rect">
            <a:avLst/>
          </a:prstGeom>
        </p:spPr>
      </p:pic>
    </p:spTree>
    <p:extLst>
      <p:ext uri="{BB962C8B-B14F-4D97-AF65-F5344CB8AC3E}">
        <p14:creationId xmlns:p14="http://schemas.microsoft.com/office/powerpoint/2010/main" val="39418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736A-02DC-46B4-90F1-863FCFEDCEFB}"/>
              </a:ext>
            </a:extLst>
          </p:cNvPr>
          <p:cNvSpPr>
            <a:spLocks noGrp="1"/>
          </p:cNvSpPr>
          <p:nvPr>
            <p:ph type="title"/>
          </p:nvPr>
        </p:nvSpPr>
        <p:spPr>
          <a:xfrm>
            <a:off x="5535018" y="201756"/>
            <a:ext cx="6464379" cy="931427"/>
          </a:xfrm>
        </p:spPr>
        <p:txBody>
          <a:bodyPr/>
          <a:lstStyle/>
          <a:p>
            <a:r>
              <a:rPr lang="en-US" dirty="0"/>
              <a:t>Shooting method</a:t>
            </a:r>
          </a:p>
        </p:txBody>
      </p:sp>
      <p:sp>
        <p:nvSpPr>
          <p:cNvPr id="3" name="Content Placeholder 2">
            <a:extLst>
              <a:ext uri="{FF2B5EF4-FFF2-40B4-BE49-F238E27FC236}">
                <a16:creationId xmlns:a16="http://schemas.microsoft.com/office/drawing/2014/main" id="{64E95F32-F0B0-481D-8F30-CC8BDD79468D}"/>
              </a:ext>
            </a:extLst>
          </p:cNvPr>
          <p:cNvSpPr>
            <a:spLocks noGrp="1"/>
          </p:cNvSpPr>
          <p:nvPr>
            <p:ph idx="1"/>
          </p:nvPr>
        </p:nvSpPr>
        <p:spPr>
          <a:xfrm>
            <a:off x="5535019" y="1318307"/>
            <a:ext cx="6464378" cy="5413471"/>
          </a:xfrm>
        </p:spPr>
        <p:txBody>
          <a:bodyPr/>
          <a:lstStyle/>
          <a:p>
            <a:pPr marL="342900" indent="-342900">
              <a:buFont typeface="+mj-lt"/>
              <a:buAutoNum type="arabicPeriod"/>
            </a:pPr>
            <a:r>
              <a:rPr lang="en-US" dirty="0"/>
              <a:t>Set the right-side boundary condition based on the parity. Note that we need to specify values for TWO positions because we need both the psi and its first derivative specified at the boundary.</a:t>
            </a:r>
          </a:p>
          <a:p>
            <a:pPr marL="342900" indent="-342900">
              <a:buFont typeface="+mj-lt"/>
              <a:buAutoNum type="arabicPeriod"/>
            </a:pPr>
            <a:r>
              <a:rPr lang="en-US" dirty="0"/>
              <a:t>Calculate the value of potential energy at a given spot (in this case, simple question of is it outside or inside the well), and then use the difference equation developed earlier to find psi at the next position.</a:t>
            </a:r>
            <a:br>
              <a:rPr lang="en-US" dirty="0"/>
            </a:br>
            <a:r>
              <a:rPr lang="en-US" dirty="0"/>
              <a:t>Note: After updating, we check if psi diverges (bigger than some finite threshold). If it does, we keep the sign of divergence.</a:t>
            </a:r>
          </a:p>
          <a:p>
            <a:pPr marL="342900" indent="-342900">
              <a:buFont typeface="+mj-lt"/>
              <a:buAutoNum type="arabicPeriod"/>
            </a:pPr>
            <a:r>
              <a:rPr lang="en-US" dirty="0"/>
              <a:t>Using symmetry/</a:t>
            </a:r>
            <a:r>
              <a:rPr lang="en-US" dirty="0" err="1"/>
              <a:t>antisymmetry</a:t>
            </a:r>
            <a:r>
              <a:rPr lang="en-US" dirty="0"/>
              <a:t>, clone (or flip) our right-side solution and paste it to the left side.</a:t>
            </a:r>
          </a:p>
          <a:p>
            <a:pPr marL="342900" indent="-342900">
              <a:buFont typeface="+mj-lt"/>
              <a:buAutoNum type="arabicPeriod"/>
            </a:pPr>
            <a:endParaRPr lang="en-US" dirty="0"/>
          </a:p>
          <a:p>
            <a:pPr marL="0" indent="0">
              <a:buNone/>
            </a:pPr>
            <a:r>
              <a:rPr lang="en-US" dirty="0"/>
              <a:t>Remark: The Leonard-Jones potential code follows essentially the same procedure except its </a:t>
            </a:r>
            <a:r>
              <a:rPr lang="en-US" dirty="0" err="1"/>
              <a:t>calculateV</a:t>
            </a:r>
            <a:r>
              <a:rPr lang="en-US" dirty="0"/>
              <a:t>() function is different, and there is no symmetry argument.</a:t>
            </a:r>
          </a:p>
        </p:txBody>
      </p:sp>
      <p:pic>
        <p:nvPicPr>
          <p:cNvPr id="4" name="Picture 3">
            <a:extLst>
              <a:ext uri="{FF2B5EF4-FFF2-40B4-BE49-F238E27FC236}">
                <a16:creationId xmlns:a16="http://schemas.microsoft.com/office/drawing/2014/main" id="{716E4304-0ACA-4810-970E-AEF0B7CA0885}"/>
              </a:ext>
            </a:extLst>
          </p:cNvPr>
          <p:cNvPicPr>
            <a:picLocks noChangeAspect="1"/>
          </p:cNvPicPr>
          <p:nvPr/>
        </p:nvPicPr>
        <p:blipFill>
          <a:blip r:embed="rId2"/>
          <a:stretch>
            <a:fillRect/>
          </a:stretch>
        </p:blipFill>
        <p:spPr>
          <a:xfrm>
            <a:off x="0" y="0"/>
            <a:ext cx="5350798" cy="6858000"/>
          </a:xfrm>
          <a:prstGeom prst="rect">
            <a:avLst/>
          </a:prstGeom>
        </p:spPr>
      </p:pic>
      <p:sp>
        <p:nvSpPr>
          <p:cNvPr id="5" name="Rectangle 4">
            <a:extLst>
              <a:ext uri="{FF2B5EF4-FFF2-40B4-BE49-F238E27FC236}">
                <a16:creationId xmlns:a16="http://schemas.microsoft.com/office/drawing/2014/main" id="{B5AE0578-193D-416E-8310-CE20274F334F}"/>
              </a:ext>
            </a:extLst>
          </p:cNvPr>
          <p:cNvSpPr/>
          <p:nvPr/>
        </p:nvSpPr>
        <p:spPr>
          <a:xfrm>
            <a:off x="319760" y="4252240"/>
            <a:ext cx="4863710" cy="47122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E38750-87B7-45C7-B666-8EF332023443}"/>
              </a:ext>
            </a:extLst>
          </p:cNvPr>
          <p:cNvSpPr txBox="1"/>
          <p:nvPr/>
        </p:nvSpPr>
        <p:spPr>
          <a:xfrm>
            <a:off x="0" y="4202667"/>
            <a:ext cx="412321" cy="369332"/>
          </a:xfrm>
          <a:prstGeom prst="rect">
            <a:avLst/>
          </a:prstGeom>
          <a:noFill/>
        </p:spPr>
        <p:txBody>
          <a:bodyPr wrap="square" rtlCol="0">
            <a:spAutoFit/>
          </a:bodyPr>
          <a:lstStyle/>
          <a:p>
            <a:r>
              <a:rPr lang="en-US" dirty="0">
                <a:solidFill>
                  <a:srgbClr val="92D050"/>
                </a:solidFill>
              </a:rPr>
              <a:t>2.</a:t>
            </a:r>
          </a:p>
        </p:txBody>
      </p:sp>
      <p:sp>
        <p:nvSpPr>
          <p:cNvPr id="8" name="Rectangle 7">
            <a:extLst>
              <a:ext uri="{FF2B5EF4-FFF2-40B4-BE49-F238E27FC236}">
                <a16:creationId xmlns:a16="http://schemas.microsoft.com/office/drawing/2014/main" id="{163708B0-3D8C-415B-9906-9CA5138771EC}"/>
              </a:ext>
            </a:extLst>
          </p:cNvPr>
          <p:cNvSpPr/>
          <p:nvPr/>
        </p:nvSpPr>
        <p:spPr>
          <a:xfrm>
            <a:off x="113599" y="2167278"/>
            <a:ext cx="4863710" cy="110324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0E5187-3514-49E2-B773-CBAF3E24ECCC}"/>
              </a:ext>
            </a:extLst>
          </p:cNvPr>
          <p:cNvSpPr txBox="1"/>
          <p:nvPr/>
        </p:nvSpPr>
        <p:spPr>
          <a:xfrm>
            <a:off x="-92561" y="1732000"/>
            <a:ext cx="412321" cy="369332"/>
          </a:xfrm>
          <a:prstGeom prst="rect">
            <a:avLst/>
          </a:prstGeom>
          <a:noFill/>
        </p:spPr>
        <p:txBody>
          <a:bodyPr wrap="square" rtlCol="0">
            <a:spAutoFit/>
          </a:bodyPr>
          <a:lstStyle/>
          <a:p>
            <a:r>
              <a:rPr lang="en-US" dirty="0">
                <a:solidFill>
                  <a:srgbClr val="92D050"/>
                </a:solidFill>
              </a:rPr>
              <a:t>1.</a:t>
            </a:r>
          </a:p>
        </p:txBody>
      </p:sp>
      <p:sp>
        <p:nvSpPr>
          <p:cNvPr id="12" name="Rectangle 11">
            <a:extLst>
              <a:ext uri="{FF2B5EF4-FFF2-40B4-BE49-F238E27FC236}">
                <a16:creationId xmlns:a16="http://schemas.microsoft.com/office/drawing/2014/main" id="{3EEACE31-2DA8-4EC5-AC32-0B16218A6F73}"/>
              </a:ext>
            </a:extLst>
          </p:cNvPr>
          <p:cNvSpPr/>
          <p:nvPr/>
        </p:nvSpPr>
        <p:spPr>
          <a:xfrm>
            <a:off x="113599" y="5395240"/>
            <a:ext cx="4863710" cy="100556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2800680-D42F-49A9-AB59-9DBA6A90C10A}"/>
              </a:ext>
            </a:extLst>
          </p:cNvPr>
          <p:cNvSpPr txBox="1"/>
          <p:nvPr/>
        </p:nvSpPr>
        <p:spPr>
          <a:xfrm>
            <a:off x="-13558" y="5025908"/>
            <a:ext cx="412321" cy="369332"/>
          </a:xfrm>
          <a:prstGeom prst="rect">
            <a:avLst/>
          </a:prstGeom>
          <a:noFill/>
        </p:spPr>
        <p:txBody>
          <a:bodyPr wrap="square" rtlCol="0">
            <a:spAutoFit/>
          </a:bodyPr>
          <a:lstStyle/>
          <a:p>
            <a:r>
              <a:rPr lang="en-US" dirty="0">
                <a:solidFill>
                  <a:srgbClr val="92D050"/>
                </a:solidFill>
              </a:rPr>
              <a:t>3.</a:t>
            </a:r>
          </a:p>
        </p:txBody>
      </p:sp>
    </p:spTree>
    <p:extLst>
      <p:ext uri="{BB962C8B-B14F-4D97-AF65-F5344CB8AC3E}">
        <p14:creationId xmlns:p14="http://schemas.microsoft.com/office/powerpoint/2010/main" val="71384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A9E8-57F5-4A38-92E4-4E9A6A84262D}"/>
              </a:ext>
            </a:extLst>
          </p:cNvPr>
          <p:cNvSpPr>
            <a:spLocks noGrp="1"/>
          </p:cNvSpPr>
          <p:nvPr>
            <p:ph type="title"/>
          </p:nvPr>
        </p:nvSpPr>
        <p:spPr>
          <a:xfrm>
            <a:off x="5766889" y="128829"/>
            <a:ext cx="6277385" cy="1188720"/>
          </a:xfrm>
        </p:spPr>
        <p:txBody>
          <a:bodyPr/>
          <a:lstStyle/>
          <a:p>
            <a:r>
              <a:rPr lang="en-US" dirty="0"/>
              <a:t>Variational method</a:t>
            </a:r>
          </a:p>
        </p:txBody>
      </p:sp>
      <p:sp>
        <p:nvSpPr>
          <p:cNvPr id="3" name="Content Placeholder 2">
            <a:extLst>
              <a:ext uri="{FF2B5EF4-FFF2-40B4-BE49-F238E27FC236}">
                <a16:creationId xmlns:a16="http://schemas.microsoft.com/office/drawing/2014/main" id="{CF261C9A-520D-4226-AD0B-CE7EF9D18757}"/>
              </a:ext>
            </a:extLst>
          </p:cNvPr>
          <p:cNvSpPr>
            <a:spLocks noGrp="1"/>
          </p:cNvSpPr>
          <p:nvPr>
            <p:ph idx="1"/>
          </p:nvPr>
        </p:nvSpPr>
        <p:spPr>
          <a:xfrm>
            <a:off x="5766889" y="1548309"/>
            <a:ext cx="6277385" cy="5060053"/>
          </a:xfrm>
        </p:spPr>
        <p:txBody>
          <a:bodyPr/>
          <a:lstStyle/>
          <a:p>
            <a:pPr marL="342900" indent="-342900">
              <a:buFont typeface="+mj-lt"/>
              <a:buAutoNum type="arabicPeriod"/>
            </a:pPr>
            <a:r>
              <a:rPr lang="en-US" dirty="0"/>
              <a:t>Pick a random interval [</a:t>
            </a:r>
            <a:r>
              <a:rPr lang="en-US" dirty="0" err="1"/>
              <a:t>n,m</a:t>
            </a:r>
            <a:r>
              <a:rPr lang="en-US" dirty="0"/>
              <a:t>], and a random variation in wavefunction </a:t>
            </a:r>
            <a:r>
              <a:rPr lang="en-US" dirty="0" err="1"/>
              <a:t>dpsi</a:t>
            </a:r>
            <a:r>
              <a:rPr lang="en-US" dirty="0"/>
              <a:t>. Then, nudge the test wavefunction value in the selected interval by </a:t>
            </a:r>
            <a:r>
              <a:rPr lang="en-US" dirty="0" err="1"/>
              <a:t>dphi</a:t>
            </a:r>
            <a:r>
              <a:rPr lang="en-US" dirty="0"/>
              <a:t>.</a:t>
            </a:r>
          </a:p>
          <a:p>
            <a:pPr marL="342900" indent="-342900">
              <a:buFont typeface="+mj-lt"/>
              <a:buAutoNum type="arabicPeriod"/>
            </a:pPr>
            <a:r>
              <a:rPr lang="en-US" dirty="0"/>
              <a:t>Using Metropolis-Hastings algorithm (refer to lab10.pptx if you don’t remember what happens here), update the energy.</a:t>
            </a:r>
          </a:p>
          <a:p>
            <a:pPr lvl="1"/>
            <a:r>
              <a:rPr lang="en-US" dirty="0"/>
              <a:t>If you fail the dice roll for the metropolis, roll back the changes made to psi</a:t>
            </a:r>
          </a:p>
          <a:p>
            <a:pPr marL="342900" indent="-342900">
              <a:buFont typeface="+mj-lt"/>
              <a:buAutoNum type="arabicPeriod"/>
            </a:pPr>
            <a:r>
              <a:rPr lang="en-US" dirty="0"/>
              <a:t>Repeat the above steps while I &lt; </a:t>
            </a:r>
            <a:r>
              <a:rPr lang="en-US" dirty="0" err="1"/>
              <a:t>Nattempts</a:t>
            </a:r>
            <a:r>
              <a:rPr lang="en-US" dirty="0"/>
              <a:t>.</a:t>
            </a:r>
          </a:p>
        </p:txBody>
      </p:sp>
      <p:pic>
        <p:nvPicPr>
          <p:cNvPr id="4" name="Picture 3">
            <a:extLst>
              <a:ext uri="{FF2B5EF4-FFF2-40B4-BE49-F238E27FC236}">
                <a16:creationId xmlns:a16="http://schemas.microsoft.com/office/drawing/2014/main" id="{50AE2B76-A4B9-4DAA-8F7B-CBE8979E3453}"/>
              </a:ext>
            </a:extLst>
          </p:cNvPr>
          <p:cNvPicPr>
            <a:picLocks noChangeAspect="1"/>
          </p:cNvPicPr>
          <p:nvPr/>
        </p:nvPicPr>
        <p:blipFill rotWithShape="1">
          <a:blip r:embed="rId2"/>
          <a:srcRect r="18482"/>
          <a:stretch/>
        </p:blipFill>
        <p:spPr>
          <a:xfrm>
            <a:off x="147726" y="128828"/>
            <a:ext cx="5445261" cy="5371051"/>
          </a:xfrm>
          <a:prstGeom prst="rect">
            <a:avLst/>
          </a:prstGeom>
        </p:spPr>
      </p:pic>
      <p:sp>
        <p:nvSpPr>
          <p:cNvPr id="6" name="Rectangle 5">
            <a:extLst>
              <a:ext uri="{FF2B5EF4-FFF2-40B4-BE49-F238E27FC236}">
                <a16:creationId xmlns:a16="http://schemas.microsoft.com/office/drawing/2014/main" id="{84AAB558-9DAE-44DD-AB40-BE9EA5B3428F}"/>
              </a:ext>
            </a:extLst>
          </p:cNvPr>
          <p:cNvSpPr/>
          <p:nvPr/>
        </p:nvSpPr>
        <p:spPr>
          <a:xfrm>
            <a:off x="319760" y="1597882"/>
            <a:ext cx="4863710" cy="200362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E38C30-E0AD-414B-9E49-074DC557511D}"/>
              </a:ext>
            </a:extLst>
          </p:cNvPr>
          <p:cNvSpPr txBox="1"/>
          <p:nvPr/>
        </p:nvSpPr>
        <p:spPr>
          <a:xfrm>
            <a:off x="61708" y="1548309"/>
            <a:ext cx="350613" cy="369332"/>
          </a:xfrm>
          <a:prstGeom prst="rect">
            <a:avLst/>
          </a:prstGeom>
          <a:noFill/>
        </p:spPr>
        <p:txBody>
          <a:bodyPr wrap="square" rtlCol="0">
            <a:spAutoFit/>
          </a:bodyPr>
          <a:lstStyle/>
          <a:p>
            <a:r>
              <a:rPr lang="en-US" dirty="0">
                <a:solidFill>
                  <a:srgbClr val="92D050"/>
                </a:solidFill>
              </a:rPr>
              <a:t>1.</a:t>
            </a:r>
          </a:p>
        </p:txBody>
      </p:sp>
      <p:sp>
        <p:nvSpPr>
          <p:cNvPr id="10" name="Rectangle 9">
            <a:extLst>
              <a:ext uri="{FF2B5EF4-FFF2-40B4-BE49-F238E27FC236}">
                <a16:creationId xmlns:a16="http://schemas.microsoft.com/office/drawing/2014/main" id="{FBDCD872-EB83-41EF-876F-F7D16EFCA4A5}"/>
              </a:ext>
            </a:extLst>
          </p:cNvPr>
          <p:cNvSpPr/>
          <p:nvPr/>
        </p:nvSpPr>
        <p:spPr>
          <a:xfrm>
            <a:off x="577812" y="3947645"/>
            <a:ext cx="4863710" cy="119094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4A94D05-05A1-447A-AB22-D535662E461C}"/>
              </a:ext>
            </a:extLst>
          </p:cNvPr>
          <p:cNvSpPr txBox="1"/>
          <p:nvPr/>
        </p:nvSpPr>
        <p:spPr>
          <a:xfrm>
            <a:off x="319760" y="3898072"/>
            <a:ext cx="350613" cy="369332"/>
          </a:xfrm>
          <a:prstGeom prst="rect">
            <a:avLst/>
          </a:prstGeom>
          <a:noFill/>
        </p:spPr>
        <p:txBody>
          <a:bodyPr wrap="square" rtlCol="0">
            <a:spAutoFit/>
          </a:bodyPr>
          <a:lstStyle/>
          <a:p>
            <a:r>
              <a:rPr lang="en-US" dirty="0">
                <a:solidFill>
                  <a:srgbClr val="92D050"/>
                </a:solidFill>
              </a:rPr>
              <a:t>1.</a:t>
            </a:r>
          </a:p>
        </p:txBody>
      </p:sp>
    </p:spTree>
    <p:extLst>
      <p:ext uri="{BB962C8B-B14F-4D97-AF65-F5344CB8AC3E}">
        <p14:creationId xmlns:p14="http://schemas.microsoft.com/office/powerpoint/2010/main" val="279851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344E-03D1-451D-9B92-495536170106}"/>
              </a:ext>
            </a:extLst>
          </p:cNvPr>
          <p:cNvSpPr>
            <a:spLocks noGrp="1"/>
          </p:cNvSpPr>
          <p:nvPr>
            <p:ph type="title"/>
          </p:nvPr>
        </p:nvSpPr>
        <p:spPr>
          <a:xfrm>
            <a:off x="6137138" y="342003"/>
            <a:ext cx="5534719" cy="1188720"/>
          </a:xfrm>
        </p:spPr>
        <p:txBody>
          <a:bodyPr/>
          <a:lstStyle/>
          <a:p>
            <a:r>
              <a:rPr lang="en-US" dirty="0"/>
              <a:t>Variational method</a:t>
            </a:r>
          </a:p>
        </p:txBody>
      </p:sp>
      <p:sp>
        <p:nvSpPr>
          <p:cNvPr id="3" name="Content Placeholder 2">
            <a:extLst>
              <a:ext uri="{FF2B5EF4-FFF2-40B4-BE49-F238E27FC236}">
                <a16:creationId xmlns:a16="http://schemas.microsoft.com/office/drawing/2014/main" id="{5078B29A-B226-4AA4-B9BC-799EB31476F6}"/>
              </a:ext>
            </a:extLst>
          </p:cNvPr>
          <p:cNvSpPr>
            <a:spLocks noGrp="1"/>
          </p:cNvSpPr>
          <p:nvPr>
            <p:ph idx="1"/>
          </p:nvPr>
        </p:nvSpPr>
        <p:spPr>
          <a:xfrm>
            <a:off x="6451288" y="1878008"/>
            <a:ext cx="5388864" cy="4887430"/>
          </a:xfrm>
        </p:spPr>
        <p:txBody>
          <a:bodyPr>
            <a:normAutofit/>
          </a:bodyPr>
          <a:lstStyle/>
          <a:p>
            <a:pPr marL="0" indent="0">
              <a:buNone/>
            </a:pPr>
            <a:r>
              <a:rPr lang="en-US" dirty="0"/>
              <a:t>Here, we are performing numerical integrations to compute the estimate value for the energy.</a:t>
            </a:r>
          </a:p>
          <a:p>
            <a:pPr marL="342900" indent="-342900">
              <a:buFont typeface="+mj-lt"/>
              <a:buAutoNum type="arabicPeriod"/>
            </a:pPr>
            <a:r>
              <a:rPr lang="en-US" dirty="0"/>
              <a:t>Calculate contribution to the total value of estimated energy coming from the right-side boundary condition.</a:t>
            </a:r>
          </a:p>
          <a:p>
            <a:pPr marL="342900" indent="-342900">
              <a:buFont typeface="+mj-lt"/>
              <a:buAutoNum type="arabicPeriod"/>
            </a:pPr>
            <a:r>
              <a:rPr lang="en-US" dirty="0"/>
              <a:t>For all intermediate values, use the difference equation we found earlier to compute the energy</a:t>
            </a:r>
          </a:p>
          <a:p>
            <a:pPr marL="342900" indent="-342900">
              <a:buFont typeface="+mj-lt"/>
              <a:buAutoNum type="arabicPeriod"/>
            </a:pPr>
            <a:r>
              <a:rPr lang="en-US" dirty="0"/>
              <a:t>Repeat (1) but with left-side boundary condition to complete the integration.</a:t>
            </a:r>
          </a:p>
          <a:p>
            <a:pPr marL="0" indent="0">
              <a:buNone/>
            </a:pPr>
            <a:r>
              <a:rPr lang="en-US" dirty="0"/>
              <a:t>Note that the formula used to evaluate the energy contribution from the boundary conditions are just special case of the difference equation in the ‘middle’ region, because the endpoint only contains half a bar.</a:t>
            </a:r>
          </a:p>
        </p:txBody>
      </p:sp>
      <p:pic>
        <p:nvPicPr>
          <p:cNvPr id="4" name="Picture 3">
            <a:extLst>
              <a:ext uri="{FF2B5EF4-FFF2-40B4-BE49-F238E27FC236}">
                <a16:creationId xmlns:a16="http://schemas.microsoft.com/office/drawing/2014/main" id="{32399A67-CCA7-40DD-B03E-8FE93348FB1D}"/>
              </a:ext>
            </a:extLst>
          </p:cNvPr>
          <p:cNvPicPr>
            <a:picLocks noChangeAspect="1"/>
          </p:cNvPicPr>
          <p:nvPr/>
        </p:nvPicPr>
        <p:blipFill rotWithShape="1">
          <a:blip r:embed="rId2"/>
          <a:srcRect r="6957"/>
          <a:stretch/>
        </p:blipFill>
        <p:spPr>
          <a:xfrm>
            <a:off x="74845" y="1380377"/>
            <a:ext cx="5926104" cy="3387967"/>
          </a:xfrm>
          <a:prstGeom prst="rect">
            <a:avLst/>
          </a:prstGeom>
        </p:spPr>
      </p:pic>
      <p:sp>
        <p:nvSpPr>
          <p:cNvPr id="6" name="Rectangle 5">
            <a:extLst>
              <a:ext uri="{FF2B5EF4-FFF2-40B4-BE49-F238E27FC236}">
                <a16:creationId xmlns:a16="http://schemas.microsoft.com/office/drawing/2014/main" id="{99A28304-D3DD-45DF-BD1C-58875FF8099C}"/>
              </a:ext>
            </a:extLst>
          </p:cNvPr>
          <p:cNvSpPr/>
          <p:nvPr/>
        </p:nvSpPr>
        <p:spPr>
          <a:xfrm>
            <a:off x="259287" y="1530724"/>
            <a:ext cx="5647849" cy="115076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38598C-9C54-4A6F-ACD8-A6BF6455CF2B}"/>
              </a:ext>
            </a:extLst>
          </p:cNvPr>
          <p:cNvSpPr txBox="1"/>
          <p:nvPr/>
        </p:nvSpPr>
        <p:spPr>
          <a:xfrm>
            <a:off x="1235" y="1508676"/>
            <a:ext cx="350613" cy="369332"/>
          </a:xfrm>
          <a:prstGeom prst="rect">
            <a:avLst/>
          </a:prstGeom>
          <a:noFill/>
        </p:spPr>
        <p:txBody>
          <a:bodyPr wrap="square" rtlCol="0">
            <a:spAutoFit/>
          </a:bodyPr>
          <a:lstStyle/>
          <a:p>
            <a:r>
              <a:rPr lang="en-US" dirty="0">
                <a:solidFill>
                  <a:srgbClr val="92D050"/>
                </a:solidFill>
              </a:rPr>
              <a:t>1.</a:t>
            </a:r>
          </a:p>
        </p:txBody>
      </p:sp>
      <p:sp>
        <p:nvSpPr>
          <p:cNvPr id="10" name="Rectangle 9">
            <a:extLst>
              <a:ext uri="{FF2B5EF4-FFF2-40B4-BE49-F238E27FC236}">
                <a16:creationId xmlns:a16="http://schemas.microsoft.com/office/drawing/2014/main" id="{406E86DD-42A0-4CAE-B3D2-A7885C6B1FE1}"/>
              </a:ext>
            </a:extLst>
          </p:cNvPr>
          <p:cNvSpPr/>
          <p:nvPr/>
        </p:nvSpPr>
        <p:spPr>
          <a:xfrm>
            <a:off x="248219" y="2731065"/>
            <a:ext cx="4863710" cy="90409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384E772-78A9-42DE-B7B2-193AD97AB4B8}"/>
              </a:ext>
            </a:extLst>
          </p:cNvPr>
          <p:cNvSpPr txBox="1"/>
          <p:nvPr/>
        </p:nvSpPr>
        <p:spPr>
          <a:xfrm>
            <a:off x="-9833" y="2681492"/>
            <a:ext cx="350613" cy="369332"/>
          </a:xfrm>
          <a:prstGeom prst="rect">
            <a:avLst/>
          </a:prstGeom>
          <a:noFill/>
        </p:spPr>
        <p:txBody>
          <a:bodyPr wrap="square" rtlCol="0">
            <a:spAutoFit/>
          </a:bodyPr>
          <a:lstStyle/>
          <a:p>
            <a:r>
              <a:rPr lang="en-US" dirty="0">
                <a:solidFill>
                  <a:srgbClr val="92D050"/>
                </a:solidFill>
              </a:rPr>
              <a:t>2.</a:t>
            </a:r>
          </a:p>
        </p:txBody>
      </p:sp>
      <p:sp>
        <p:nvSpPr>
          <p:cNvPr id="14" name="Rectangle 13">
            <a:extLst>
              <a:ext uri="{FF2B5EF4-FFF2-40B4-BE49-F238E27FC236}">
                <a16:creationId xmlns:a16="http://schemas.microsoft.com/office/drawing/2014/main" id="{59DDF96A-78EE-4008-9A95-B7DF06333E7D}"/>
              </a:ext>
            </a:extLst>
          </p:cNvPr>
          <p:cNvSpPr/>
          <p:nvPr/>
        </p:nvSpPr>
        <p:spPr>
          <a:xfrm>
            <a:off x="259287" y="3706782"/>
            <a:ext cx="5647849" cy="61277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69699E7-D250-4175-A209-E230D6AB402F}"/>
              </a:ext>
            </a:extLst>
          </p:cNvPr>
          <p:cNvSpPr txBox="1"/>
          <p:nvPr/>
        </p:nvSpPr>
        <p:spPr>
          <a:xfrm>
            <a:off x="-24025" y="3669642"/>
            <a:ext cx="350613" cy="369332"/>
          </a:xfrm>
          <a:prstGeom prst="rect">
            <a:avLst/>
          </a:prstGeom>
          <a:noFill/>
        </p:spPr>
        <p:txBody>
          <a:bodyPr wrap="square" rtlCol="0">
            <a:spAutoFit/>
          </a:bodyPr>
          <a:lstStyle/>
          <a:p>
            <a:r>
              <a:rPr lang="en-US" dirty="0">
                <a:solidFill>
                  <a:srgbClr val="92D050"/>
                </a:solidFill>
              </a:rPr>
              <a:t>3.</a:t>
            </a:r>
          </a:p>
        </p:txBody>
      </p:sp>
    </p:spTree>
    <p:extLst>
      <p:ext uri="{BB962C8B-B14F-4D97-AF65-F5344CB8AC3E}">
        <p14:creationId xmlns:p14="http://schemas.microsoft.com/office/powerpoint/2010/main" val="102031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FFCF-9EF1-4928-9618-66B3889AB3AA}"/>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4C5D80AF-6F9D-40DD-97E9-7C1EC3CDF649}"/>
              </a:ext>
            </a:extLst>
          </p:cNvPr>
          <p:cNvSpPr>
            <a:spLocks noGrp="1"/>
          </p:cNvSpPr>
          <p:nvPr>
            <p:ph idx="1"/>
          </p:nvPr>
        </p:nvSpPr>
        <p:spPr/>
        <p:txBody>
          <a:bodyPr/>
          <a:lstStyle/>
          <a:p>
            <a:r>
              <a:rPr lang="en-US" dirty="0"/>
              <a:t>Make the energy step change process automatic</a:t>
            </a:r>
          </a:p>
          <a:p>
            <a:r>
              <a:rPr lang="en-US" dirty="0"/>
              <a:t>Using the values V = 100000, dx = 0.01, </a:t>
            </a:r>
            <a:r>
              <a:rPr lang="en-US" dirty="0" err="1"/>
              <a:t>dE</a:t>
            </a:r>
            <a:r>
              <a:rPr lang="en-US" dirty="0"/>
              <a:t> = 1 and appropriate value of E and parity (~1 for ground state), and find the first four states (</a:t>
            </a:r>
            <a:r>
              <a:rPr lang="en-US" dirty="0" err="1"/>
              <a:t>gnd</a:t>
            </a:r>
            <a:r>
              <a:rPr lang="en-US" dirty="0"/>
              <a:t>, 1</a:t>
            </a:r>
            <a:r>
              <a:rPr lang="en-US" baseline="30000" dirty="0"/>
              <a:t>st</a:t>
            </a:r>
            <a:r>
              <a:rPr lang="en-US" dirty="0"/>
              <a:t>, 2</a:t>
            </a:r>
            <a:r>
              <a:rPr lang="en-US" baseline="30000" dirty="0"/>
              <a:t>nd</a:t>
            </a:r>
            <a:r>
              <a:rPr lang="en-US" dirty="0"/>
              <a:t>, 3</a:t>
            </a:r>
            <a:r>
              <a:rPr lang="en-US" baseline="30000" dirty="0"/>
              <a:t>rd</a:t>
            </a:r>
            <a:r>
              <a:rPr lang="en-US" dirty="0"/>
              <a:t> excited states) using the code. Include the figure and the </a:t>
            </a:r>
            <a:r>
              <a:rPr lang="en-US" dirty="0" err="1"/>
              <a:t>estminated</a:t>
            </a:r>
            <a:r>
              <a:rPr lang="en-US" dirty="0"/>
              <a:t> energy values.</a:t>
            </a:r>
          </a:p>
          <a:p>
            <a:r>
              <a:rPr lang="en-US" dirty="0"/>
              <a:t>Enable the secondary well using input to set up V = 100 for the secondary potential barrier, and get the ground and first excited state energies.</a:t>
            </a:r>
          </a:p>
          <a:p>
            <a:r>
              <a:rPr lang="en-US" dirty="0"/>
              <a:t>Compare the numerical values to exact values found using (10.6) – (10.8) from textbook.</a:t>
            </a:r>
          </a:p>
        </p:txBody>
      </p:sp>
    </p:spTree>
    <p:extLst>
      <p:ext uri="{BB962C8B-B14F-4D97-AF65-F5344CB8AC3E}">
        <p14:creationId xmlns:p14="http://schemas.microsoft.com/office/powerpoint/2010/main" val="24438423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776</TotalTime>
  <Words>1042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Lab 13</vt:lpstr>
      <vt:lpstr>Logistics</vt:lpstr>
      <vt:lpstr>Shooting method</vt:lpstr>
      <vt:lpstr>Shooting method</vt:lpstr>
      <vt:lpstr>Variational method</vt:lpstr>
      <vt:lpstr>Shooting method</vt:lpstr>
      <vt:lpstr>Variational method</vt:lpstr>
      <vt:lpstr>Variational method</vt:lpstr>
      <vt:lpstr>Part 1</vt:lpstr>
      <vt:lpstr>Part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13</dc:title>
  <dc:creator>Dawith Lim</dc:creator>
  <cp:lastModifiedBy>Dawith Lim</cp:lastModifiedBy>
  <cp:revision>395</cp:revision>
  <dcterms:created xsi:type="dcterms:W3CDTF">2020-11-17T06:04:12Z</dcterms:created>
  <dcterms:modified xsi:type="dcterms:W3CDTF">2020-11-18T18:29:08Z</dcterms:modified>
</cp:coreProperties>
</file>