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96"/>
  </p:normalViewPr>
  <p:slideViewPr>
    <p:cSldViewPr snapToGrid="0">
      <p:cViewPr varScale="1">
        <p:scale>
          <a:sx n="105" d="100"/>
          <a:sy n="105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4647B2-C5B9-4012-BCB5-FA2B1E3CBC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7AF395-C781-4B29-89C7-5ED286DB452E}">
      <dgm:prSet custT="1"/>
      <dgm:spPr/>
      <dgm:t>
        <a:bodyPr/>
        <a:lstStyle/>
        <a:p>
          <a:r>
            <a:rPr lang="en-US" sz="2000" dirty="0"/>
            <a:t>Plan to measure the effects of the demonstrations using quantifiable metrics to assess Flipper Zero’s usability.</a:t>
          </a:r>
        </a:p>
      </dgm:t>
    </dgm:pt>
    <dgm:pt modelId="{78199A6D-8476-47A5-98A2-9AD7B7D29738}" type="parTrans" cxnId="{DE2DADF9-E15E-4713-A202-D651E5DEC73E}">
      <dgm:prSet/>
      <dgm:spPr/>
      <dgm:t>
        <a:bodyPr/>
        <a:lstStyle/>
        <a:p>
          <a:endParaRPr lang="en-US"/>
        </a:p>
      </dgm:t>
    </dgm:pt>
    <dgm:pt modelId="{846342F3-B42F-44C8-BB90-8B4AF3022B13}" type="sibTrans" cxnId="{DE2DADF9-E15E-4713-A202-D651E5DEC73E}">
      <dgm:prSet/>
      <dgm:spPr/>
      <dgm:t>
        <a:bodyPr/>
        <a:lstStyle/>
        <a:p>
          <a:endParaRPr lang="en-US"/>
        </a:p>
      </dgm:t>
    </dgm:pt>
    <dgm:pt modelId="{62623FC4-174C-48AD-A854-560B29DB7732}">
      <dgm:prSet/>
      <dgm:spPr/>
      <dgm:t>
        <a:bodyPr/>
        <a:lstStyle/>
        <a:p>
          <a:r>
            <a:rPr lang="en-US" dirty="0"/>
            <a:t>Document the entire process thoroughly to provide reproducible records.</a:t>
          </a:r>
        </a:p>
      </dgm:t>
    </dgm:pt>
    <dgm:pt modelId="{EFB2E0C4-DF70-4760-AD97-E4E9645853B3}" type="parTrans" cxnId="{8F6291C0-4BAC-4B8B-96FA-157A3E4AD1C6}">
      <dgm:prSet/>
      <dgm:spPr/>
      <dgm:t>
        <a:bodyPr/>
        <a:lstStyle/>
        <a:p>
          <a:endParaRPr lang="en-US"/>
        </a:p>
      </dgm:t>
    </dgm:pt>
    <dgm:pt modelId="{C118E59B-551F-4FE5-8393-2E39FED269DC}" type="sibTrans" cxnId="{8F6291C0-4BAC-4B8B-96FA-157A3E4AD1C6}">
      <dgm:prSet/>
      <dgm:spPr/>
      <dgm:t>
        <a:bodyPr/>
        <a:lstStyle/>
        <a:p>
          <a:endParaRPr lang="en-US"/>
        </a:p>
      </dgm:t>
    </dgm:pt>
    <dgm:pt modelId="{DA73D254-6217-470C-9AB1-19C789252904}">
      <dgm:prSet/>
      <dgm:spPr/>
      <dgm:t>
        <a:bodyPr/>
        <a:lstStyle/>
        <a:p>
          <a:r>
            <a:rPr lang="en-US"/>
            <a:t>Verify and validate each step to confirm legitimacy and accuracy of results.</a:t>
          </a:r>
        </a:p>
      </dgm:t>
    </dgm:pt>
    <dgm:pt modelId="{02615A3B-2920-47C5-AC50-0F19ECBAC8F1}" type="parTrans" cxnId="{47CAD15A-7F65-4D56-AB58-FF10BC6BF24C}">
      <dgm:prSet/>
      <dgm:spPr/>
      <dgm:t>
        <a:bodyPr/>
        <a:lstStyle/>
        <a:p>
          <a:endParaRPr lang="en-US"/>
        </a:p>
      </dgm:t>
    </dgm:pt>
    <dgm:pt modelId="{A45CEFEB-AECE-4ACF-96EC-04DC74AD1741}" type="sibTrans" cxnId="{47CAD15A-7F65-4D56-AB58-FF10BC6BF24C}">
      <dgm:prSet/>
      <dgm:spPr/>
      <dgm:t>
        <a:bodyPr/>
        <a:lstStyle/>
        <a:p>
          <a:endParaRPr lang="en-US"/>
        </a:p>
      </dgm:t>
    </dgm:pt>
    <dgm:pt modelId="{F71266B3-78C5-4AF5-A191-24C1CE225949}" type="pres">
      <dgm:prSet presAssocID="{114647B2-C5B9-4012-BCB5-FA2B1E3CBCF5}" presName="root" presStyleCnt="0">
        <dgm:presLayoutVars>
          <dgm:dir/>
          <dgm:resizeHandles val="exact"/>
        </dgm:presLayoutVars>
      </dgm:prSet>
      <dgm:spPr/>
    </dgm:pt>
    <dgm:pt modelId="{68A8D993-A6D9-4F7B-89F7-6EDBA84ADEAC}" type="pres">
      <dgm:prSet presAssocID="{257AF395-C781-4B29-89C7-5ED286DB452E}" presName="compNode" presStyleCnt="0"/>
      <dgm:spPr/>
    </dgm:pt>
    <dgm:pt modelId="{D7D67CFA-5FDD-4FE2-875A-7805C5193ED1}" type="pres">
      <dgm:prSet presAssocID="{257AF395-C781-4B29-89C7-5ED286DB45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FFA84EA5-FB62-423A-8F58-430A7F932FA4}" type="pres">
      <dgm:prSet presAssocID="{257AF395-C781-4B29-89C7-5ED286DB452E}" presName="spaceRect" presStyleCnt="0"/>
      <dgm:spPr/>
    </dgm:pt>
    <dgm:pt modelId="{8CBEFEA6-473A-4116-9509-CD7FB522B6A1}" type="pres">
      <dgm:prSet presAssocID="{257AF395-C781-4B29-89C7-5ED286DB452E}" presName="textRect" presStyleLbl="revTx" presStyleIdx="0" presStyleCnt="3">
        <dgm:presLayoutVars>
          <dgm:chMax val="1"/>
          <dgm:chPref val="1"/>
        </dgm:presLayoutVars>
      </dgm:prSet>
      <dgm:spPr/>
    </dgm:pt>
    <dgm:pt modelId="{BBAFCB39-3216-4D55-A36E-58A0E85DFEE2}" type="pres">
      <dgm:prSet presAssocID="{846342F3-B42F-44C8-BB90-8B4AF3022B13}" presName="sibTrans" presStyleCnt="0"/>
      <dgm:spPr/>
    </dgm:pt>
    <dgm:pt modelId="{A8103ECB-F2C2-495B-9BB9-5E09871CD5BF}" type="pres">
      <dgm:prSet presAssocID="{62623FC4-174C-48AD-A854-560B29DB7732}" presName="compNode" presStyleCnt="0"/>
      <dgm:spPr/>
    </dgm:pt>
    <dgm:pt modelId="{DCF56369-0B7E-40E9-9271-10A3A78DBD1D}" type="pres">
      <dgm:prSet presAssocID="{62623FC4-174C-48AD-A854-560B29DB77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B120A2E-716A-4AD9-BA50-B538638F6CF2}" type="pres">
      <dgm:prSet presAssocID="{62623FC4-174C-48AD-A854-560B29DB7732}" presName="spaceRect" presStyleCnt="0"/>
      <dgm:spPr/>
    </dgm:pt>
    <dgm:pt modelId="{68E9892E-3256-4CB7-85BF-166329D7043D}" type="pres">
      <dgm:prSet presAssocID="{62623FC4-174C-48AD-A854-560B29DB7732}" presName="textRect" presStyleLbl="revTx" presStyleIdx="1" presStyleCnt="3">
        <dgm:presLayoutVars>
          <dgm:chMax val="1"/>
          <dgm:chPref val="1"/>
        </dgm:presLayoutVars>
      </dgm:prSet>
      <dgm:spPr/>
    </dgm:pt>
    <dgm:pt modelId="{A44F6F83-72C9-4881-9FC7-924A5DB07CBB}" type="pres">
      <dgm:prSet presAssocID="{C118E59B-551F-4FE5-8393-2E39FED269DC}" presName="sibTrans" presStyleCnt="0"/>
      <dgm:spPr/>
    </dgm:pt>
    <dgm:pt modelId="{B29BA02D-08B6-41B1-B8B2-E23C0352D7A6}" type="pres">
      <dgm:prSet presAssocID="{DA73D254-6217-470C-9AB1-19C789252904}" presName="compNode" presStyleCnt="0"/>
      <dgm:spPr/>
    </dgm:pt>
    <dgm:pt modelId="{B209D158-968D-440F-9607-9B217BAE104B}" type="pres">
      <dgm:prSet presAssocID="{DA73D254-6217-470C-9AB1-19C7892529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9B17675-A451-4FD1-ACCB-8433D09B81C1}" type="pres">
      <dgm:prSet presAssocID="{DA73D254-6217-470C-9AB1-19C789252904}" presName="spaceRect" presStyleCnt="0"/>
      <dgm:spPr/>
    </dgm:pt>
    <dgm:pt modelId="{15EC5D7F-7C14-4CAB-8240-65B260D917AA}" type="pres">
      <dgm:prSet presAssocID="{DA73D254-6217-470C-9AB1-19C7892529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743D005-02AE-48E0-AE8D-810E98FA625C}" type="presOf" srcId="{257AF395-C781-4B29-89C7-5ED286DB452E}" destId="{8CBEFEA6-473A-4116-9509-CD7FB522B6A1}" srcOrd="0" destOrd="0" presId="urn:microsoft.com/office/officeart/2018/2/layout/IconLabelList"/>
    <dgm:cxn modelId="{68B37D34-E705-4E95-9194-5E9DD67DA17B}" type="presOf" srcId="{114647B2-C5B9-4012-BCB5-FA2B1E3CBCF5}" destId="{F71266B3-78C5-4AF5-A191-24C1CE225949}" srcOrd="0" destOrd="0" presId="urn:microsoft.com/office/officeart/2018/2/layout/IconLabelList"/>
    <dgm:cxn modelId="{47CAD15A-7F65-4D56-AB58-FF10BC6BF24C}" srcId="{114647B2-C5B9-4012-BCB5-FA2B1E3CBCF5}" destId="{DA73D254-6217-470C-9AB1-19C789252904}" srcOrd="2" destOrd="0" parTransId="{02615A3B-2920-47C5-AC50-0F19ECBAC8F1}" sibTransId="{A45CEFEB-AECE-4ACF-96EC-04DC74AD1741}"/>
    <dgm:cxn modelId="{5DAE6A93-D1DD-4C07-8A1F-A28D36B041B4}" type="presOf" srcId="{62623FC4-174C-48AD-A854-560B29DB7732}" destId="{68E9892E-3256-4CB7-85BF-166329D7043D}" srcOrd="0" destOrd="0" presId="urn:microsoft.com/office/officeart/2018/2/layout/IconLabelList"/>
    <dgm:cxn modelId="{8F6291C0-4BAC-4B8B-96FA-157A3E4AD1C6}" srcId="{114647B2-C5B9-4012-BCB5-FA2B1E3CBCF5}" destId="{62623FC4-174C-48AD-A854-560B29DB7732}" srcOrd="1" destOrd="0" parTransId="{EFB2E0C4-DF70-4760-AD97-E4E9645853B3}" sibTransId="{C118E59B-551F-4FE5-8393-2E39FED269DC}"/>
    <dgm:cxn modelId="{A6B181C6-D279-4C06-ACF2-2AC48120E3B7}" type="presOf" srcId="{DA73D254-6217-470C-9AB1-19C789252904}" destId="{15EC5D7F-7C14-4CAB-8240-65B260D917AA}" srcOrd="0" destOrd="0" presId="urn:microsoft.com/office/officeart/2018/2/layout/IconLabelList"/>
    <dgm:cxn modelId="{DE2DADF9-E15E-4713-A202-D651E5DEC73E}" srcId="{114647B2-C5B9-4012-BCB5-FA2B1E3CBCF5}" destId="{257AF395-C781-4B29-89C7-5ED286DB452E}" srcOrd="0" destOrd="0" parTransId="{78199A6D-8476-47A5-98A2-9AD7B7D29738}" sibTransId="{846342F3-B42F-44C8-BB90-8B4AF3022B13}"/>
    <dgm:cxn modelId="{3129E8DD-E7EA-4EBE-8007-0DC89047B079}" type="presParOf" srcId="{F71266B3-78C5-4AF5-A191-24C1CE225949}" destId="{68A8D993-A6D9-4F7B-89F7-6EDBA84ADEAC}" srcOrd="0" destOrd="0" presId="urn:microsoft.com/office/officeart/2018/2/layout/IconLabelList"/>
    <dgm:cxn modelId="{15517557-E22D-46B7-937A-CC6865E3FA0E}" type="presParOf" srcId="{68A8D993-A6D9-4F7B-89F7-6EDBA84ADEAC}" destId="{D7D67CFA-5FDD-4FE2-875A-7805C5193ED1}" srcOrd="0" destOrd="0" presId="urn:microsoft.com/office/officeart/2018/2/layout/IconLabelList"/>
    <dgm:cxn modelId="{1F678946-0F53-4127-B81E-4BCF0617FD78}" type="presParOf" srcId="{68A8D993-A6D9-4F7B-89F7-6EDBA84ADEAC}" destId="{FFA84EA5-FB62-423A-8F58-430A7F932FA4}" srcOrd="1" destOrd="0" presId="urn:microsoft.com/office/officeart/2018/2/layout/IconLabelList"/>
    <dgm:cxn modelId="{C375155C-5EEB-458F-AE3B-2105FB843FE9}" type="presParOf" srcId="{68A8D993-A6D9-4F7B-89F7-6EDBA84ADEAC}" destId="{8CBEFEA6-473A-4116-9509-CD7FB522B6A1}" srcOrd="2" destOrd="0" presId="urn:microsoft.com/office/officeart/2018/2/layout/IconLabelList"/>
    <dgm:cxn modelId="{2E47BE2E-6B4C-44C5-99DD-ABB52A0824D7}" type="presParOf" srcId="{F71266B3-78C5-4AF5-A191-24C1CE225949}" destId="{BBAFCB39-3216-4D55-A36E-58A0E85DFEE2}" srcOrd="1" destOrd="0" presId="urn:microsoft.com/office/officeart/2018/2/layout/IconLabelList"/>
    <dgm:cxn modelId="{6030A9D7-E5B6-4530-A2F9-9607189E24DC}" type="presParOf" srcId="{F71266B3-78C5-4AF5-A191-24C1CE225949}" destId="{A8103ECB-F2C2-495B-9BB9-5E09871CD5BF}" srcOrd="2" destOrd="0" presId="urn:microsoft.com/office/officeart/2018/2/layout/IconLabelList"/>
    <dgm:cxn modelId="{A93FF2D5-CBA4-4BF7-8AA4-22B5555E8440}" type="presParOf" srcId="{A8103ECB-F2C2-495B-9BB9-5E09871CD5BF}" destId="{DCF56369-0B7E-40E9-9271-10A3A78DBD1D}" srcOrd="0" destOrd="0" presId="urn:microsoft.com/office/officeart/2018/2/layout/IconLabelList"/>
    <dgm:cxn modelId="{2891AE9F-C6A2-466A-8AD6-0B56D979428C}" type="presParOf" srcId="{A8103ECB-F2C2-495B-9BB9-5E09871CD5BF}" destId="{1B120A2E-716A-4AD9-BA50-B538638F6CF2}" srcOrd="1" destOrd="0" presId="urn:microsoft.com/office/officeart/2018/2/layout/IconLabelList"/>
    <dgm:cxn modelId="{22A8060D-9E60-4480-951D-9E9C21AACB6A}" type="presParOf" srcId="{A8103ECB-F2C2-495B-9BB9-5E09871CD5BF}" destId="{68E9892E-3256-4CB7-85BF-166329D7043D}" srcOrd="2" destOrd="0" presId="urn:microsoft.com/office/officeart/2018/2/layout/IconLabelList"/>
    <dgm:cxn modelId="{8B796089-A260-40A1-B373-D6A7E2C645FE}" type="presParOf" srcId="{F71266B3-78C5-4AF5-A191-24C1CE225949}" destId="{A44F6F83-72C9-4881-9FC7-924A5DB07CBB}" srcOrd="3" destOrd="0" presId="urn:microsoft.com/office/officeart/2018/2/layout/IconLabelList"/>
    <dgm:cxn modelId="{2CBF6E35-D9B3-46D4-A16F-8190A3D45AE9}" type="presParOf" srcId="{F71266B3-78C5-4AF5-A191-24C1CE225949}" destId="{B29BA02D-08B6-41B1-B8B2-E23C0352D7A6}" srcOrd="4" destOrd="0" presId="urn:microsoft.com/office/officeart/2018/2/layout/IconLabelList"/>
    <dgm:cxn modelId="{C54F6AAC-2606-40ED-A1CD-F6B94113AEA3}" type="presParOf" srcId="{B29BA02D-08B6-41B1-B8B2-E23C0352D7A6}" destId="{B209D158-968D-440F-9607-9B217BAE104B}" srcOrd="0" destOrd="0" presId="urn:microsoft.com/office/officeart/2018/2/layout/IconLabelList"/>
    <dgm:cxn modelId="{0C20F182-87C4-423F-84BC-247A0DD1CFBE}" type="presParOf" srcId="{B29BA02D-08B6-41B1-B8B2-E23C0352D7A6}" destId="{89B17675-A451-4FD1-ACCB-8433D09B81C1}" srcOrd="1" destOrd="0" presId="urn:microsoft.com/office/officeart/2018/2/layout/IconLabelList"/>
    <dgm:cxn modelId="{060DF07D-9CFB-4E05-AACD-89D224EF66DF}" type="presParOf" srcId="{B29BA02D-08B6-41B1-B8B2-E23C0352D7A6}" destId="{15EC5D7F-7C14-4CAB-8240-65B260D917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67CFA-5FDD-4FE2-875A-7805C5193ED1}">
      <dsp:nvSpPr>
        <dsp:cNvPr id="0" name=""/>
        <dsp:cNvSpPr/>
      </dsp:nvSpPr>
      <dsp:spPr>
        <a:xfrm>
          <a:off x="1209598" y="497228"/>
          <a:ext cx="1299738" cy="1299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EFEA6-473A-4116-9509-CD7FB522B6A1}">
      <dsp:nvSpPr>
        <dsp:cNvPr id="0" name=""/>
        <dsp:cNvSpPr/>
      </dsp:nvSpPr>
      <dsp:spPr>
        <a:xfrm>
          <a:off x="415313" y="2328195"/>
          <a:ext cx="2888307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Plan to measure the effects of the demonstrations using quantifiable metrics to assess Flipper Zero’s usability.</a:t>
          </a:r>
        </a:p>
      </dsp:txBody>
      <dsp:txXfrm>
        <a:off x="415313" y="2328195"/>
        <a:ext cx="2888307" cy="1710000"/>
      </dsp:txXfrm>
    </dsp:sp>
    <dsp:sp modelId="{DCF56369-0B7E-40E9-9271-10A3A78DBD1D}">
      <dsp:nvSpPr>
        <dsp:cNvPr id="0" name=""/>
        <dsp:cNvSpPr/>
      </dsp:nvSpPr>
      <dsp:spPr>
        <a:xfrm>
          <a:off x="4603358" y="497228"/>
          <a:ext cx="1299738" cy="1299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9892E-3256-4CB7-85BF-166329D7043D}">
      <dsp:nvSpPr>
        <dsp:cNvPr id="0" name=""/>
        <dsp:cNvSpPr/>
      </dsp:nvSpPr>
      <dsp:spPr>
        <a:xfrm>
          <a:off x="3809074" y="2328195"/>
          <a:ext cx="2888307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Document the entire process thoroughly to provide reproducible records.</a:t>
          </a:r>
        </a:p>
      </dsp:txBody>
      <dsp:txXfrm>
        <a:off x="3809074" y="2328195"/>
        <a:ext cx="2888307" cy="1710000"/>
      </dsp:txXfrm>
    </dsp:sp>
    <dsp:sp modelId="{B209D158-968D-440F-9607-9B217BAE104B}">
      <dsp:nvSpPr>
        <dsp:cNvPr id="0" name=""/>
        <dsp:cNvSpPr/>
      </dsp:nvSpPr>
      <dsp:spPr>
        <a:xfrm>
          <a:off x="7997119" y="497228"/>
          <a:ext cx="1299738" cy="1299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C5D7F-7C14-4CAB-8240-65B260D917AA}">
      <dsp:nvSpPr>
        <dsp:cNvPr id="0" name=""/>
        <dsp:cNvSpPr/>
      </dsp:nvSpPr>
      <dsp:spPr>
        <a:xfrm>
          <a:off x="7202835" y="2328195"/>
          <a:ext cx="2888307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Verify and validate each step to confirm legitimacy and accuracy of results.</a:t>
          </a:r>
        </a:p>
      </dsp:txBody>
      <dsp:txXfrm>
        <a:off x="7202835" y="2328195"/>
        <a:ext cx="2888307" cy="17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78B0-440E-9803-6912-1F455D9AB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857A4-6DDB-61E3-5D7A-B072F5303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99028-D57B-553D-7828-B9FB21A3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3939-0A1E-0C66-E966-96DCC8FC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F59A-0FAD-C841-84F6-F05301B2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6F58-9DF3-72E1-F276-63E1BE92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FD658-2F81-58B0-E004-EE52FF1B3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ADEE-A9C2-4600-16D6-F180B4A9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CC7A-D880-AD00-7EF8-B3D1CE31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6BFB-BF41-E204-5CD8-C0DDD642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D3677-CC8B-9B38-CD1C-D58F7AE5C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8B30D-BA2C-8586-5AC4-F0B78DCA6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CE8A-5036-A591-566A-7C71D6BE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74507-BC69-170B-56F8-7196E45D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3659-3BEF-CED1-2E76-3826081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DFC4-CA42-DE4F-3CC4-0AB5553C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3422-41C8-4352-3394-F9208538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2205-5154-2852-9D5B-35D8AA15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F64F-0FB6-A8B0-6544-89D917C7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2D6F5-6490-9B2A-C916-843CB850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453E-8074-0916-5A63-18931062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DA0C-7180-0A69-F1E8-383DAAB1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6402-4391-2C4A-01D2-57B8D244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2541-4F2E-0BE3-52FC-6A49CB2B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80BC6-8D53-E520-8D89-15413F97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D33A-8CEC-275B-E13B-8A309807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6CF7-02C6-CEB9-9AFA-3A82E8A5D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7DD15-BDFD-E0CE-4D5A-69D529BDF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8A707-4BFE-7E62-6C1C-312E9800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9E816-CAD5-7ED1-BCF6-1BC6CB2F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999AE-64DF-1FCC-DCDC-5B332DA0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7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C287-3B8E-75F3-DF8B-74357C7C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41BC0-6701-ED4C-C765-8C022BA27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1EEF2-E890-C848-4495-DBEB919C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FDA3F-D6BA-7B2A-36B9-0D1C674DD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77597-DED0-F5D5-01CA-B29574761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0A3CF-776D-C370-4669-9DFE3E84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F535A-ECA3-C7DD-DA6D-E7F3A952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9F621-ED8C-BFAA-C90D-72DAEB36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9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C0D4-9427-571A-F9F1-1889E1D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D27AC-3E38-C985-AC46-E6B86D87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8FD14-C110-65BB-AAAE-16F437CF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2343F-DF2C-CCD3-8237-EE2BB70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C9B83-1EE1-51A2-6363-99C0D89A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CDB3F-8D5E-3224-BAE7-326A6982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E81C9-07E6-EC2B-C334-1A0A1ADD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AF6A-7FFE-1CD2-A55C-E19B3CB6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1294-4242-1B57-C18F-1302A15E5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B87B-C04B-7AA2-92E4-3D97C084A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67281-13F0-0382-1F94-481333C9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071E4-25FE-4049-B7AD-38E19E85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2E5F8-D685-0C41-0259-EDBBCAB2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72BC-B2A4-8473-5EEC-1E380ABF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D420C-E598-459D-89D7-827D3C6A4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AA698-EAB1-0748-8446-99CC767C0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6EBAC-9436-D8CB-BDCA-B8DBAB1F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2DF40-97DB-EBD3-5E3C-A2E28D2B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166CD-21F3-EE26-D468-7AAA872B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DAC59-78F3-8DAD-6B9B-10E589FD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AE652-D034-3CDD-982B-4168D572E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7253-F0E5-1603-B07E-44EABA393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6827D-965E-D343-B642-F24D460A2A8E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ED766-8EF6-3865-8156-E130A7E59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84E3-BBFE-4F46-23F1-F7ADCD7DF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AE850-B4A2-D04B-8FA8-9A05B9650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4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3760A-09C1-141C-3786-21F1F292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Flipper Zero Demonstrations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F0DE1-19CD-1CDE-F814-831EDE0C6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Ethan Kanyid</a:t>
            </a:r>
          </a:p>
        </p:txBody>
      </p:sp>
      <p:pic>
        <p:nvPicPr>
          <p:cNvPr id="1026" name="Picture 2" descr="Flipper Zero Devices Being Seized by Brazil's Telecom Agency | Electronic  Frontier Foundation">
            <a:extLst>
              <a:ext uri="{FF2B5EF4-FFF2-40B4-BE49-F238E27FC236}">
                <a16:creationId xmlns:a16="http://schemas.microsoft.com/office/drawing/2014/main" id="{D1CDDD0C-0340-727F-C6B6-A35418D0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6"/>
          <a:stretch>
            <a:fillRect/>
          </a:stretch>
        </p:blipFill>
        <p:spPr bwMode="auto"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18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053C2-2D4C-0DC4-8A44-1B4AB570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What is the Flipper Zero?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7EDE-FA46-04FC-529B-C81646BF9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The Flipper Zero is a pocket-sized, consumer-friendly gadget that can interact with many of the signals all around us, making it useful for hobbyists and security researchers. </a:t>
            </a:r>
          </a:p>
          <a:p>
            <a:r>
              <a:rPr lang="en-US" sz="1500">
                <a:solidFill>
                  <a:schemeClr val="tx2"/>
                </a:solidFill>
              </a:rPr>
              <a:t>Capabilities include: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Sub‑1 GHz Radio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RFID / NFC (Low &amp; High Frequency)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Infrared (IR)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iButton / 1-Wire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BadUSB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App Store &amp; Extensibility</a:t>
            </a:r>
          </a:p>
          <a:p>
            <a:r>
              <a:rPr lang="en-US" sz="1500">
                <a:solidFill>
                  <a:schemeClr val="tx2"/>
                </a:solidFill>
              </a:rPr>
              <a:t>It also has GPIO pins and a USB C port for added extensibility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eal">
            <a:extLst>
              <a:ext uri="{FF2B5EF4-FFF2-40B4-BE49-F238E27FC236}">
                <a16:creationId xmlns:a16="http://schemas.microsoft.com/office/drawing/2014/main" id="{4BE13D00-FB3F-9BAD-E474-11BE09E07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0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C2673-5355-5B67-9116-D7EFC5FB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Technicalities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3D87C0A-59A9-B054-A7D2-E8766C35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 strong understanding of wireless signals is necessary to use the Flipper Zero to its fullest capabilities. </a:t>
            </a:r>
          </a:p>
          <a:p>
            <a:r>
              <a:rPr lang="en-US" sz="1800">
                <a:solidFill>
                  <a:schemeClr val="tx2"/>
                </a:solidFill>
              </a:rPr>
              <a:t>As well, experience with hardware and firmware is important to be able to unlock the Flipper Zero for even more potential.</a:t>
            </a:r>
          </a:p>
          <a:p>
            <a:r>
              <a:rPr lang="en-US" sz="1800">
                <a:solidFill>
                  <a:schemeClr val="tx2"/>
                </a:solidFill>
              </a:rPr>
              <a:t>However, the UI is very simple, and it is easy to interact with </a:t>
            </a:r>
          </a:p>
          <a:p>
            <a:r>
              <a:rPr lang="en-US" sz="1800">
                <a:solidFill>
                  <a:schemeClr val="tx2"/>
                </a:solidFill>
              </a:rPr>
              <a:t>Otherwise, the Flipper Zero is just a toy.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It can download some games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Mindless experimenting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Expensive dust collector</a:t>
            </a:r>
          </a:p>
          <a:p>
            <a:pPr lvl="1"/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132ADECC-0476-5D6E-49FB-689841D0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0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AB616-AEBC-904D-9E54-D7723DB4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655544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Progress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8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39FDDC9-0A98-8827-3F6F-C305520B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Autofit/>
          </a:bodyPr>
          <a:lstStyle/>
          <a:p>
            <a:r>
              <a:rPr lang="en-US" sz="3000" dirty="0">
                <a:solidFill>
                  <a:schemeClr val="tx2"/>
                </a:solidFill>
              </a:rPr>
              <a:t>Flipper Zero was flashed with the Unleashed custom firmware using the </a:t>
            </a:r>
            <a:r>
              <a:rPr lang="en-US" sz="3000" dirty="0" err="1">
                <a:solidFill>
                  <a:schemeClr val="tx2"/>
                </a:solidFill>
              </a:rPr>
              <a:t>qFlipper</a:t>
            </a:r>
            <a:r>
              <a:rPr lang="en-US" sz="3000" dirty="0">
                <a:solidFill>
                  <a:schemeClr val="tx2"/>
                </a:solidFill>
              </a:rPr>
              <a:t> app on macOS.</a:t>
            </a:r>
          </a:p>
          <a:p>
            <a:r>
              <a:rPr lang="en-US" sz="3000" dirty="0">
                <a:solidFill>
                  <a:schemeClr val="tx2"/>
                </a:solidFill>
              </a:rPr>
              <a:t>Additional apps (BLE Spam, </a:t>
            </a:r>
            <a:r>
              <a:rPr lang="en-US" sz="3000" dirty="0" err="1">
                <a:solidFill>
                  <a:schemeClr val="tx2"/>
                </a:solidFill>
              </a:rPr>
              <a:t>SubGHz</a:t>
            </a:r>
            <a:r>
              <a:rPr lang="en-US" sz="3000" dirty="0">
                <a:solidFill>
                  <a:schemeClr val="tx2"/>
                </a:solidFill>
              </a:rPr>
              <a:t> remote, Wi‑Fi marauder) were installed via the Flipper app on iOS.</a:t>
            </a:r>
          </a:p>
          <a:p>
            <a:r>
              <a:rPr lang="en-US" sz="3000" dirty="0">
                <a:solidFill>
                  <a:schemeClr val="tx2"/>
                </a:solidFill>
              </a:rPr>
              <a:t>A Wi‑Fi ESP32 dev board received custom firmware via macOS and an online flasher; devices were then connected and demonstrations performed.</a:t>
            </a:r>
          </a:p>
          <a:p>
            <a:pPr lvl="1"/>
            <a:r>
              <a:rPr lang="en-US" sz="3000" dirty="0">
                <a:solidFill>
                  <a:schemeClr val="tx2"/>
                </a:solidFill>
              </a:rPr>
              <a:t>NFC, </a:t>
            </a:r>
            <a:r>
              <a:rPr lang="en-US" sz="3000" dirty="0" err="1">
                <a:solidFill>
                  <a:schemeClr val="tx2"/>
                </a:solidFill>
              </a:rPr>
              <a:t>SubGHz</a:t>
            </a:r>
            <a:r>
              <a:rPr lang="en-US" sz="3000" dirty="0">
                <a:solidFill>
                  <a:schemeClr val="tx2"/>
                </a:solidFill>
              </a:rPr>
              <a:t>, Infrared, Bluetooth, Wi-Fi</a:t>
            </a:r>
          </a:p>
        </p:txBody>
      </p:sp>
    </p:spTree>
    <p:extLst>
      <p:ext uri="{BB962C8B-B14F-4D97-AF65-F5344CB8AC3E}">
        <p14:creationId xmlns:p14="http://schemas.microsoft.com/office/powerpoint/2010/main" val="165884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4B81A-2762-5C4B-ACD5-D42A414C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Next 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FE79682-B684-A0D5-4EC6-C716E8943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96229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12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finite question marks in 3D rendering">
            <a:extLst>
              <a:ext uri="{FF2B5EF4-FFF2-40B4-BE49-F238E27FC236}">
                <a16:creationId xmlns:a16="http://schemas.microsoft.com/office/drawing/2014/main" id="{6ECD599A-4731-E9C6-67A0-8217E734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24">
            <a:extLst>
              <a:ext uri="{FF2B5EF4-FFF2-40B4-BE49-F238E27FC236}">
                <a16:creationId xmlns:a16="http://schemas.microsoft.com/office/drawing/2014/main" id="{A414F261-E931-45CB-8605-20FFD6826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75200"/>
            <a:ext cx="4838700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1FB51-8483-0CF5-2268-42E5412E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50" y="4981575"/>
            <a:ext cx="3228976" cy="860426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CF8AD-BB19-4F90-BDE5-B3B3F56F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48768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4E62CA-FAA3-4628-AEF3-5033C771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1" y="5969000"/>
            <a:ext cx="4791456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0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44C0D-4876-E645-532C-5F193167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pic>
        <p:nvPicPr>
          <p:cNvPr id="4" name="Content Placeholder 4" descr="A screen shot of a video game&#10;&#10;AI-generated content may be incorrect.">
            <a:extLst>
              <a:ext uri="{FF2B5EF4-FFF2-40B4-BE49-F238E27FC236}">
                <a16:creationId xmlns:a16="http://schemas.microsoft.com/office/drawing/2014/main" id="{2E187D05-A2EF-0ED6-D553-A70945B3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05" y="579473"/>
            <a:ext cx="8448989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4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279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Flipper Zero Demonstrations</vt:lpstr>
      <vt:lpstr>What is the Flipper Zero?</vt:lpstr>
      <vt:lpstr>Technicalities</vt:lpstr>
      <vt:lpstr>Progress</vt:lpstr>
      <vt:lpstr>Next Steps</vt:lpstr>
      <vt:lpstr>Questions?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Kanyid, Ethan</dc:creator>
  <cp:lastModifiedBy>Kanyid, Ethan</cp:lastModifiedBy>
  <cp:revision>1</cp:revision>
  <dcterms:created xsi:type="dcterms:W3CDTF">2025-10-10T18:16:04Z</dcterms:created>
  <dcterms:modified xsi:type="dcterms:W3CDTF">2025-10-10T18:41:48Z</dcterms:modified>
</cp:coreProperties>
</file>