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3" r:id="rId3"/>
    <p:sldId id="280" r:id="rId4"/>
    <p:sldId id="257" r:id="rId5"/>
    <p:sldId id="272" r:id="rId6"/>
    <p:sldId id="274" r:id="rId7"/>
    <p:sldId id="275" r:id="rId8"/>
    <p:sldId id="276" r:id="rId9"/>
    <p:sldId id="277" r:id="rId10"/>
    <p:sldId id="270" r:id="rId11"/>
    <p:sldId id="271" r:id="rId12"/>
    <p:sldId id="269" r:id="rId13"/>
    <p:sldId id="273"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5"/>
    <p:restoredTop sz="73545"/>
  </p:normalViewPr>
  <p:slideViewPr>
    <p:cSldViewPr snapToGrid="0" snapToObjects="1">
      <p:cViewPr varScale="1">
        <p:scale>
          <a:sx n="72" d="100"/>
          <a:sy n="72" d="100"/>
        </p:scale>
        <p:origin x="1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BEFEC-083D-E64E-8EAC-BE3A5331312E}" type="datetimeFigureOut">
              <a:rPr lang="en-US" smtClean="0"/>
              <a:t>11/27/17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0F566-0651-A244-A079-4020D47F0AB3}" type="slidenum">
              <a:rPr lang="en-US" smtClean="0"/>
              <a:t>‹#›</a:t>
            </a:fld>
            <a:endParaRPr lang="en-US"/>
          </a:p>
        </p:txBody>
      </p:sp>
    </p:spTree>
    <p:extLst>
      <p:ext uri="{BB962C8B-B14F-4D97-AF65-F5344CB8AC3E}">
        <p14:creationId xmlns:p14="http://schemas.microsoft.com/office/powerpoint/2010/main" val="176080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Customer reviews are becoming increasingly available in the E</a:t>
            </a:r>
            <a:r>
              <a:rPr lang="en-US" altLang="zh-CN" dirty="0"/>
              <a:t>-</a:t>
            </a:r>
            <a:r>
              <a:rPr lang="en-US" dirty="0"/>
              <a:t>commerce website like </a:t>
            </a:r>
            <a:r>
              <a:rPr lang="en-US" dirty="0" err="1"/>
              <a:t>Amazon.com</a:t>
            </a:r>
            <a:r>
              <a:rPr lang="en-US" dirty="0"/>
              <a:t> for a wide range of products and services (</a:t>
            </a:r>
            <a:r>
              <a:rPr lang="en-US" dirty="0" err="1"/>
              <a:t>Mudambi</a:t>
            </a:r>
            <a:r>
              <a:rPr lang="en-US" dirty="0"/>
              <a:t> &amp; </a:t>
            </a:r>
            <a:r>
              <a:rPr lang="en-US" dirty="0" err="1"/>
              <a:t>Schuff</a:t>
            </a:r>
            <a:r>
              <a:rPr lang="en-US" dirty="0"/>
              <a:t>, 2010). </a:t>
            </a:r>
          </a:p>
          <a:p>
            <a:r>
              <a:rPr lang="en-US" altLang="zh-CN" sz="1200" b="1" kern="1200" dirty="0">
                <a:solidFill>
                  <a:schemeClr val="tx1"/>
                </a:solidFill>
                <a:latin typeface="+mn-lt"/>
                <a:ea typeface="+mn-ea"/>
                <a:cs typeface="+mn-cs"/>
              </a:rPr>
              <a:t>90</a:t>
            </a:r>
            <a:r>
              <a:rPr lang="en-US" sz="1200" b="1" kern="1200" dirty="0">
                <a:solidFill>
                  <a:schemeClr val="tx1"/>
                </a:solidFill>
                <a:latin typeface="+mn-lt"/>
                <a:ea typeface="+mn-ea"/>
                <a:cs typeface="+mn-cs"/>
              </a:rPr>
              <a:t>% of customers read online reviews before making a purchase decision, and they are now essential for e-commerce sites.</a:t>
            </a:r>
          </a:p>
          <a:p>
            <a:r>
              <a:rPr lang="en-US" sz="1200" i="1" kern="1200" dirty="0">
                <a:solidFill>
                  <a:schemeClr val="tx1"/>
                </a:solidFill>
                <a:latin typeface="+mn-lt"/>
                <a:ea typeface="+mn-ea"/>
                <a:cs typeface="+mn-cs"/>
              </a:rPr>
              <a:t>85% of consumers trust online reviews as much as personal recommendations</a:t>
            </a:r>
          </a:p>
          <a:p>
            <a:r>
              <a:rPr lang="en-US" sz="1200" i="1" kern="1200" dirty="0">
                <a:solidFill>
                  <a:schemeClr val="tx1"/>
                </a:solidFill>
                <a:latin typeface="+mn-lt"/>
                <a:ea typeface="+mn-ea"/>
                <a:cs typeface="+mn-cs"/>
              </a:rPr>
              <a:t>Positive reviews make 73% of consumers trust a local business more</a:t>
            </a:r>
          </a:p>
          <a:p>
            <a:r>
              <a:rPr lang="en-US" sz="1200" i="1" kern="1200" dirty="0">
                <a:solidFill>
                  <a:schemeClr val="tx1"/>
                </a:solidFill>
                <a:latin typeface="+mn-lt"/>
                <a:ea typeface="+mn-ea"/>
                <a:cs typeface="+mn-cs"/>
              </a:rPr>
              <a:t>49% of consumers need at least a four-star rating before they choose to use a business</a:t>
            </a:r>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2</a:t>
            </a:fld>
            <a:endParaRPr lang="en-US"/>
          </a:p>
        </p:txBody>
      </p:sp>
    </p:spTree>
    <p:extLst>
      <p:ext uri="{BB962C8B-B14F-4D97-AF65-F5344CB8AC3E}">
        <p14:creationId xmlns:p14="http://schemas.microsoft.com/office/powerpoint/2010/main" val="152069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number of product reviews grows rapidly, a popular product can obtain thousands of reviews in a short period. It is difficult for customers to read all of these reviews comprehensively before make purchases. Also, the huge amount of reviews makes the product tracking more difficult for manufacturers (Hu &amp; Liu, 2004).</a:t>
            </a:r>
            <a:r>
              <a:rPr lang="en-US" dirty="0" smtClean="0">
                <a:effectLst/>
              </a:rPr>
              <a:t> </a:t>
            </a:r>
          </a:p>
          <a:p>
            <a:r>
              <a:rPr lang="en-US" dirty="0" smtClean="0"/>
              <a:t> what basic feature</a:t>
            </a:r>
            <a:r>
              <a:rPr lang="en-US" altLang="zh-CN" dirty="0" smtClean="0"/>
              <a:t>s</a:t>
            </a:r>
            <a:r>
              <a:rPr lang="zh-CN" altLang="en-US" dirty="0" smtClean="0"/>
              <a:t> </a:t>
            </a:r>
            <a:r>
              <a:rPr lang="en-US" dirty="0" smtClean="0"/>
              <a:t>are most important to users of the product and most</a:t>
            </a:r>
            <a:r>
              <a:rPr lang="zh-CN" altLang="en-US" dirty="0" smtClean="0"/>
              <a:t> </a:t>
            </a:r>
            <a:r>
              <a:rPr lang="en-US" dirty="0" smtClean="0"/>
              <a:t> influential in molding their perceptions?</a:t>
            </a:r>
          </a:p>
          <a:p>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3</a:t>
            </a:fld>
            <a:endParaRPr lang="en-US"/>
          </a:p>
        </p:txBody>
      </p:sp>
    </p:spTree>
    <p:extLst>
      <p:ext uri="{BB962C8B-B14F-4D97-AF65-F5344CB8AC3E}">
        <p14:creationId xmlns:p14="http://schemas.microsoft.com/office/powerpoint/2010/main" val="37022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number of product reviews grows rapidly, a popular product can obtain thousands of reviews in a short period. It is difficult for customers to read all of these reviews comprehensively before make purchases. Also, the huge amount of reviews makes the product tracking more difficult for manufacturers (Hu &amp; Liu, 2004).</a:t>
            </a:r>
            <a:r>
              <a:rPr lang="en-US" dirty="0">
                <a:effectLst/>
              </a:rPr>
              <a:t> </a:t>
            </a:r>
          </a:p>
          <a:p>
            <a:r>
              <a:rPr lang="en-US" dirty="0"/>
              <a:t> what basic feature</a:t>
            </a:r>
            <a:r>
              <a:rPr lang="en-US" altLang="zh-CN" dirty="0"/>
              <a:t>s</a:t>
            </a:r>
            <a:r>
              <a:rPr lang="zh-CN" altLang="en-US" dirty="0"/>
              <a:t> </a:t>
            </a:r>
            <a:r>
              <a:rPr lang="en-US" dirty="0"/>
              <a:t>are most important to users of the product and most</a:t>
            </a:r>
            <a:r>
              <a:rPr lang="zh-CN" altLang="en-US" dirty="0"/>
              <a:t> </a:t>
            </a:r>
            <a:r>
              <a:rPr lang="en-US" dirty="0"/>
              <a:t> influential in molding their perceptions?</a:t>
            </a:r>
          </a:p>
          <a:p>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4</a:t>
            </a:fld>
            <a:endParaRPr lang="en-US"/>
          </a:p>
        </p:txBody>
      </p:sp>
    </p:spTree>
    <p:extLst>
      <p:ext uri="{BB962C8B-B14F-4D97-AF65-F5344CB8AC3E}">
        <p14:creationId xmlns:p14="http://schemas.microsoft.com/office/powerpoint/2010/main" val="121964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number of product reviews grows rapidly, a popular product can obtain thousands of reviews in a short period. It is difficult for customers to read all of these reviews comprehensively before make purchases. Also, the huge amount of reviews makes the product tracking more difficult for manufacturers (Hu &amp; Liu, 2004).</a:t>
            </a:r>
            <a:r>
              <a:rPr lang="en-US" dirty="0">
                <a:effectLst/>
              </a:rPr>
              <a:t> </a:t>
            </a:r>
          </a:p>
          <a:p>
            <a:r>
              <a:rPr lang="en-US" dirty="0"/>
              <a:t> what basic feature</a:t>
            </a:r>
            <a:r>
              <a:rPr lang="en-US" altLang="zh-CN" dirty="0"/>
              <a:t>s</a:t>
            </a:r>
            <a:r>
              <a:rPr lang="zh-CN" altLang="en-US" dirty="0"/>
              <a:t> </a:t>
            </a:r>
            <a:r>
              <a:rPr lang="en-US" dirty="0"/>
              <a:t>are most important to users of the product and most</a:t>
            </a:r>
            <a:r>
              <a:rPr lang="zh-CN" altLang="en-US" dirty="0"/>
              <a:t> </a:t>
            </a:r>
            <a:r>
              <a:rPr lang="en-US" dirty="0"/>
              <a:t> influential in molding their perceptions?</a:t>
            </a:r>
          </a:p>
          <a:p>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5</a:t>
            </a:fld>
            <a:endParaRPr lang="en-US"/>
          </a:p>
        </p:txBody>
      </p:sp>
    </p:spTree>
    <p:extLst>
      <p:ext uri="{BB962C8B-B14F-4D97-AF65-F5344CB8AC3E}">
        <p14:creationId xmlns:p14="http://schemas.microsoft.com/office/powerpoint/2010/main" val="258841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baseline="0" dirty="0" smtClean="0"/>
              <a:t> 40 – Toner</a:t>
            </a:r>
          </a:p>
          <a:p>
            <a:r>
              <a:rPr lang="en-US" baseline="0" dirty="0" smtClean="0"/>
              <a:t>P 8 – Grinder</a:t>
            </a:r>
          </a:p>
          <a:p>
            <a:r>
              <a:rPr lang="en-US" baseline="0" dirty="0" smtClean="0"/>
              <a:t>P 20 – Air popper</a:t>
            </a:r>
          </a:p>
          <a:p>
            <a:r>
              <a:rPr lang="en-US" baseline="0" dirty="0" smtClean="0"/>
              <a:t>P 9 – Brita pitcher</a:t>
            </a:r>
          </a:p>
          <a:p>
            <a:r>
              <a:rPr lang="en-US" baseline="0" dirty="0" smtClean="0"/>
              <a:t>P 1 – Resistance band set</a:t>
            </a:r>
          </a:p>
          <a:p>
            <a:r>
              <a:rPr lang="en-US" baseline="0" dirty="0" smtClean="0"/>
              <a:t>P 58 – Handheld spiralizer</a:t>
            </a:r>
          </a:p>
          <a:p>
            <a:r>
              <a:rPr lang="en-US" baseline="0" dirty="0" smtClean="0"/>
              <a:t>P 53 – </a:t>
            </a:r>
            <a:r>
              <a:rPr lang="en-US" baseline="0" dirty="0" err="1" smtClean="0"/>
              <a:t>Vac</a:t>
            </a:r>
            <a:r>
              <a:rPr lang="en-US" baseline="0" dirty="0" smtClean="0"/>
              <a:t> carpet cleanser</a:t>
            </a:r>
          </a:p>
          <a:p>
            <a:r>
              <a:rPr lang="en-US" baseline="0" dirty="0" smtClean="0"/>
              <a:t>P 86 – Battery maintenance charger</a:t>
            </a:r>
          </a:p>
          <a:p>
            <a:r>
              <a:rPr lang="en-US" baseline="0" dirty="0" smtClean="0"/>
              <a:t>P 88 – Percolator coffee pot</a:t>
            </a:r>
          </a:p>
          <a:p>
            <a:r>
              <a:rPr lang="en-US" baseline="0" dirty="0" smtClean="0"/>
              <a:t>P 14 – Pyrex glass containers</a:t>
            </a:r>
          </a:p>
        </p:txBody>
      </p:sp>
      <p:sp>
        <p:nvSpPr>
          <p:cNvPr id="4" name="Slide Number Placeholder 3"/>
          <p:cNvSpPr>
            <a:spLocks noGrp="1"/>
          </p:cNvSpPr>
          <p:nvPr>
            <p:ph type="sldNum" sz="quarter" idx="10"/>
          </p:nvPr>
        </p:nvSpPr>
        <p:spPr/>
        <p:txBody>
          <a:bodyPr/>
          <a:lstStyle/>
          <a:p>
            <a:fld id="{9950F566-0651-A244-A079-4020D47F0AB3}" type="slidenum">
              <a:rPr lang="en-US" smtClean="0"/>
              <a:t>8</a:t>
            </a:fld>
            <a:endParaRPr lang="en-US"/>
          </a:p>
        </p:txBody>
      </p:sp>
    </p:spTree>
    <p:extLst>
      <p:ext uri="{BB962C8B-B14F-4D97-AF65-F5344CB8AC3E}">
        <p14:creationId xmlns:p14="http://schemas.microsoft.com/office/powerpoint/2010/main" val="248076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 </a:t>
            </a:r>
            <a:r>
              <a:rPr lang="en-US" sz="1200" kern="1200" dirty="0" smtClean="0">
                <a:solidFill>
                  <a:schemeClr val="tx1"/>
                </a:solidFill>
                <a:effectLst/>
                <a:latin typeface="+mn-lt"/>
                <a:ea typeface="+mn-ea"/>
                <a:cs typeface="+mn-cs"/>
              </a:rPr>
              <a:t>We did not stem because lemmatizing could keep the integrity of words and make words easy to be understood, smoothing our interpretation of topic-modeling results.</a:t>
            </a:r>
          </a:p>
          <a:p>
            <a:r>
              <a:rPr lang="en-US" sz="1200" kern="1200" dirty="0" smtClean="0">
                <a:solidFill>
                  <a:schemeClr val="tx1"/>
                </a:solidFill>
                <a:effectLst/>
                <a:latin typeface="+mn-lt"/>
                <a:ea typeface="+mn-ea"/>
                <a:cs typeface="+mn-cs"/>
              </a:rPr>
              <a:t>4. -- </a:t>
            </a:r>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9</a:t>
            </a:fld>
            <a:endParaRPr lang="en-US"/>
          </a:p>
        </p:txBody>
      </p:sp>
    </p:spTree>
    <p:extLst>
      <p:ext uri="{BB962C8B-B14F-4D97-AF65-F5344CB8AC3E}">
        <p14:creationId xmlns:p14="http://schemas.microsoft.com/office/powerpoint/2010/main" val="99040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50F566-0651-A244-A079-4020D47F0AB3}" type="slidenum">
              <a:rPr lang="en-US" smtClean="0"/>
              <a:t>14</a:t>
            </a:fld>
            <a:endParaRPr lang="en-US"/>
          </a:p>
        </p:txBody>
      </p:sp>
    </p:spTree>
    <p:extLst>
      <p:ext uri="{BB962C8B-B14F-4D97-AF65-F5344CB8AC3E}">
        <p14:creationId xmlns:p14="http://schemas.microsoft.com/office/powerpoint/2010/main" val="1064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419222-2E70-B94B-8CCA-C1F05C4B7EF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81807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9222-2E70-B94B-8CCA-C1F05C4B7EF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73152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9222-2E70-B94B-8CCA-C1F05C4B7EF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15496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9222-2E70-B94B-8CCA-C1F05C4B7EF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29700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19222-2E70-B94B-8CCA-C1F05C4B7EF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00907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419222-2E70-B94B-8CCA-C1F05C4B7EFD}"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81076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19222-2E70-B94B-8CCA-C1F05C4B7EFD}" type="datetimeFigureOut">
              <a:rPr lang="en-US" smtClean="0"/>
              <a:t>11/27/17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67154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19222-2E70-B94B-8CCA-C1F05C4B7EFD}" type="datetimeFigureOut">
              <a:rPr lang="en-US" smtClean="0"/>
              <a:t>11/27/17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65325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19222-2E70-B94B-8CCA-C1F05C4B7EFD}" type="datetimeFigureOut">
              <a:rPr lang="en-US" smtClean="0"/>
              <a:t>11/27/17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2970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19222-2E70-B94B-8CCA-C1F05C4B7EFD}"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11057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19222-2E70-B94B-8CCA-C1F05C4B7EFD}"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F38F5-1719-B14A-A7B6-1D1F4E475DBD}" type="slidenum">
              <a:rPr lang="en-US" smtClean="0"/>
              <a:t>‹#›</a:t>
            </a:fld>
            <a:endParaRPr lang="en-US"/>
          </a:p>
        </p:txBody>
      </p:sp>
    </p:spTree>
    <p:extLst>
      <p:ext uri="{BB962C8B-B14F-4D97-AF65-F5344CB8AC3E}">
        <p14:creationId xmlns:p14="http://schemas.microsoft.com/office/powerpoint/2010/main" val="1577462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19222-2E70-B94B-8CCA-C1F05C4B7EFD}" type="datetimeFigureOut">
              <a:rPr lang="en-US" smtClean="0"/>
              <a:t>11/27/17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F38F5-1719-B14A-A7B6-1D1F4E475DBD}" type="slidenum">
              <a:rPr lang="en-US" smtClean="0"/>
              <a:t>‹#›</a:t>
            </a:fld>
            <a:endParaRPr lang="en-US"/>
          </a:p>
        </p:txBody>
      </p:sp>
    </p:spTree>
    <p:extLst>
      <p:ext uri="{BB962C8B-B14F-4D97-AF65-F5344CB8AC3E}">
        <p14:creationId xmlns:p14="http://schemas.microsoft.com/office/powerpoint/2010/main" val="113748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20" Type="http://schemas.openxmlformats.org/officeDocument/2006/relationships/image" Target="../media/image30.jpeg"/><Relationship Id="rId21" Type="http://schemas.openxmlformats.org/officeDocument/2006/relationships/image" Target="../media/image31.jpeg"/><Relationship Id="rId22" Type="http://schemas.openxmlformats.org/officeDocument/2006/relationships/image" Target="../media/image32.jpeg"/><Relationship Id="rId23" Type="http://schemas.openxmlformats.org/officeDocument/2006/relationships/image" Target="../media/image33.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jpeg"/><Relationship Id="rId14" Type="http://schemas.openxmlformats.org/officeDocument/2006/relationships/image" Target="../media/image24.jpeg"/><Relationship Id="rId15" Type="http://schemas.openxmlformats.org/officeDocument/2006/relationships/image" Target="../media/image25.jpeg"/><Relationship Id="rId16" Type="http://schemas.openxmlformats.org/officeDocument/2006/relationships/image" Target="../media/image26.jpeg"/><Relationship Id="rId17" Type="http://schemas.openxmlformats.org/officeDocument/2006/relationships/image" Target="../media/image27.jpeg"/><Relationship Id="rId18" Type="http://schemas.openxmlformats.org/officeDocument/2006/relationships/image" Target="../media/image28.jpeg"/><Relationship Id="rId19"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Using text mining of amazon reviews to explore user-defined product</a:t>
            </a:r>
            <a:br>
              <a:rPr lang="en-US" sz="4800" dirty="0"/>
            </a:br>
            <a:r>
              <a:rPr lang="en-US" sz="4800" dirty="0"/>
              <a:t>highlights and issues</a:t>
            </a:r>
          </a:p>
        </p:txBody>
      </p:sp>
      <p:sp>
        <p:nvSpPr>
          <p:cNvPr id="3" name="Subtitle 2"/>
          <p:cNvSpPr>
            <a:spLocks noGrp="1"/>
          </p:cNvSpPr>
          <p:nvPr>
            <p:ph type="subTitle" idx="1"/>
          </p:nvPr>
        </p:nvSpPr>
        <p:spPr/>
        <p:txBody>
          <a:bodyPr>
            <a:normAutofit/>
          </a:bodyPr>
          <a:lstStyle/>
          <a:p>
            <a:r>
              <a:rPr lang="en-US" altLang="zh-CN" dirty="0"/>
              <a:t>Project</a:t>
            </a:r>
            <a:r>
              <a:rPr lang="zh-CN" altLang="en-US" dirty="0"/>
              <a:t> </a:t>
            </a:r>
            <a:r>
              <a:rPr lang="en-US" altLang="zh-CN" dirty="0"/>
              <a:t>3</a:t>
            </a:r>
            <a:endParaRPr lang="en-US" dirty="0"/>
          </a:p>
          <a:p>
            <a:r>
              <a:rPr lang="en-US" dirty="0" err="1"/>
              <a:t>Xun</a:t>
            </a:r>
            <a:r>
              <a:rPr lang="en-US" dirty="0"/>
              <a:t> </a:t>
            </a:r>
            <a:r>
              <a:rPr lang="en-US" dirty="0" err="1"/>
              <a:t>Zha</a:t>
            </a:r>
            <a:r>
              <a:rPr lang="en-US" altLang="zh-CN" dirty="0"/>
              <a:t>,</a:t>
            </a:r>
            <a:r>
              <a:rPr lang="zh-CN" altLang="en-US" dirty="0"/>
              <a:t> </a:t>
            </a:r>
            <a:r>
              <a:rPr lang="en-US" dirty="0" err="1"/>
              <a:t>Ao</a:t>
            </a:r>
            <a:r>
              <a:rPr lang="en-US" dirty="0"/>
              <a:t> Pan</a:t>
            </a:r>
            <a:r>
              <a:rPr lang="en-US" altLang="zh-CN" dirty="0"/>
              <a:t>,</a:t>
            </a:r>
            <a:r>
              <a:rPr lang="zh-CN" altLang="en-US" dirty="0"/>
              <a:t> </a:t>
            </a:r>
            <a:r>
              <a:rPr lang="en-US" dirty="0"/>
              <a:t>Henan Wang</a:t>
            </a:r>
            <a:r>
              <a:rPr lang="en-US" altLang="zh-CN" dirty="0"/>
              <a:t>,</a:t>
            </a:r>
            <a:r>
              <a:rPr lang="zh-CN" altLang="en-US" dirty="0"/>
              <a:t> </a:t>
            </a:r>
            <a:r>
              <a:rPr lang="en-US" dirty="0"/>
              <a:t>Peiwei Li</a:t>
            </a:r>
            <a:r>
              <a:rPr lang="en-US" altLang="zh-CN" dirty="0"/>
              <a:t>,</a:t>
            </a:r>
            <a:r>
              <a:rPr lang="zh-CN" altLang="en-US" dirty="0"/>
              <a:t> </a:t>
            </a:r>
            <a:r>
              <a:rPr lang="en-US" dirty="0" err="1"/>
              <a:t>Yanran</a:t>
            </a:r>
            <a:r>
              <a:rPr lang="en-US" dirty="0"/>
              <a:t> Liu</a:t>
            </a:r>
          </a:p>
        </p:txBody>
      </p:sp>
    </p:spTree>
    <p:extLst>
      <p:ext uri="{BB962C8B-B14F-4D97-AF65-F5344CB8AC3E}">
        <p14:creationId xmlns:p14="http://schemas.microsoft.com/office/powerpoint/2010/main" val="1259528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a:xfrm>
            <a:off x="838200" y="1960562"/>
            <a:ext cx="10515600" cy="4351338"/>
          </a:xfrm>
        </p:spPr>
        <p:txBody>
          <a:bodyPr/>
          <a:lstStyle/>
          <a:p>
            <a:r>
              <a:rPr lang="en-US" sz="2000" dirty="0"/>
              <a:t>LDA model for topic modeling to discover the highlight and issues</a:t>
            </a:r>
          </a:p>
          <a:p>
            <a:r>
              <a:rPr lang="en-US" sz="2000" dirty="0"/>
              <a:t>Retrieve the most related topic for each product</a:t>
            </a:r>
          </a:p>
          <a:p>
            <a:r>
              <a:rPr lang="en-US" sz="2000" dirty="0"/>
              <a:t>Examine the top 10 words for each topic of the products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2" y="3352688"/>
            <a:ext cx="5141258" cy="295921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736"/>
          <a:stretch/>
        </p:blipFill>
        <p:spPr>
          <a:xfrm>
            <a:off x="6377642" y="4043809"/>
            <a:ext cx="5092700" cy="904689"/>
          </a:xfrm>
          <a:prstGeom prst="rect">
            <a:avLst/>
          </a:prstGeom>
        </p:spPr>
      </p:pic>
      <p:sp>
        <p:nvSpPr>
          <p:cNvPr id="8" name="TextBox 7"/>
          <p:cNvSpPr txBox="1"/>
          <p:nvPr/>
        </p:nvSpPr>
        <p:spPr>
          <a:xfrm>
            <a:off x="6568348" y="3337658"/>
            <a:ext cx="2881623" cy="369332"/>
          </a:xfrm>
          <a:prstGeom prst="rect">
            <a:avLst/>
          </a:prstGeom>
          <a:noFill/>
        </p:spPr>
        <p:txBody>
          <a:bodyPr wrap="none" rtlCol="0">
            <a:spAutoFit/>
          </a:bodyPr>
          <a:lstStyle/>
          <a:p>
            <a:r>
              <a:rPr lang="en-US" dirty="0"/>
              <a:t>Topics for Product 40( Toner)</a:t>
            </a:r>
          </a:p>
        </p:txBody>
      </p:sp>
      <p:sp>
        <p:nvSpPr>
          <p:cNvPr id="9" name="TextBox 8"/>
          <p:cNvSpPr txBox="1"/>
          <p:nvPr/>
        </p:nvSpPr>
        <p:spPr>
          <a:xfrm>
            <a:off x="7571441" y="5285317"/>
            <a:ext cx="2705101" cy="584775"/>
          </a:xfrm>
          <a:prstGeom prst="rect">
            <a:avLst/>
          </a:prstGeom>
          <a:noFill/>
        </p:spPr>
        <p:txBody>
          <a:bodyPr wrap="square" rtlCol="0">
            <a:spAutoFit/>
          </a:bodyPr>
          <a:lstStyle/>
          <a:p>
            <a:r>
              <a:rPr lang="en-US" altLang="zh-CN" sz="3200" dirty="0"/>
              <a:t>Improvement</a:t>
            </a:r>
            <a:r>
              <a:rPr lang="zh-CN" altLang="en-US" sz="3200" dirty="0"/>
              <a:t> </a:t>
            </a:r>
            <a:r>
              <a:rPr lang="en-US" altLang="zh-CN" sz="3200" dirty="0"/>
              <a:t>!</a:t>
            </a:r>
            <a:endParaRPr lang="en-US" sz="3200" dirty="0"/>
          </a:p>
        </p:txBody>
      </p:sp>
    </p:spTree>
    <p:extLst>
      <p:ext uri="{BB962C8B-B14F-4D97-AF65-F5344CB8AC3E}">
        <p14:creationId xmlns:p14="http://schemas.microsoft.com/office/powerpoint/2010/main" val="78086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Improvement</a:t>
            </a:r>
          </a:p>
        </p:txBody>
      </p:sp>
      <p:sp>
        <p:nvSpPr>
          <p:cNvPr id="3" name="Content Placeholder 2"/>
          <p:cNvSpPr>
            <a:spLocks noGrp="1"/>
          </p:cNvSpPr>
          <p:nvPr>
            <p:ph idx="1"/>
          </p:nvPr>
        </p:nvSpPr>
        <p:spPr/>
        <p:txBody>
          <a:bodyPr/>
          <a:lstStyle/>
          <a:p>
            <a:r>
              <a:rPr lang="en-US" sz="2000" dirty="0"/>
              <a:t>Appending meaningless words to our </a:t>
            </a:r>
            <a:r>
              <a:rPr lang="en-US" sz="2000" dirty="0" err="1"/>
              <a:t>Stopword</a:t>
            </a:r>
            <a:r>
              <a:rPr lang="en-US" sz="2000" dirty="0"/>
              <a:t> list</a:t>
            </a:r>
          </a:p>
          <a:p>
            <a:r>
              <a:rPr lang="en-US" sz="2000" dirty="0"/>
              <a:t>Retrain the model with new corpus</a:t>
            </a:r>
          </a:p>
          <a:p>
            <a:r>
              <a:rPr lang="en-US" sz="2000" dirty="0"/>
              <a:t>Review the results and repeat the process</a:t>
            </a:r>
          </a:p>
          <a:p>
            <a:r>
              <a:rPr lang="en-US" sz="2000" dirty="0"/>
              <a:t>Redo the all steps for bad reviews to find the issues of each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499441"/>
            <a:ext cx="65532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5212852"/>
            <a:ext cx="5956300" cy="698500"/>
          </a:xfrm>
          <a:prstGeom prst="rect">
            <a:avLst/>
          </a:prstGeom>
        </p:spPr>
      </p:pic>
      <p:sp>
        <p:nvSpPr>
          <p:cNvPr id="6" name="TextBox 5"/>
          <p:cNvSpPr txBox="1"/>
          <p:nvPr/>
        </p:nvSpPr>
        <p:spPr>
          <a:xfrm>
            <a:off x="911843" y="4243664"/>
            <a:ext cx="3888757" cy="1200329"/>
          </a:xfrm>
          <a:prstGeom prst="rect">
            <a:avLst/>
          </a:prstGeom>
          <a:noFill/>
        </p:spPr>
        <p:txBody>
          <a:bodyPr wrap="none" rtlCol="0">
            <a:spAutoFit/>
          </a:bodyPr>
          <a:lstStyle/>
          <a:p>
            <a:r>
              <a:rPr lang="en-US" sz="2400" dirty="0"/>
              <a:t>After 7 rounds improvement, </a:t>
            </a:r>
          </a:p>
          <a:p>
            <a:r>
              <a:rPr lang="en-US" sz="2400" dirty="0"/>
              <a:t>the highlight of the product </a:t>
            </a:r>
          </a:p>
          <a:p>
            <a:r>
              <a:rPr lang="en-US" sz="2400" dirty="0"/>
              <a:t>came out.</a:t>
            </a:r>
          </a:p>
        </p:txBody>
      </p:sp>
    </p:spTree>
    <p:extLst>
      <p:ext uri="{BB962C8B-B14F-4D97-AF65-F5344CB8AC3E}">
        <p14:creationId xmlns:p14="http://schemas.microsoft.com/office/powerpoint/2010/main" val="281935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Result Interpretation</a:t>
            </a:r>
          </a:p>
        </p:txBody>
      </p:sp>
      <p:pic>
        <p:nvPicPr>
          <p:cNvPr id="24" name="Picture 24">
            <a:extLst>
              <a:ext uri="{FF2B5EF4-FFF2-40B4-BE49-F238E27FC236}">
                <a16:creationId xmlns:a16="http://schemas.microsoft.com/office/drawing/2014/main" xmlns="" id="{2D3C6866-0C3F-479E-A499-5C2763373CBD}"/>
              </a:ext>
            </a:extLst>
          </p:cNvPr>
          <p:cNvPicPr>
            <a:picLocks noGrp="1" noChangeAspect="1"/>
          </p:cNvPicPr>
          <p:nvPr>
            <p:ph idx="1"/>
          </p:nvPr>
        </p:nvPicPr>
        <p:blipFill>
          <a:blip r:embed="rId2"/>
          <a:stretch>
            <a:fillRect/>
          </a:stretch>
        </p:blipFill>
        <p:spPr>
          <a:xfrm>
            <a:off x="981075" y="1457325"/>
            <a:ext cx="6511594" cy="2966698"/>
          </a:xfrm>
          <a:prstGeom prst="rect">
            <a:avLst/>
          </a:prstGeom>
        </p:spPr>
      </p:pic>
      <p:graphicFrame>
        <p:nvGraphicFramePr>
          <p:cNvPr id="29" name="Table 8">
            <a:extLst>
              <a:ext uri="{FF2B5EF4-FFF2-40B4-BE49-F238E27FC236}">
                <a16:creationId xmlns:a16="http://schemas.microsoft.com/office/drawing/2014/main" xmlns="" id="{A6A3AE9D-B419-4F8A-A2C9-9AA8BB459D1B}"/>
              </a:ext>
            </a:extLst>
          </p:cNvPr>
          <p:cNvGraphicFramePr>
            <a:graphicFrameLocks/>
          </p:cNvGraphicFramePr>
          <p:nvPr>
            <p:extLst>
              <p:ext uri="{D42A27DB-BD31-4B8C-83A1-F6EECF244321}">
                <p14:modId xmlns:p14="http://schemas.microsoft.com/office/powerpoint/2010/main" val="3886792136"/>
              </p:ext>
            </p:extLst>
          </p:nvPr>
        </p:nvGraphicFramePr>
        <p:xfrm>
          <a:off x="962025" y="4667250"/>
          <a:ext cx="10515597" cy="14833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xmlns="" val="2701572143"/>
                    </a:ext>
                  </a:extLst>
                </a:gridCol>
                <a:gridCol w="3505199">
                  <a:extLst>
                    <a:ext uri="{9D8B030D-6E8A-4147-A177-3AD203B41FA5}">
                      <a16:colId xmlns:a16="http://schemas.microsoft.com/office/drawing/2014/main" xmlns="" val="2270295803"/>
                    </a:ext>
                  </a:extLst>
                </a:gridCol>
                <a:gridCol w="3505199">
                  <a:extLst>
                    <a:ext uri="{9D8B030D-6E8A-4147-A177-3AD203B41FA5}">
                      <a16:colId xmlns:a16="http://schemas.microsoft.com/office/drawing/2014/main" xmlns="" val="4220326873"/>
                    </a:ext>
                  </a:extLst>
                </a:gridCol>
              </a:tblGrid>
              <a:tr h="370840">
                <a:tc>
                  <a:txBody>
                    <a:bodyPr/>
                    <a:lstStyle/>
                    <a:p>
                      <a:pPr>
                        <a:buNone/>
                      </a:pPr>
                      <a:r>
                        <a:rPr lang="en-US" dirty="0"/>
                        <a:t>Product ID</a:t>
                      </a:r>
                    </a:p>
                  </a:txBody>
                  <a:tcPr/>
                </a:tc>
                <a:tc>
                  <a:txBody>
                    <a:bodyPr/>
                    <a:lstStyle/>
                    <a:p>
                      <a:pPr>
                        <a:buNone/>
                      </a:pPr>
                      <a:r>
                        <a:rPr lang="en-US" dirty="0"/>
                        <a:t>Product Name </a:t>
                      </a:r>
                    </a:p>
                  </a:txBody>
                  <a:tcPr/>
                </a:tc>
                <a:tc>
                  <a:txBody>
                    <a:bodyPr/>
                    <a:lstStyle/>
                    <a:p>
                      <a:pPr lvl="0">
                        <a:buNone/>
                      </a:pPr>
                      <a:r>
                        <a:rPr lang="en-US" dirty="0"/>
                        <a:t>Pros</a:t>
                      </a:r>
                    </a:p>
                  </a:txBody>
                  <a:tcPr/>
                </a:tc>
                <a:extLst>
                  <a:ext uri="{0D108BD9-81ED-4DB2-BD59-A6C34878D82A}">
                    <a16:rowId xmlns:a16="http://schemas.microsoft.com/office/drawing/2014/main" xmlns="" val="4252834984"/>
                  </a:ext>
                </a:extLst>
              </a:tr>
              <a:tr h="370840">
                <a:tc>
                  <a:txBody>
                    <a:bodyPr/>
                    <a:lstStyle/>
                    <a:p>
                      <a:pPr lvl="0" algn="l">
                        <a:buNone/>
                      </a:pPr>
                      <a:r>
                        <a:rPr lang="en-US" dirty="0"/>
                        <a:t>40</a:t>
                      </a:r>
                    </a:p>
                  </a:txBody>
                  <a:tcPr/>
                </a:tc>
                <a:tc>
                  <a:txBody>
                    <a:bodyPr/>
                    <a:lstStyle/>
                    <a:p>
                      <a:pPr>
                        <a:buNone/>
                      </a:pPr>
                      <a:r>
                        <a:rPr lang="en-US" dirty="0"/>
                        <a:t>Toner</a:t>
                      </a:r>
                    </a:p>
                  </a:txBody>
                  <a:tcPr/>
                </a:tc>
                <a:tc>
                  <a:txBody>
                    <a:bodyPr/>
                    <a:lstStyle/>
                    <a:p>
                      <a:pPr lvl="0">
                        <a:buNone/>
                      </a:pPr>
                      <a:r>
                        <a:rPr lang="en-US" dirty="0"/>
                        <a:t>Good Smell, Good for Acne</a:t>
                      </a:r>
                    </a:p>
                  </a:txBody>
                  <a:tcPr/>
                </a:tc>
                <a:extLst>
                  <a:ext uri="{0D108BD9-81ED-4DB2-BD59-A6C34878D82A}">
                    <a16:rowId xmlns:a16="http://schemas.microsoft.com/office/drawing/2014/main" xmlns="" val="3146228963"/>
                  </a:ext>
                </a:extLst>
              </a:tr>
              <a:tr h="370840">
                <a:tc>
                  <a:txBody>
                    <a:bodyPr/>
                    <a:lstStyle/>
                    <a:p>
                      <a:pPr>
                        <a:buNone/>
                      </a:pPr>
                      <a:r>
                        <a:rPr lang="en-US" dirty="0"/>
                        <a:t>53</a:t>
                      </a:r>
                    </a:p>
                  </a:txBody>
                  <a:tcPr/>
                </a:tc>
                <a:tc>
                  <a:txBody>
                    <a:bodyPr/>
                    <a:lstStyle/>
                    <a:p>
                      <a:pPr lvl="0" algn="l">
                        <a:buNone/>
                      </a:pPr>
                      <a:r>
                        <a:rPr lang="en-US" sz="1800" b="0" i="0" u="none" strike="noStrike" noProof="0" dirty="0">
                          <a:solidFill>
                            <a:srgbClr val="000000"/>
                          </a:solidFill>
                          <a:latin typeface="Calibri"/>
                        </a:rPr>
                        <a:t>Vacuum</a:t>
                      </a:r>
                      <a:endParaRPr lang="en-US" dirty="0"/>
                    </a:p>
                  </a:txBody>
                  <a:tcPr/>
                </a:tc>
                <a:tc>
                  <a:txBody>
                    <a:bodyPr/>
                    <a:lstStyle/>
                    <a:p>
                      <a:pPr lvl="0">
                        <a:buNone/>
                      </a:pPr>
                      <a:r>
                        <a:rPr lang="en-US" dirty="0"/>
                        <a:t>Powerful, Easy Clean</a:t>
                      </a:r>
                    </a:p>
                  </a:txBody>
                  <a:tcPr/>
                </a:tc>
                <a:extLst>
                  <a:ext uri="{0D108BD9-81ED-4DB2-BD59-A6C34878D82A}">
                    <a16:rowId xmlns:a16="http://schemas.microsoft.com/office/drawing/2014/main" xmlns="" val="4161290098"/>
                  </a:ext>
                </a:extLst>
              </a:tr>
              <a:tr h="370840">
                <a:tc>
                  <a:txBody>
                    <a:bodyPr/>
                    <a:lstStyle/>
                    <a:p>
                      <a:pPr>
                        <a:buNone/>
                      </a:pPr>
                      <a:r>
                        <a:rPr lang="en-US" dirty="0"/>
                        <a:t>9</a:t>
                      </a:r>
                    </a:p>
                  </a:txBody>
                  <a:tcPr/>
                </a:tc>
                <a:tc>
                  <a:txBody>
                    <a:bodyPr/>
                    <a:lstStyle/>
                    <a:p>
                      <a:pPr lvl="0" algn="l">
                        <a:buNone/>
                      </a:pPr>
                      <a:r>
                        <a:rPr lang="en-US" sz="1800" b="0" i="0" u="none" strike="noStrike" noProof="0" dirty="0">
                          <a:solidFill>
                            <a:srgbClr val="000000"/>
                          </a:solidFill>
                          <a:latin typeface="Calibri"/>
                        </a:rPr>
                        <a:t>Brita Pitcher</a:t>
                      </a:r>
                      <a:endParaRPr lang="en-US" dirty="0"/>
                    </a:p>
                  </a:txBody>
                  <a:tcPr/>
                </a:tc>
                <a:tc>
                  <a:txBody>
                    <a:bodyPr/>
                    <a:lstStyle/>
                    <a:p>
                      <a:pPr lvl="0">
                        <a:buNone/>
                      </a:pPr>
                      <a:r>
                        <a:rPr lang="en-US" dirty="0"/>
                        <a:t>High Quality, Cheap, Tasty Water</a:t>
                      </a:r>
                    </a:p>
                  </a:txBody>
                  <a:tcPr/>
                </a:tc>
                <a:extLst>
                  <a:ext uri="{0D108BD9-81ED-4DB2-BD59-A6C34878D82A}">
                    <a16:rowId xmlns:a16="http://schemas.microsoft.com/office/drawing/2014/main" xmlns="" val="2342901977"/>
                  </a:ext>
                </a:extLst>
              </a:tr>
            </a:tbl>
          </a:graphicData>
        </a:graphic>
      </p:graphicFrame>
    </p:spTree>
    <p:extLst>
      <p:ext uri="{BB962C8B-B14F-4D97-AF65-F5344CB8AC3E}">
        <p14:creationId xmlns:p14="http://schemas.microsoft.com/office/powerpoint/2010/main" val="3528858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Result Interpretation</a:t>
            </a:r>
          </a:p>
        </p:txBody>
      </p:sp>
      <p:graphicFrame>
        <p:nvGraphicFramePr>
          <p:cNvPr id="8" name="Table 8">
            <a:extLst>
              <a:ext uri="{FF2B5EF4-FFF2-40B4-BE49-F238E27FC236}">
                <a16:creationId xmlns:a16="http://schemas.microsoft.com/office/drawing/2014/main" xmlns="" id="{6F8AA174-856D-4C8E-A90F-522A1365C360}"/>
              </a:ext>
            </a:extLst>
          </p:cNvPr>
          <p:cNvGraphicFramePr>
            <a:graphicFrameLocks noGrp="1"/>
          </p:cNvGraphicFramePr>
          <p:nvPr>
            <p:ph idx="1"/>
            <p:extLst>
              <p:ext uri="{D42A27DB-BD31-4B8C-83A1-F6EECF244321}">
                <p14:modId xmlns:p14="http://schemas.microsoft.com/office/powerpoint/2010/main" val="4152372241"/>
              </p:ext>
            </p:extLst>
          </p:nvPr>
        </p:nvGraphicFramePr>
        <p:xfrm>
          <a:off x="1000125" y="4933950"/>
          <a:ext cx="10515597" cy="1179829"/>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xmlns="" val="2701572143"/>
                    </a:ext>
                  </a:extLst>
                </a:gridCol>
                <a:gridCol w="3505199">
                  <a:extLst>
                    <a:ext uri="{9D8B030D-6E8A-4147-A177-3AD203B41FA5}">
                      <a16:colId xmlns:a16="http://schemas.microsoft.com/office/drawing/2014/main" xmlns="" val="2270295803"/>
                    </a:ext>
                  </a:extLst>
                </a:gridCol>
                <a:gridCol w="3505199">
                  <a:extLst>
                    <a:ext uri="{9D8B030D-6E8A-4147-A177-3AD203B41FA5}">
                      <a16:colId xmlns:a16="http://schemas.microsoft.com/office/drawing/2014/main" xmlns="" val="4220326873"/>
                    </a:ext>
                  </a:extLst>
                </a:gridCol>
              </a:tblGrid>
              <a:tr h="438149">
                <a:tc>
                  <a:txBody>
                    <a:bodyPr/>
                    <a:lstStyle/>
                    <a:p>
                      <a:pPr>
                        <a:buNone/>
                      </a:pPr>
                      <a:r>
                        <a:rPr lang="en-US" dirty="0"/>
                        <a:t>Product ID</a:t>
                      </a:r>
                    </a:p>
                  </a:txBody>
                  <a:tcPr/>
                </a:tc>
                <a:tc>
                  <a:txBody>
                    <a:bodyPr/>
                    <a:lstStyle/>
                    <a:p>
                      <a:pPr>
                        <a:buNone/>
                      </a:pPr>
                      <a:r>
                        <a:rPr lang="en-US" dirty="0"/>
                        <a:t>Product Name </a:t>
                      </a:r>
                    </a:p>
                  </a:txBody>
                  <a:tcPr/>
                </a:tc>
                <a:tc>
                  <a:txBody>
                    <a:bodyPr/>
                    <a:lstStyle/>
                    <a:p>
                      <a:pPr lvl="0">
                        <a:buNone/>
                      </a:pPr>
                      <a:r>
                        <a:rPr lang="en-US" dirty="0"/>
                        <a:t>Cons</a:t>
                      </a:r>
                    </a:p>
                  </a:txBody>
                  <a:tcPr/>
                </a:tc>
                <a:extLst>
                  <a:ext uri="{0D108BD9-81ED-4DB2-BD59-A6C34878D82A}">
                    <a16:rowId xmlns:a16="http://schemas.microsoft.com/office/drawing/2014/main" xmlns="" val="4252834984"/>
                  </a:ext>
                </a:extLst>
              </a:tr>
              <a:tr h="370840">
                <a:tc>
                  <a:txBody>
                    <a:bodyPr/>
                    <a:lstStyle/>
                    <a:p>
                      <a:pPr lvl="0" algn="l">
                        <a:buNone/>
                      </a:pPr>
                      <a:r>
                        <a:rPr lang="en-US" dirty="0"/>
                        <a:t>20</a:t>
                      </a:r>
                    </a:p>
                  </a:txBody>
                  <a:tcPr/>
                </a:tc>
                <a:tc>
                  <a:txBody>
                    <a:bodyPr/>
                    <a:lstStyle/>
                    <a:p>
                      <a:pPr>
                        <a:buNone/>
                      </a:pPr>
                      <a:r>
                        <a:rPr lang="en-US" dirty="0"/>
                        <a:t>Popcorn Popper </a:t>
                      </a:r>
                    </a:p>
                  </a:txBody>
                  <a:tcPr/>
                </a:tc>
                <a:tc>
                  <a:txBody>
                    <a:bodyPr/>
                    <a:lstStyle/>
                    <a:p>
                      <a:pPr lvl="0" algn="l">
                        <a:buNone/>
                      </a:pPr>
                      <a:r>
                        <a:rPr lang="en-US" dirty="0" err="1"/>
                        <a:t>Unpopped</a:t>
                      </a:r>
                      <a:r>
                        <a:rPr lang="en-US" dirty="0"/>
                        <a:t>, Disappointed Quality</a:t>
                      </a:r>
                    </a:p>
                  </a:txBody>
                  <a:tcPr/>
                </a:tc>
                <a:extLst>
                  <a:ext uri="{0D108BD9-81ED-4DB2-BD59-A6C34878D82A}">
                    <a16:rowId xmlns:a16="http://schemas.microsoft.com/office/drawing/2014/main" xmlns="" val="3146228963"/>
                  </a:ext>
                </a:extLst>
              </a:tr>
              <a:tr h="370840">
                <a:tc>
                  <a:txBody>
                    <a:bodyPr/>
                    <a:lstStyle/>
                    <a:p>
                      <a:pPr>
                        <a:buNone/>
                      </a:pPr>
                      <a:r>
                        <a:rPr lang="en-US" dirty="0"/>
                        <a:t>14</a:t>
                      </a:r>
                    </a:p>
                  </a:txBody>
                  <a:tcPr/>
                </a:tc>
                <a:tc>
                  <a:txBody>
                    <a:bodyPr/>
                    <a:lstStyle/>
                    <a:p>
                      <a:pPr lvl="0" algn="l">
                        <a:buNone/>
                      </a:pPr>
                      <a:r>
                        <a:rPr lang="en-US" sz="1800" b="0" i="0" u="none" strike="noStrike" noProof="0" dirty="0">
                          <a:solidFill>
                            <a:srgbClr val="000000"/>
                          </a:solidFill>
                          <a:latin typeface="Calibri"/>
                        </a:rPr>
                        <a:t>Pyrex Container </a:t>
                      </a:r>
                      <a:endParaRPr lang="en-US" dirty="0"/>
                    </a:p>
                  </a:txBody>
                  <a:tcPr/>
                </a:tc>
                <a:tc>
                  <a:txBody>
                    <a:bodyPr/>
                    <a:lstStyle/>
                    <a:p>
                      <a:pPr lvl="0">
                        <a:buNone/>
                      </a:pPr>
                      <a:r>
                        <a:rPr lang="en-US" dirty="0"/>
                        <a:t>Poor Lids Quality</a:t>
                      </a:r>
                    </a:p>
                  </a:txBody>
                  <a:tcPr/>
                </a:tc>
                <a:extLst>
                  <a:ext uri="{0D108BD9-81ED-4DB2-BD59-A6C34878D82A}">
                    <a16:rowId xmlns:a16="http://schemas.microsoft.com/office/drawing/2014/main" xmlns="" val="4161290098"/>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291176"/>
            <a:ext cx="6870887" cy="3561172"/>
          </a:xfrm>
          <a:prstGeom prst="rect">
            <a:avLst/>
          </a:prstGeom>
        </p:spPr>
      </p:pic>
    </p:spTree>
    <p:extLst>
      <p:ext uri="{BB962C8B-B14F-4D97-AF65-F5344CB8AC3E}">
        <p14:creationId xmlns:p14="http://schemas.microsoft.com/office/powerpoint/2010/main" val="3902490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Autofit/>
          </a:bodyPr>
          <a:lstStyle/>
          <a:p>
            <a:r>
              <a:rPr lang="en-US" sz="9600">
                <a:solidFill>
                  <a:schemeClr val="bg2"/>
                </a:solidFill>
              </a:rPr>
              <a:t>Thank you</a:t>
            </a:r>
          </a:p>
        </p:txBody>
      </p:sp>
    </p:spTree>
    <p:extLst>
      <p:ext uri="{BB962C8B-B14F-4D97-AF65-F5344CB8AC3E}">
        <p14:creationId xmlns:p14="http://schemas.microsoft.com/office/powerpoint/2010/main" val="17355187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Research</a:t>
            </a:r>
            <a:r>
              <a:rPr lang="zh-CN" altLang="en-US" dirty="0"/>
              <a:t> </a:t>
            </a:r>
            <a:r>
              <a:rPr lang="en-US" altLang="zh-CN" dirty="0"/>
              <a:t>background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3338" y="1690688"/>
            <a:ext cx="6532911" cy="4908576"/>
          </a:xfrm>
        </p:spPr>
      </p:pic>
    </p:spTree>
    <p:extLst>
      <p:ext uri="{BB962C8B-B14F-4D97-AF65-F5344CB8AC3E}">
        <p14:creationId xmlns:p14="http://schemas.microsoft.com/office/powerpoint/2010/main" val="1960718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problem?</a:t>
            </a:r>
            <a:r>
              <a:rPr lang="zh-CN" alt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From</a:t>
            </a:r>
            <a:r>
              <a:rPr lang="zh-CN" altLang="en-US" dirty="0" smtClean="0"/>
              <a:t> </a:t>
            </a:r>
            <a:r>
              <a:rPr lang="en-US" altLang="zh-CN" dirty="0" smtClean="0"/>
              <a:t>customer</a:t>
            </a:r>
            <a:r>
              <a:rPr lang="zh-CN" altLang="en-US" dirty="0" smtClean="0"/>
              <a:t> </a:t>
            </a:r>
            <a:r>
              <a:rPr lang="en-US" altLang="zh-CN" dirty="0" smtClean="0"/>
              <a:t>perspective:</a:t>
            </a:r>
          </a:p>
          <a:p>
            <a:pPr lvl="1"/>
            <a:r>
              <a:rPr lang="en-US" altLang="zh-CN" dirty="0" smtClean="0"/>
              <a:t>It</a:t>
            </a:r>
            <a:r>
              <a:rPr lang="zh-CN" altLang="en-US" dirty="0" smtClean="0"/>
              <a:t> </a:t>
            </a:r>
            <a:r>
              <a:rPr lang="en-US" altLang="zh-CN" dirty="0" smtClean="0"/>
              <a:t>is</a:t>
            </a:r>
            <a:r>
              <a:rPr lang="zh-CN" altLang="en-US" dirty="0" smtClean="0"/>
              <a:t> </a:t>
            </a:r>
            <a:r>
              <a:rPr lang="en-US" altLang="zh-CN" dirty="0" smtClean="0"/>
              <a:t>impossible</a:t>
            </a:r>
            <a:r>
              <a:rPr lang="zh-CN" altLang="en-US" dirty="0" smtClean="0"/>
              <a:t> </a:t>
            </a:r>
            <a:r>
              <a:rPr lang="en-US" altLang="zh-CN" dirty="0" smtClean="0"/>
              <a:t>to</a:t>
            </a:r>
            <a:r>
              <a:rPr lang="zh-CN" altLang="en-US" dirty="0" smtClean="0"/>
              <a:t> </a:t>
            </a:r>
            <a:r>
              <a:rPr lang="en-US" altLang="zh-CN" dirty="0" smtClean="0"/>
              <a:t>read</a:t>
            </a:r>
            <a:r>
              <a:rPr lang="zh-CN" altLang="en-US" dirty="0" smtClean="0"/>
              <a:t> </a:t>
            </a:r>
            <a:r>
              <a:rPr lang="en-US" altLang="zh-CN" dirty="0" smtClean="0"/>
              <a:t>all</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reviews</a:t>
            </a:r>
          </a:p>
          <a:p>
            <a:pPr lvl="1"/>
            <a:r>
              <a:rPr lang="en-US" altLang="zh-CN" dirty="0" smtClean="0"/>
              <a:t>Difficult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a</a:t>
            </a:r>
            <a:r>
              <a:rPr lang="zh-CN" altLang="en-US" dirty="0" smtClean="0"/>
              <a:t> </a:t>
            </a:r>
            <a:r>
              <a:rPr lang="en-US" altLang="zh-CN" dirty="0" smtClean="0"/>
              <a:t>product</a:t>
            </a:r>
            <a:r>
              <a:rPr lang="zh-CN" altLang="en-US" dirty="0" smtClean="0"/>
              <a:t> </a:t>
            </a:r>
            <a:r>
              <a:rPr lang="en-US" altLang="zh-CN" dirty="0" smtClean="0"/>
              <a:t>comprehensively</a:t>
            </a:r>
          </a:p>
          <a:p>
            <a:pPr lvl="1"/>
            <a:r>
              <a:rPr lang="en-US" altLang="zh-CN" dirty="0" smtClean="0"/>
              <a:t>Difficult</a:t>
            </a:r>
            <a:r>
              <a:rPr lang="zh-CN" altLang="en-US" dirty="0" smtClean="0"/>
              <a:t> </a:t>
            </a:r>
            <a:r>
              <a:rPr lang="en-US" altLang="zh-CN" dirty="0" smtClean="0"/>
              <a:t>to</a:t>
            </a:r>
            <a:r>
              <a:rPr lang="zh-CN" altLang="en-US" dirty="0" smtClean="0"/>
              <a:t> </a:t>
            </a:r>
            <a:r>
              <a:rPr lang="en-US" altLang="zh-CN" dirty="0" smtClean="0"/>
              <a:t>realize</a:t>
            </a:r>
            <a:r>
              <a:rPr lang="zh-CN" altLang="en-US" dirty="0" smtClean="0"/>
              <a:t> </a:t>
            </a:r>
            <a:r>
              <a:rPr lang="en-US" altLang="zh-CN" dirty="0" smtClean="0"/>
              <a:t>the</a:t>
            </a:r>
            <a:r>
              <a:rPr lang="zh-CN" altLang="en-US" dirty="0" smtClean="0"/>
              <a:t> </a:t>
            </a:r>
            <a:r>
              <a:rPr lang="en-US" altLang="zh-CN" dirty="0" smtClean="0"/>
              <a:t>critical</a:t>
            </a:r>
            <a:r>
              <a:rPr lang="zh-CN" altLang="en-US" dirty="0" smtClean="0"/>
              <a:t> </a:t>
            </a:r>
            <a:r>
              <a:rPr lang="en-US" altLang="zh-CN" dirty="0" smtClean="0"/>
              <a:t>features</a:t>
            </a:r>
            <a:r>
              <a:rPr lang="zh-CN" altLang="en-US" dirty="0" smtClean="0"/>
              <a:t> </a:t>
            </a:r>
            <a:r>
              <a:rPr lang="en-US" altLang="zh-CN" dirty="0" smtClean="0"/>
              <a:t>of</a:t>
            </a:r>
            <a:r>
              <a:rPr lang="zh-CN" altLang="en-US" dirty="0" smtClean="0"/>
              <a:t> </a:t>
            </a:r>
            <a:r>
              <a:rPr lang="en-US" altLang="zh-CN" dirty="0" smtClean="0"/>
              <a:t>product</a:t>
            </a:r>
            <a:endParaRPr lang="en-US" dirty="0"/>
          </a:p>
          <a:p>
            <a:endParaRPr lang="en-US" altLang="zh-CN" dirty="0" smtClean="0"/>
          </a:p>
          <a:p>
            <a:r>
              <a:rPr lang="en-US" altLang="zh-CN" dirty="0" smtClean="0"/>
              <a:t>From</a:t>
            </a:r>
            <a:r>
              <a:rPr lang="zh-CN" altLang="en-US" dirty="0" smtClean="0"/>
              <a:t> </a:t>
            </a:r>
            <a:r>
              <a:rPr lang="en-US" altLang="zh-CN" dirty="0" smtClean="0"/>
              <a:t>manufacturer</a:t>
            </a:r>
            <a:r>
              <a:rPr lang="zh-CN" altLang="en-US" dirty="0" smtClean="0"/>
              <a:t> </a:t>
            </a:r>
            <a:r>
              <a:rPr lang="en-US" altLang="zh-CN" dirty="0" smtClean="0"/>
              <a:t>perspective:</a:t>
            </a:r>
          </a:p>
          <a:p>
            <a:pPr lvl="1"/>
            <a:r>
              <a:rPr lang="en-US" altLang="zh-CN" dirty="0" smtClean="0"/>
              <a:t>Difficult</a:t>
            </a:r>
            <a:r>
              <a:rPr lang="zh-CN" altLang="en-US" dirty="0" smtClean="0"/>
              <a:t> </a:t>
            </a:r>
            <a:r>
              <a:rPr lang="en-US" altLang="zh-CN" dirty="0" smtClean="0"/>
              <a:t>to</a:t>
            </a:r>
            <a:r>
              <a:rPr lang="zh-CN" altLang="en-US" dirty="0" smtClean="0"/>
              <a:t> </a:t>
            </a:r>
            <a:r>
              <a:rPr lang="en-US" altLang="zh-CN" dirty="0" smtClean="0"/>
              <a:t>response</a:t>
            </a:r>
            <a:r>
              <a:rPr lang="zh-CN" altLang="en-US" dirty="0" smtClean="0"/>
              <a:t> </a:t>
            </a:r>
            <a:r>
              <a:rPr lang="en-US" altLang="zh-CN" dirty="0" smtClean="0"/>
              <a:t>to</a:t>
            </a:r>
            <a:r>
              <a:rPr lang="zh-CN" altLang="en-US" dirty="0" smtClean="0"/>
              <a:t> </a:t>
            </a:r>
            <a:r>
              <a:rPr lang="en-US" altLang="zh-CN" dirty="0" smtClean="0"/>
              <a:t>every</a:t>
            </a:r>
            <a:r>
              <a:rPr lang="zh-CN" altLang="en-US" dirty="0" smtClean="0"/>
              <a:t> </a:t>
            </a:r>
            <a:r>
              <a:rPr lang="en-US" altLang="zh-CN" dirty="0" smtClean="0"/>
              <a:t>customer</a:t>
            </a:r>
            <a:r>
              <a:rPr lang="zh-CN" altLang="en-US" dirty="0" smtClean="0"/>
              <a:t> </a:t>
            </a:r>
            <a:r>
              <a:rPr lang="en-US" altLang="zh-CN" dirty="0" smtClean="0"/>
              <a:t>reviews</a:t>
            </a:r>
            <a:r>
              <a:rPr lang="zh-CN" altLang="en-US" dirty="0" smtClean="0"/>
              <a:t> </a:t>
            </a:r>
            <a:endParaRPr lang="en-US" altLang="zh-CN" dirty="0" smtClean="0"/>
          </a:p>
          <a:p>
            <a:pPr lvl="1"/>
            <a:endParaRPr lang="en-US" dirty="0"/>
          </a:p>
          <a:p>
            <a:endParaRPr lang="en-US" altLang="zh-CN" dirty="0" smtClean="0"/>
          </a:p>
          <a:p>
            <a:endParaRPr lang="en-US" altLang="zh-CN" dirty="0" smtClean="0"/>
          </a:p>
          <a:p>
            <a:pPr marL="0" indent="0">
              <a:buNone/>
            </a:pPr>
            <a:r>
              <a:rPr lang="en-US" altLang="zh-CN" b="1" dirty="0" smtClean="0"/>
              <a:t>In</a:t>
            </a:r>
            <a:r>
              <a:rPr lang="zh-CN" altLang="en-US" b="1" dirty="0" smtClean="0"/>
              <a:t> </a:t>
            </a:r>
            <a:r>
              <a:rPr lang="en-US" altLang="zh-CN" b="1" dirty="0" smtClean="0"/>
              <a:t>this</a:t>
            </a:r>
            <a:r>
              <a:rPr lang="zh-CN" altLang="en-US" b="1" dirty="0" smtClean="0"/>
              <a:t> </a:t>
            </a:r>
            <a:r>
              <a:rPr lang="en-US" altLang="zh-CN" b="1" dirty="0" smtClean="0"/>
              <a:t>research,</a:t>
            </a:r>
            <a:r>
              <a:rPr lang="zh-CN" altLang="en-US" b="1" dirty="0" smtClean="0"/>
              <a:t> </a:t>
            </a:r>
            <a:r>
              <a:rPr lang="en-US" altLang="zh-CN" b="1" dirty="0"/>
              <a:t>t</a:t>
            </a:r>
            <a:r>
              <a:rPr lang="en-US" altLang="zh-CN" b="1" dirty="0" smtClean="0"/>
              <a:t>he</a:t>
            </a:r>
            <a:r>
              <a:rPr lang="zh-CN" altLang="en-US" b="1" dirty="0" smtClean="0"/>
              <a:t> </a:t>
            </a:r>
            <a:r>
              <a:rPr lang="en-US" altLang="zh-CN" b="1" dirty="0" smtClean="0"/>
              <a:t>problem</a:t>
            </a:r>
            <a:r>
              <a:rPr lang="zh-CN" altLang="en-US" b="1" dirty="0" smtClean="0"/>
              <a:t> </a:t>
            </a:r>
            <a:r>
              <a:rPr lang="en-US" altLang="zh-CN" b="1" dirty="0" smtClean="0"/>
              <a:t>is</a:t>
            </a:r>
            <a:r>
              <a:rPr lang="zh-CN" altLang="en-US" b="1" dirty="0" smtClean="0"/>
              <a:t> </a:t>
            </a:r>
            <a:r>
              <a:rPr lang="en-US" altLang="zh-CN" b="1" dirty="0" smtClean="0"/>
              <a:t>how</a:t>
            </a:r>
            <a:r>
              <a:rPr lang="zh-CN" altLang="en-US" b="1" dirty="0" smtClean="0"/>
              <a:t> </a:t>
            </a:r>
            <a:r>
              <a:rPr lang="en-US" altLang="zh-CN" b="1" dirty="0" smtClean="0"/>
              <a:t>to</a:t>
            </a:r>
            <a:r>
              <a:rPr lang="zh-CN" altLang="en-US" b="1" dirty="0" smtClean="0"/>
              <a:t> </a:t>
            </a:r>
            <a:r>
              <a:rPr lang="en-US" altLang="zh-CN" b="1" dirty="0" smtClean="0"/>
              <a:t>use</a:t>
            </a:r>
            <a:r>
              <a:rPr lang="zh-CN" altLang="en-US" b="1" dirty="0" smtClean="0"/>
              <a:t> </a:t>
            </a:r>
            <a:r>
              <a:rPr lang="en-US" altLang="zh-CN" b="1" dirty="0" smtClean="0"/>
              <a:t>Text</a:t>
            </a:r>
            <a:r>
              <a:rPr lang="zh-CN" altLang="en-US" b="1" dirty="0" smtClean="0"/>
              <a:t> </a:t>
            </a:r>
            <a:r>
              <a:rPr lang="en-US" altLang="zh-CN" b="1" dirty="0" smtClean="0"/>
              <a:t>Mining</a:t>
            </a:r>
            <a:r>
              <a:rPr lang="zh-CN" altLang="en-US" b="1" dirty="0" smtClean="0"/>
              <a:t> </a:t>
            </a:r>
            <a:r>
              <a:rPr lang="en-US" altLang="zh-CN" b="1" dirty="0" smtClean="0"/>
              <a:t>techniques</a:t>
            </a:r>
            <a:r>
              <a:rPr lang="zh-CN" altLang="en-US" b="1" dirty="0" smtClean="0"/>
              <a:t> </a:t>
            </a:r>
            <a:r>
              <a:rPr lang="en-US" altLang="zh-CN" b="1" dirty="0" smtClean="0"/>
              <a:t>as</a:t>
            </a:r>
            <a:r>
              <a:rPr lang="zh-CN" altLang="en-US" b="1" dirty="0" smtClean="0"/>
              <a:t> </a:t>
            </a:r>
            <a:r>
              <a:rPr lang="en-US" altLang="zh-CN" b="1" dirty="0" smtClean="0"/>
              <a:t>tool</a:t>
            </a:r>
            <a:r>
              <a:rPr lang="zh-CN" altLang="en-US" b="1" dirty="0" smtClean="0"/>
              <a:t> </a:t>
            </a:r>
            <a:r>
              <a:rPr lang="en-US" altLang="zh-CN" b="1" dirty="0" smtClean="0"/>
              <a:t>to</a:t>
            </a:r>
            <a:r>
              <a:rPr lang="zh-CN" altLang="en-US" b="1" dirty="0" smtClean="0"/>
              <a:t> </a:t>
            </a:r>
            <a:r>
              <a:rPr lang="en-US" altLang="zh-CN" b="1" dirty="0" smtClean="0"/>
              <a:t>quickly</a:t>
            </a:r>
            <a:r>
              <a:rPr lang="zh-CN" altLang="en-US" b="1" dirty="0" smtClean="0"/>
              <a:t> </a:t>
            </a:r>
            <a:r>
              <a:rPr lang="en-US" altLang="zh-CN" b="1" dirty="0" smtClean="0"/>
              <a:t>understand</a:t>
            </a:r>
            <a:r>
              <a:rPr lang="zh-CN" altLang="en-US" b="1" dirty="0" smtClean="0"/>
              <a:t> </a:t>
            </a:r>
            <a:r>
              <a:rPr lang="en-US" altLang="zh-CN" b="1" dirty="0" smtClean="0"/>
              <a:t>the</a:t>
            </a:r>
            <a:r>
              <a:rPr lang="zh-CN" altLang="en-US" b="1" dirty="0" smtClean="0"/>
              <a:t> </a:t>
            </a:r>
            <a:r>
              <a:rPr lang="en-US" altLang="zh-CN" b="1" dirty="0" smtClean="0"/>
              <a:t>highlights</a:t>
            </a:r>
            <a:r>
              <a:rPr lang="zh-CN" altLang="en-US" b="1" dirty="0" smtClean="0"/>
              <a:t> </a:t>
            </a:r>
            <a:r>
              <a:rPr lang="en-US" altLang="zh-CN" b="1" dirty="0" smtClean="0"/>
              <a:t>and</a:t>
            </a:r>
            <a:r>
              <a:rPr lang="zh-CN" altLang="en-US" b="1" dirty="0" smtClean="0"/>
              <a:t> </a:t>
            </a:r>
            <a:r>
              <a:rPr lang="en-US" altLang="zh-CN" b="1" dirty="0" smtClean="0"/>
              <a:t>issues</a:t>
            </a:r>
            <a:r>
              <a:rPr lang="zh-CN" altLang="en-US" b="1" dirty="0" smtClean="0"/>
              <a:t> </a:t>
            </a:r>
            <a:r>
              <a:rPr lang="en-US" altLang="zh-CN" b="1" dirty="0" smtClean="0"/>
              <a:t>of</a:t>
            </a:r>
            <a:r>
              <a:rPr lang="zh-CN" altLang="en-US" b="1" dirty="0" smtClean="0"/>
              <a:t> </a:t>
            </a:r>
            <a:r>
              <a:rPr lang="en-US" altLang="zh-CN" b="1" dirty="0" smtClean="0"/>
              <a:t>a</a:t>
            </a:r>
            <a:r>
              <a:rPr lang="zh-CN" altLang="en-US" b="1" dirty="0" smtClean="0"/>
              <a:t> </a:t>
            </a:r>
            <a:r>
              <a:rPr lang="en-US" altLang="zh-CN" b="1" dirty="0" smtClean="0"/>
              <a:t>product.</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4843" y="1462782"/>
            <a:ext cx="1486557" cy="14681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1937" y="3196302"/>
            <a:ext cx="1572367" cy="1609984"/>
          </a:xfrm>
          <a:prstGeom prst="rect">
            <a:avLst/>
          </a:prstGeom>
        </p:spPr>
      </p:pic>
    </p:spTree>
    <p:extLst>
      <p:ext uri="{BB962C8B-B14F-4D97-AF65-F5344CB8AC3E}">
        <p14:creationId xmlns:p14="http://schemas.microsoft.com/office/powerpoint/2010/main" val="1282098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is this problem important?</a:t>
            </a:r>
            <a:r>
              <a:rPr lang="zh-CN" altLang="en-US" dirty="0"/>
              <a:t> </a:t>
            </a:r>
            <a:endParaRPr lang="en-US" dirty="0"/>
          </a:p>
        </p:txBody>
      </p:sp>
      <p:sp>
        <p:nvSpPr>
          <p:cNvPr id="3" name="Content Placeholder 2"/>
          <p:cNvSpPr>
            <a:spLocks noGrp="1"/>
          </p:cNvSpPr>
          <p:nvPr>
            <p:ph idx="1"/>
          </p:nvPr>
        </p:nvSpPr>
        <p:spPr/>
        <p:txBody>
          <a:bodyPr>
            <a:normAutofit/>
          </a:bodyPr>
          <a:lstStyle/>
          <a:p>
            <a:r>
              <a:rPr lang="en-US" altLang="zh-CN" dirty="0"/>
              <a:t>Feed backs from users could be analyzed:</a:t>
            </a:r>
          </a:p>
          <a:p>
            <a:pPr lvl="1"/>
            <a:r>
              <a:rPr lang="en-US" altLang="zh-CN" dirty="0"/>
              <a:t>Consumers can quickly know the pros and cons of a product</a:t>
            </a:r>
          </a:p>
          <a:p>
            <a:pPr lvl="1"/>
            <a:r>
              <a:rPr lang="en-US" altLang="zh-CN" dirty="0"/>
              <a:t>Understand what contributes to a product’s overall rating</a:t>
            </a:r>
          </a:p>
          <a:p>
            <a:pPr lvl="1"/>
            <a:r>
              <a:rPr lang="en-US" altLang="zh-CN" dirty="0"/>
              <a:t>Consumers can benefit from other consumers’ comments</a:t>
            </a:r>
          </a:p>
          <a:p>
            <a:pPr marL="0" indent="0">
              <a:buNone/>
            </a:pPr>
            <a:endParaRPr lang="en-US" altLang="zh-CN" dirty="0"/>
          </a:p>
          <a:p>
            <a:r>
              <a:rPr lang="en-US" altLang="zh-CN" dirty="0"/>
              <a:t>Enhance the product features:</a:t>
            </a:r>
          </a:p>
          <a:p>
            <a:pPr lvl="1"/>
            <a:r>
              <a:rPr lang="en-US" dirty="0"/>
              <a:t>Be responsible to consumers’ feedbacks</a:t>
            </a:r>
          </a:p>
          <a:p>
            <a:pPr lvl="1"/>
            <a:r>
              <a:rPr lang="en-US" dirty="0"/>
              <a:t>Identify what consumers are concerned about</a:t>
            </a:r>
          </a:p>
          <a:p>
            <a:pPr lvl="1"/>
            <a:r>
              <a:rPr lang="en-US" dirty="0"/>
              <a:t>Resolve uncovered issues </a:t>
            </a:r>
          </a:p>
          <a:p>
            <a:pPr lvl="1"/>
            <a:endParaRPr lang="en-US" dirty="0"/>
          </a:p>
          <a:p>
            <a:endParaRPr lang="en-US" altLang="zh-CN" dirty="0"/>
          </a:p>
          <a:p>
            <a:endParaRPr lang="en-US" altLang="zh-CN" dirty="0"/>
          </a:p>
        </p:txBody>
      </p:sp>
      <p:pic>
        <p:nvPicPr>
          <p:cNvPr id="8" name="图片 7">
            <a:extLst>
              <a:ext uri="{FF2B5EF4-FFF2-40B4-BE49-F238E27FC236}">
                <a16:creationId xmlns:a16="http://schemas.microsoft.com/office/drawing/2014/main" xmlns="" id="{A9C08981-FEBA-4CC0-8B95-72B7A141B0C8}"/>
              </a:ext>
            </a:extLst>
          </p:cNvPr>
          <p:cNvPicPr>
            <a:picLocks noChangeAspect="1"/>
          </p:cNvPicPr>
          <p:nvPr/>
        </p:nvPicPr>
        <p:blipFill>
          <a:blip r:embed="rId3"/>
          <a:stretch>
            <a:fillRect/>
          </a:stretch>
        </p:blipFill>
        <p:spPr>
          <a:xfrm>
            <a:off x="9310957" y="1825625"/>
            <a:ext cx="2800350" cy="1628775"/>
          </a:xfrm>
          <a:prstGeom prst="rect">
            <a:avLst/>
          </a:prstGeom>
        </p:spPr>
      </p:pic>
      <p:pic>
        <p:nvPicPr>
          <p:cNvPr id="10" name="图片 9">
            <a:extLst>
              <a:ext uri="{FF2B5EF4-FFF2-40B4-BE49-F238E27FC236}">
                <a16:creationId xmlns:a16="http://schemas.microsoft.com/office/drawing/2014/main" xmlns="" id="{7F32D3A0-2607-46F8-9494-C5EBBA9C5F1C}"/>
              </a:ext>
            </a:extLst>
          </p:cNvPr>
          <p:cNvPicPr>
            <a:picLocks noChangeAspect="1"/>
          </p:cNvPicPr>
          <p:nvPr/>
        </p:nvPicPr>
        <p:blipFill>
          <a:blip r:embed="rId4"/>
          <a:stretch>
            <a:fillRect/>
          </a:stretch>
        </p:blipFill>
        <p:spPr>
          <a:xfrm>
            <a:off x="10225357" y="4536416"/>
            <a:ext cx="971550" cy="1943100"/>
          </a:xfrm>
          <a:prstGeom prst="rect">
            <a:avLst/>
          </a:prstGeom>
        </p:spPr>
      </p:pic>
      <p:pic>
        <p:nvPicPr>
          <p:cNvPr id="11" name="图片 10">
            <a:extLst>
              <a:ext uri="{FF2B5EF4-FFF2-40B4-BE49-F238E27FC236}">
                <a16:creationId xmlns:a16="http://schemas.microsoft.com/office/drawing/2014/main" xmlns="" id="{68AB5581-60D6-4465-A0AB-73B2F79C124A}"/>
              </a:ext>
            </a:extLst>
          </p:cNvPr>
          <p:cNvPicPr>
            <a:picLocks noChangeAspect="1"/>
          </p:cNvPicPr>
          <p:nvPr/>
        </p:nvPicPr>
        <p:blipFill>
          <a:blip r:embed="rId5"/>
          <a:stretch>
            <a:fillRect/>
          </a:stretch>
        </p:blipFill>
        <p:spPr>
          <a:xfrm>
            <a:off x="10353937" y="3644099"/>
            <a:ext cx="714390" cy="714390"/>
          </a:xfrm>
          <a:prstGeom prst="rect">
            <a:avLst/>
          </a:prstGeom>
        </p:spPr>
      </p:pic>
    </p:spTree>
    <p:extLst>
      <p:ext uri="{BB962C8B-B14F-4D97-AF65-F5344CB8AC3E}">
        <p14:creationId xmlns:p14="http://schemas.microsoft.com/office/powerpoint/2010/main" val="429146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Is there any related work?</a:t>
            </a:r>
            <a:r>
              <a:rPr lang="zh-CN" altLang="en-US" dirty="0"/>
              <a:t> </a:t>
            </a:r>
            <a:endParaRPr lang="en-US" dirty="0"/>
          </a:p>
        </p:txBody>
      </p:sp>
      <p:sp>
        <p:nvSpPr>
          <p:cNvPr id="3" name="Content Placeholder 2"/>
          <p:cNvSpPr>
            <a:spLocks noGrp="1"/>
          </p:cNvSpPr>
          <p:nvPr>
            <p:ph idx="1"/>
          </p:nvPr>
        </p:nvSpPr>
        <p:spPr/>
        <p:txBody>
          <a:bodyPr>
            <a:normAutofit/>
          </a:bodyPr>
          <a:lstStyle/>
          <a:p>
            <a:r>
              <a:rPr lang="en-US" altLang="zh-CN" dirty="0"/>
              <a:t>Social media </a:t>
            </a:r>
          </a:p>
          <a:p>
            <a:pPr lvl="1"/>
            <a:r>
              <a:rPr lang="en-US" altLang="zh-CN" dirty="0"/>
              <a:t>Several topic modeling techniques based on LDA</a:t>
            </a:r>
          </a:p>
          <a:p>
            <a:pPr lvl="1"/>
            <a:r>
              <a:rPr lang="en-US" altLang="zh-CN" dirty="0"/>
              <a:t>Huge amount of data </a:t>
            </a:r>
          </a:p>
          <a:p>
            <a:pPr lvl="1"/>
            <a:r>
              <a:rPr lang="en-US" altLang="zh-CN" dirty="0"/>
              <a:t>Data mining is more difficult </a:t>
            </a:r>
          </a:p>
          <a:p>
            <a:r>
              <a:rPr lang="en-US" altLang="zh-CN" dirty="0"/>
              <a:t>Information platforms</a:t>
            </a:r>
          </a:p>
          <a:p>
            <a:pPr lvl="1"/>
            <a:r>
              <a:rPr lang="en-US" altLang="zh-CN" dirty="0"/>
              <a:t>Trending topics, popular news, breaking news</a:t>
            </a:r>
          </a:p>
          <a:p>
            <a:pPr lvl="1"/>
            <a:r>
              <a:rPr lang="en-US" altLang="zh-CN" dirty="0"/>
              <a:t>Easy to gather information via smartphones</a:t>
            </a:r>
          </a:p>
          <a:p>
            <a:pPr lvl="1"/>
            <a:r>
              <a:rPr lang="en-US" altLang="zh-CN" dirty="0"/>
              <a:t>Determine location</a:t>
            </a:r>
          </a:p>
          <a:p>
            <a:pPr lvl="1"/>
            <a:endParaRPr lang="en-US" dirty="0"/>
          </a:p>
          <a:p>
            <a:endParaRPr lang="en-US" altLang="zh-CN" dirty="0"/>
          </a:p>
          <a:p>
            <a:endParaRPr lang="en-US" altLang="zh-CN" dirty="0"/>
          </a:p>
        </p:txBody>
      </p:sp>
      <p:pic>
        <p:nvPicPr>
          <p:cNvPr id="7" name="图片 6">
            <a:extLst>
              <a:ext uri="{FF2B5EF4-FFF2-40B4-BE49-F238E27FC236}">
                <a16:creationId xmlns:a16="http://schemas.microsoft.com/office/drawing/2014/main" xmlns="" id="{EF530975-97B9-40A7-A899-209026EA3508}"/>
              </a:ext>
            </a:extLst>
          </p:cNvPr>
          <p:cNvPicPr>
            <a:picLocks noChangeAspect="1"/>
          </p:cNvPicPr>
          <p:nvPr/>
        </p:nvPicPr>
        <p:blipFill>
          <a:blip r:embed="rId3"/>
          <a:stretch>
            <a:fillRect/>
          </a:stretch>
        </p:blipFill>
        <p:spPr>
          <a:xfrm>
            <a:off x="9753433" y="2018578"/>
            <a:ext cx="1438275" cy="495300"/>
          </a:xfrm>
          <a:prstGeom prst="rect">
            <a:avLst/>
          </a:prstGeom>
        </p:spPr>
      </p:pic>
      <p:pic>
        <p:nvPicPr>
          <p:cNvPr id="8" name="图片 7">
            <a:extLst>
              <a:ext uri="{FF2B5EF4-FFF2-40B4-BE49-F238E27FC236}">
                <a16:creationId xmlns:a16="http://schemas.microsoft.com/office/drawing/2014/main" xmlns="" id="{20A0DD70-CD7F-441A-86A4-435145B13676}"/>
              </a:ext>
            </a:extLst>
          </p:cNvPr>
          <p:cNvPicPr>
            <a:picLocks noChangeAspect="1"/>
          </p:cNvPicPr>
          <p:nvPr/>
        </p:nvPicPr>
        <p:blipFill>
          <a:blip r:embed="rId4"/>
          <a:stretch>
            <a:fillRect/>
          </a:stretch>
        </p:blipFill>
        <p:spPr>
          <a:xfrm>
            <a:off x="8425070" y="2828996"/>
            <a:ext cx="1438275" cy="857179"/>
          </a:xfrm>
          <a:prstGeom prst="rect">
            <a:avLst/>
          </a:prstGeom>
        </p:spPr>
      </p:pic>
      <p:pic>
        <p:nvPicPr>
          <p:cNvPr id="9" name="图片 8">
            <a:extLst>
              <a:ext uri="{FF2B5EF4-FFF2-40B4-BE49-F238E27FC236}">
                <a16:creationId xmlns:a16="http://schemas.microsoft.com/office/drawing/2014/main" xmlns="" id="{6E5EA5CA-06C2-414B-B35A-87CE56AF97E8}"/>
              </a:ext>
            </a:extLst>
          </p:cNvPr>
          <p:cNvPicPr>
            <a:picLocks noChangeAspect="1"/>
          </p:cNvPicPr>
          <p:nvPr/>
        </p:nvPicPr>
        <p:blipFill>
          <a:blip r:embed="rId5"/>
          <a:stretch>
            <a:fillRect/>
          </a:stretch>
        </p:blipFill>
        <p:spPr>
          <a:xfrm>
            <a:off x="9667274" y="4245769"/>
            <a:ext cx="1438275" cy="589360"/>
          </a:xfrm>
          <a:prstGeom prst="rect">
            <a:avLst/>
          </a:prstGeom>
        </p:spPr>
      </p:pic>
      <p:pic>
        <p:nvPicPr>
          <p:cNvPr id="10" name="图片 9">
            <a:extLst>
              <a:ext uri="{FF2B5EF4-FFF2-40B4-BE49-F238E27FC236}">
                <a16:creationId xmlns:a16="http://schemas.microsoft.com/office/drawing/2014/main" xmlns="" id="{B7042AE4-38C9-4537-A2CB-E56CDA9A8806}"/>
              </a:ext>
            </a:extLst>
          </p:cNvPr>
          <p:cNvPicPr>
            <a:picLocks noChangeAspect="1"/>
          </p:cNvPicPr>
          <p:nvPr/>
        </p:nvPicPr>
        <p:blipFill>
          <a:blip r:embed="rId6"/>
          <a:stretch>
            <a:fillRect/>
          </a:stretch>
        </p:blipFill>
        <p:spPr>
          <a:xfrm>
            <a:off x="8476931" y="4675585"/>
            <a:ext cx="1438275" cy="1438275"/>
          </a:xfrm>
          <a:prstGeom prst="rect">
            <a:avLst/>
          </a:prstGeom>
        </p:spPr>
      </p:pic>
    </p:spTree>
    <p:extLst>
      <p:ext uri="{BB962C8B-B14F-4D97-AF65-F5344CB8AC3E}">
        <p14:creationId xmlns:p14="http://schemas.microsoft.com/office/powerpoint/2010/main" val="78093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lstStyle/>
          <a:p>
            <a:r>
              <a:rPr lang="en-US" dirty="0"/>
              <a:t>2038 Amazon reviews for 88 products</a:t>
            </a:r>
          </a:p>
          <a:p>
            <a:r>
              <a:rPr lang="en-US" dirty="0"/>
              <a:t>Five-star reviews dominate other reviews for each of the products</a:t>
            </a:r>
          </a:p>
          <a:p>
            <a:endParaRPr lang="en-US" dirty="0"/>
          </a:p>
        </p:txBody>
      </p:sp>
      <p:pic>
        <p:nvPicPr>
          <p:cNvPr id="5" name="Picture 4"/>
          <p:cNvPicPr>
            <a:picLocks noChangeAspect="1"/>
          </p:cNvPicPr>
          <p:nvPr/>
        </p:nvPicPr>
        <p:blipFill>
          <a:blip r:embed="rId2"/>
          <a:stretch>
            <a:fillRect/>
          </a:stretch>
        </p:blipFill>
        <p:spPr>
          <a:xfrm>
            <a:off x="1354667" y="3144530"/>
            <a:ext cx="9219847" cy="2753207"/>
          </a:xfrm>
          <a:prstGeom prst="rect">
            <a:avLst/>
          </a:prstGeom>
        </p:spPr>
      </p:pic>
      <p:sp>
        <p:nvSpPr>
          <p:cNvPr id="6" name="Rounded Rectangle 5"/>
          <p:cNvSpPr/>
          <p:nvPr/>
        </p:nvSpPr>
        <p:spPr>
          <a:xfrm>
            <a:off x="1320800" y="5136445"/>
            <a:ext cx="8771466" cy="338667"/>
          </a:xfrm>
          <a:prstGeom prst="roundRect">
            <a:avLst>
              <a:gd name="adj" fmla="val 40001"/>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61069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par>
                          <p:cTn id="14" fill="hold">
                            <p:stCondLst>
                              <p:cond delay="500"/>
                            </p:stCondLst>
                            <p:childTnLst>
                              <p:par>
                                <p:cTn id="15" presetID="21" presetClass="emph" presetSubtype="0" fill="hold" grpId="1" nodeType="afterEffect">
                                  <p:stCondLst>
                                    <p:cond delay="500"/>
                                  </p:stCondLst>
                                  <p:childTnLst>
                                    <p:animClr clrSpc="hsl" dir="cw">
                                      <p:cBhvr override="childStyle">
                                        <p:cTn id="16" dur="500" fill="hold"/>
                                        <p:tgtEl>
                                          <p:spTgt spid="6"/>
                                        </p:tgtEl>
                                        <p:attrNameLst>
                                          <p:attrName>style.color</p:attrName>
                                        </p:attrNameLst>
                                      </p:cBhvr>
                                      <p:by>
                                        <p:hsl h="7200000" s="0" l="0"/>
                                      </p:by>
                                    </p:animClr>
                                    <p:animClr clrSpc="hsl" dir="cw">
                                      <p:cBhvr>
                                        <p:cTn id="17" dur="500" fill="hold"/>
                                        <p:tgtEl>
                                          <p:spTgt spid="6"/>
                                        </p:tgtEl>
                                        <p:attrNameLst>
                                          <p:attrName>fillcolor</p:attrName>
                                        </p:attrNameLst>
                                      </p:cBhvr>
                                      <p:by>
                                        <p:hsl h="7200000" s="0" l="0"/>
                                      </p:by>
                                    </p:animClr>
                                    <p:animClr clrSpc="hsl" dir="cw">
                                      <p:cBhvr>
                                        <p:cTn id="18" dur="500" fill="hold"/>
                                        <p:tgtEl>
                                          <p:spTgt spid="6"/>
                                        </p:tgtEl>
                                        <p:attrNameLst>
                                          <p:attrName>stroke.color</p:attrName>
                                        </p:attrNameLst>
                                      </p:cBhvr>
                                      <p:by>
                                        <p:hsl h="7200000" s="0" l="0"/>
                                      </p:by>
                                    </p:animClr>
                                    <p:set>
                                      <p:cBhvr>
                                        <p:cTn id="1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3" name="Content Placeholder 2"/>
          <p:cNvSpPr>
            <a:spLocks noGrp="1"/>
          </p:cNvSpPr>
          <p:nvPr>
            <p:ph idx="1"/>
          </p:nvPr>
        </p:nvSpPr>
        <p:spPr>
          <a:xfrm>
            <a:off x="838200" y="1825625"/>
            <a:ext cx="4614746" cy="4351338"/>
          </a:xfrm>
        </p:spPr>
        <p:txBody>
          <a:bodyPr/>
          <a:lstStyle/>
          <a:p>
            <a:r>
              <a:rPr lang="en-US" dirty="0" smtClean="0"/>
              <a:t>Ranked products by their numbers of reviews</a:t>
            </a:r>
          </a:p>
          <a:p>
            <a:endParaRPr lang="en-US" dirty="0" smtClean="0"/>
          </a:p>
          <a:p>
            <a:r>
              <a:rPr lang="en-US" dirty="0" smtClean="0"/>
              <a:t>Selected top ten products with most reviews</a:t>
            </a:r>
            <a:endParaRPr lang="en-US" dirty="0"/>
          </a:p>
        </p:txBody>
      </p:sp>
      <p:pic>
        <p:nvPicPr>
          <p:cNvPr id="4" name="Picture 3"/>
          <p:cNvPicPr/>
          <p:nvPr/>
        </p:nvPicPr>
        <p:blipFill>
          <a:blip r:embed="rId2"/>
          <a:stretch>
            <a:fillRect/>
          </a:stretch>
        </p:blipFill>
        <p:spPr>
          <a:xfrm>
            <a:off x="6813395" y="1690688"/>
            <a:ext cx="3077737" cy="4351338"/>
          </a:xfrm>
          <a:prstGeom prst="rect">
            <a:avLst/>
          </a:prstGeom>
        </p:spPr>
      </p:pic>
    </p:spTree>
    <p:extLst>
      <p:ext uri="{BB962C8B-B14F-4D97-AF65-F5344CB8AC3E}">
        <p14:creationId xmlns:p14="http://schemas.microsoft.com/office/powerpoint/2010/main" val="285462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Distribution over Ratings</a:t>
            </a:r>
            <a:endParaRPr lang="en-US" dirty="0"/>
          </a:p>
        </p:txBody>
      </p:sp>
      <p:sp>
        <p:nvSpPr>
          <p:cNvPr id="4" name="Rectangle 24"/>
          <p:cNvSpPr>
            <a:spLocks noChangeArrowheads="1"/>
          </p:cNvSpPr>
          <p:nvPr/>
        </p:nvSpPr>
        <p:spPr bwMode="auto">
          <a:xfrm>
            <a:off x="955288" y="1350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805991" y="830424"/>
            <a:ext cx="9578973" cy="6306355"/>
          </a:xfrm>
          <a:prstGeom prst="rect">
            <a:avLst/>
          </a:prstGeom>
        </p:spPr>
      </p:sp>
      <p:pic>
        <p:nvPicPr>
          <p:cNvPr id="48" name="Picture 47"/>
          <p:cNvPicPr>
            <a:picLocks noChangeAspect="1"/>
          </p:cNvPicPr>
          <p:nvPr/>
        </p:nvPicPr>
        <p:blipFill>
          <a:blip r:embed="rId3"/>
          <a:stretch>
            <a:fillRect/>
          </a:stretch>
        </p:blipFill>
        <p:spPr>
          <a:xfrm>
            <a:off x="847014" y="1738013"/>
            <a:ext cx="2383885" cy="1445869"/>
          </a:xfrm>
          <a:prstGeom prst="rect">
            <a:avLst/>
          </a:prstGeom>
        </p:spPr>
      </p:pic>
      <p:pic>
        <p:nvPicPr>
          <p:cNvPr id="49" name="Picture 48"/>
          <p:cNvPicPr>
            <a:picLocks noChangeAspect="1"/>
          </p:cNvPicPr>
          <p:nvPr/>
        </p:nvPicPr>
        <p:blipFill>
          <a:blip r:embed="rId4"/>
          <a:stretch>
            <a:fillRect/>
          </a:stretch>
        </p:blipFill>
        <p:spPr>
          <a:xfrm>
            <a:off x="3490416" y="1738013"/>
            <a:ext cx="2307024" cy="1398177"/>
          </a:xfrm>
          <a:prstGeom prst="rect">
            <a:avLst/>
          </a:prstGeom>
        </p:spPr>
      </p:pic>
      <p:pic>
        <p:nvPicPr>
          <p:cNvPr id="50" name="Picture 49"/>
          <p:cNvPicPr>
            <a:picLocks noChangeAspect="1"/>
          </p:cNvPicPr>
          <p:nvPr/>
        </p:nvPicPr>
        <p:blipFill>
          <a:blip r:embed="rId5"/>
          <a:stretch>
            <a:fillRect/>
          </a:stretch>
        </p:blipFill>
        <p:spPr>
          <a:xfrm>
            <a:off x="6075984" y="1738015"/>
            <a:ext cx="2276801" cy="1403283"/>
          </a:xfrm>
          <a:prstGeom prst="rect">
            <a:avLst/>
          </a:prstGeom>
        </p:spPr>
      </p:pic>
      <p:pic>
        <p:nvPicPr>
          <p:cNvPr id="51" name="Picture 50"/>
          <p:cNvPicPr>
            <a:picLocks noChangeAspect="1"/>
          </p:cNvPicPr>
          <p:nvPr/>
        </p:nvPicPr>
        <p:blipFill>
          <a:blip r:embed="rId6"/>
          <a:stretch>
            <a:fillRect/>
          </a:stretch>
        </p:blipFill>
        <p:spPr>
          <a:xfrm>
            <a:off x="8606488" y="1738013"/>
            <a:ext cx="2301838" cy="1408390"/>
          </a:xfrm>
          <a:prstGeom prst="rect">
            <a:avLst/>
          </a:prstGeom>
        </p:spPr>
      </p:pic>
      <p:pic>
        <p:nvPicPr>
          <p:cNvPr id="52" name="Picture 51"/>
          <p:cNvPicPr>
            <a:picLocks noChangeAspect="1"/>
          </p:cNvPicPr>
          <p:nvPr/>
        </p:nvPicPr>
        <p:blipFill>
          <a:blip r:embed="rId7"/>
          <a:stretch>
            <a:fillRect/>
          </a:stretch>
        </p:blipFill>
        <p:spPr>
          <a:xfrm>
            <a:off x="847014" y="3232073"/>
            <a:ext cx="2353172" cy="1439799"/>
          </a:xfrm>
          <a:prstGeom prst="rect">
            <a:avLst/>
          </a:prstGeom>
        </p:spPr>
      </p:pic>
      <p:pic>
        <p:nvPicPr>
          <p:cNvPr id="53" name="Picture 52"/>
          <p:cNvPicPr>
            <a:picLocks noChangeAspect="1"/>
          </p:cNvPicPr>
          <p:nvPr/>
        </p:nvPicPr>
        <p:blipFill>
          <a:blip r:embed="rId8"/>
          <a:stretch>
            <a:fillRect/>
          </a:stretch>
        </p:blipFill>
        <p:spPr>
          <a:xfrm>
            <a:off x="3520861" y="3248539"/>
            <a:ext cx="2270287" cy="1390402"/>
          </a:xfrm>
          <a:prstGeom prst="rect">
            <a:avLst/>
          </a:prstGeom>
        </p:spPr>
      </p:pic>
      <p:pic>
        <p:nvPicPr>
          <p:cNvPr id="54" name="Picture 53"/>
          <p:cNvPicPr>
            <a:picLocks noChangeAspect="1"/>
          </p:cNvPicPr>
          <p:nvPr/>
        </p:nvPicPr>
        <p:blipFill>
          <a:blip r:embed="rId9"/>
          <a:stretch>
            <a:fillRect/>
          </a:stretch>
        </p:blipFill>
        <p:spPr>
          <a:xfrm>
            <a:off x="6110803" y="3241387"/>
            <a:ext cx="2272750" cy="1392999"/>
          </a:xfrm>
          <a:prstGeom prst="rect">
            <a:avLst/>
          </a:prstGeom>
        </p:spPr>
      </p:pic>
      <p:pic>
        <p:nvPicPr>
          <p:cNvPr id="55" name="Picture 54"/>
          <p:cNvPicPr>
            <a:picLocks noChangeAspect="1"/>
          </p:cNvPicPr>
          <p:nvPr/>
        </p:nvPicPr>
        <p:blipFill>
          <a:blip r:embed="rId10"/>
          <a:stretch>
            <a:fillRect/>
          </a:stretch>
        </p:blipFill>
        <p:spPr>
          <a:xfrm>
            <a:off x="8627000" y="3234925"/>
            <a:ext cx="2287057" cy="1388976"/>
          </a:xfrm>
          <a:prstGeom prst="rect">
            <a:avLst/>
          </a:prstGeom>
        </p:spPr>
      </p:pic>
      <p:pic>
        <p:nvPicPr>
          <p:cNvPr id="56" name="Picture 55"/>
          <p:cNvPicPr>
            <a:picLocks noChangeAspect="1"/>
          </p:cNvPicPr>
          <p:nvPr/>
        </p:nvPicPr>
        <p:blipFill rotWithShape="1">
          <a:blip r:embed="rId11"/>
          <a:srcRect r="1289"/>
          <a:stretch/>
        </p:blipFill>
        <p:spPr>
          <a:xfrm>
            <a:off x="834173" y="4758309"/>
            <a:ext cx="2353172" cy="1458591"/>
          </a:xfrm>
          <a:prstGeom prst="rect">
            <a:avLst/>
          </a:prstGeom>
        </p:spPr>
      </p:pic>
      <p:pic>
        <p:nvPicPr>
          <p:cNvPr id="57" name="Picture 56"/>
          <p:cNvPicPr>
            <a:picLocks noChangeAspect="1"/>
          </p:cNvPicPr>
          <p:nvPr/>
        </p:nvPicPr>
        <p:blipFill>
          <a:blip r:embed="rId12"/>
          <a:stretch>
            <a:fillRect/>
          </a:stretch>
        </p:blipFill>
        <p:spPr>
          <a:xfrm>
            <a:off x="3528618" y="4760071"/>
            <a:ext cx="2281664" cy="1450211"/>
          </a:xfrm>
          <a:prstGeom prst="rect">
            <a:avLst/>
          </a:prstGeom>
        </p:spPr>
      </p:pic>
      <p:sp>
        <p:nvSpPr>
          <p:cNvPr id="58" name="Text Box 3"/>
          <p:cNvSpPr txBox="1"/>
          <p:nvPr/>
        </p:nvSpPr>
        <p:spPr>
          <a:xfrm>
            <a:off x="957039" y="1678275"/>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a:t>
            </a:r>
            <a:r>
              <a:rPr lang="en-US" sz="1600" b="1" dirty="0">
                <a:effectLst/>
                <a:ea typeface="SimSun" panose="02010600030101010101" pitchFamily="2" charset="-122"/>
              </a:rPr>
              <a:t>40</a:t>
            </a:r>
            <a:endParaRPr lang="en-US" sz="2400" dirty="0">
              <a:effectLst/>
              <a:ea typeface="SimSun" panose="02010600030101010101" pitchFamily="2" charset="-122"/>
            </a:endParaRPr>
          </a:p>
        </p:txBody>
      </p:sp>
      <p:sp>
        <p:nvSpPr>
          <p:cNvPr id="59" name="Text Box 3"/>
          <p:cNvSpPr txBox="1"/>
          <p:nvPr/>
        </p:nvSpPr>
        <p:spPr>
          <a:xfrm>
            <a:off x="3596648" y="1690688"/>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8</a:t>
            </a:r>
            <a:endParaRPr lang="en-US" sz="2400" dirty="0">
              <a:effectLst/>
              <a:ea typeface="SimSun" panose="02010600030101010101" pitchFamily="2" charset="-122"/>
            </a:endParaRPr>
          </a:p>
        </p:txBody>
      </p:sp>
      <p:sp>
        <p:nvSpPr>
          <p:cNvPr id="60" name="Text Box 3"/>
          <p:cNvSpPr txBox="1"/>
          <p:nvPr/>
        </p:nvSpPr>
        <p:spPr>
          <a:xfrm>
            <a:off x="6208458" y="1690688"/>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20</a:t>
            </a:r>
            <a:endParaRPr lang="en-US" sz="2400" dirty="0">
              <a:effectLst/>
              <a:ea typeface="SimSun" panose="02010600030101010101" pitchFamily="2" charset="-122"/>
            </a:endParaRPr>
          </a:p>
        </p:txBody>
      </p:sp>
      <p:sp>
        <p:nvSpPr>
          <p:cNvPr id="61" name="Text Box 3"/>
          <p:cNvSpPr txBox="1"/>
          <p:nvPr/>
        </p:nvSpPr>
        <p:spPr>
          <a:xfrm>
            <a:off x="8754951" y="1695645"/>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9</a:t>
            </a:r>
            <a:endParaRPr lang="en-US" sz="2400" dirty="0">
              <a:effectLst/>
              <a:ea typeface="SimSun" panose="02010600030101010101" pitchFamily="2" charset="-122"/>
            </a:endParaRPr>
          </a:p>
        </p:txBody>
      </p:sp>
      <p:sp>
        <p:nvSpPr>
          <p:cNvPr id="62" name="Text Box 3"/>
          <p:cNvSpPr txBox="1"/>
          <p:nvPr/>
        </p:nvSpPr>
        <p:spPr>
          <a:xfrm>
            <a:off x="959935" y="3233290"/>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1</a:t>
            </a:r>
            <a:endParaRPr lang="en-US" sz="2400" dirty="0">
              <a:effectLst/>
              <a:ea typeface="SimSun" panose="02010600030101010101" pitchFamily="2" charset="-122"/>
            </a:endParaRPr>
          </a:p>
        </p:txBody>
      </p:sp>
      <p:sp>
        <p:nvSpPr>
          <p:cNvPr id="63" name="Text Box 3"/>
          <p:cNvSpPr txBox="1"/>
          <p:nvPr/>
        </p:nvSpPr>
        <p:spPr>
          <a:xfrm>
            <a:off x="3664012" y="3246136"/>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58</a:t>
            </a:r>
            <a:endParaRPr lang="en-US" sz="2400" dirty="0">
              <a:effectLst/>
              <a:ea typeface="SimSun" panose="02010600030101010101" pitchFamily="2" charset="-122"/>
            </a:endParaRPr>
          </a:p>
        </p:txBody>
      </p:sp>
      <p:sp>
        <p:nvSpPr>
          <p:cNvPr id="64" name="Text Box 3"/>
          <p:cNvSpPr txBox="1"/>
          <p:nvPr/>
        </p:nvSpPr>
        <p:spPr>
          <a:xfrm>
            <a:off x="6256115" y="3232073"/>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53</a:t>
            </a:r>
            <a:endParaRPr lang="en-US" sz="2400" dirty="0">
              <a:effectLst/>
              <a:ea typeface="SimSun" panose="02010600030101010101" pitchFamily="2" charset="-122"/>
            </a:endParaRPr>
          </a:p>
        </p:txBody>
      </p:sp>
      <p:sp>
        <p:nvSpPr>
          <p:cNvPr id="65" name="Text Box 3"/>
          <p:cNvSpPr txBox="1"/>
          <p:nvPr/>
        </p:nvSpPr>
        <p:spPr>
          <a:xfrm>
            <a:off x="8782901" y="3251047"/>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86</a:t>
            </a:r>
            <a:endParaRPr lang="en-US" sz="2400" dirty="0">
              <a:effectLst/>
              <a:ea typeface="SimSun" panose="02010600030101010101" pitchFamily="2" charset="-122"/>
            </a:endParaRPr>
          </a:p>
        </p:txBody>
      </p:sp>
      <p:sp>
        <p:nvSpPr>
          <p:cNvPr id="66" name="Text Box 3"/>
          <p:cNvSpPr txBox="1"/>
          <p:nvPr/>
        </p:nvSpPr>
        <p:spPr>
          <a:xfrm>
            <a:off x="952771" y="4764417"/>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88</a:t>
            </a:r>
            <a:endParaRPr lang="en-US" sz="2400" dirty="0">
              <a:effectLst/>
              <a:ea typeface="SimSun" panose="02010600030101010101" pitchFamily="2" charset="-122"/>
            </a:endParaRPr>
          </a:p>
        </p:txBody>
      </p:sp>
      <p:sp>
        <p:nvSpPr>
          <p:cNvPr id="67" name="Text Box 3"/>
          <p:cNvSpPr txBox="1"/>
          <p:nvPr/>
        </p:nvSpPr>
        <p:spPr>
          <a:xfrm>
            <a:off x="3670826" y="4764417"/>
            <a:ext cx="602925" cy="35330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6000"/>
              </a:lnSpc>
              <a:spcBef>
                <a:spcPts val="0"/>
              </a:spcBef>
              <a:spcAft>
                <a:spcPts val="0"/>
              </a:spcAft>
            </a:pPr>
            <a:r>
              <a:rPr lang="en-US" sz="1600" b="1" dirty="0" smtClean="0">
                <a:effectLst/>
                <a:ea typeface="SimSun" panose="02010600030101010101" pitchFamily="2" charset="-122"/>
              </a:rPr>
              <a:t>P 14</a:t>
            </a:r>
            <a:endParaRPr lang="en-US" sz="2400" dirty="0">
              <a:effectLst/>
              <a:ea typeface="SimSun" panose="02010600030101010101" pitchFamily="2" charset="-122"/>
            </a:endParaRPr>
          </a:p>
        </p:txBody>
      </p:sp>
      <p:pic>
        <p:nvPicPr>
          <p:cNvPr id="2085" name="Picture 37" descr="Main Image - Mario Badescu Aloe Vera Ton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5560" y="1807601"/>
            <a:ext cx="753337" cy="1155031"/>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descr="Nostalgia Electrics Stainless Steel Stir-Pop 6-qt. Popcorn Popp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5587" y="1816093"/>
            <a:ext cx="1085728" cy="1085728"/>
          </a:xfrm>
          <a:prstGeom prst="rect">
            <a:avLst/>
          </a:prstGeom>
          <a:noFill/>
          <a:extLst>
            <a:ext uri="{909E8E84-426E-40DD-AFC4-6F175D3DCCD1}">
              <a14:hiddenFill xmlns:a14="http://schemas.microsoft.com/office/drawing/2010/main">
                <a:solidFill>
                  <a:srgbClr val="FFFFFF"/>
                </a:solidFill>
              </a14:hiddenFill>
            </a:ext>
          </a:extLst>
        </p:spPr>
      </p:pic>
      <p:pic>
        <p:nvPicPr>
          <p:cNvPr id="2089" name="Picture 41" descr="Brita&amp;reg; 10-Cup Stream Pitcher in Lake 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27845" y="1782348"/>
            <a:ext cx="1180284" cy="1180284"/>
          </a:xfrm>
          <a:prstGeom prst="rect">
            <a:avLst/>
          </a:prstGeom>
          <a:noFill/>
          <a:extLst>
            <a:ext uri="{909E8E84-426E-40DD-AFC4-6F175D3DCCD1}">
              <a14:hiddenFill xmlns:a14="http://schemas.microsoft.com/office/drawing/2010/main">
                <a:solidFill>
                  <a:srgbClr val="FFFFFF"/>
                </a:solidFill>
              </a14:hiddenFill>
            </a:ext>
          </a:extLst>
        </p:spPr>
      </p:pic>
      <p:pic>
        <p:nvPicPr>
          <p:cNvPr id="2091" name="Picture 43" descr="BalanceFrom Heavy Duty Premium Resistance Band Kit with Improved Safe Door Anchor, Ankle Strap and Carrying Cas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1980" y="3246453"/>
            <a:ext cx="1373826" cy="1373826"/>
          </a:xfrm>
          <a:prstGeom prst="rect">
            <a:avLst/>
          </a:prstGeom>
          <a:noFill/>
          <a:extLst>
            <a:ext uri="{909E8E84-426E-40DD-AFC4-6F175D3DCCD1}">
              <a14:hiddenFill xmlns:a14="http://schemas.microsoft.com/office/drawing/2010/main">
                <a:solidFill>
                  <a:srgbClr val="FFFFFF"/>
                </a:solidFill>
              </a14:hiddenFill>
            </a:ext>
          </a:extLst>
        </p:spPr>
      </p:pic>
      <p:pic>
        <p:nvPicPr>
          <p:cNvPr id="2093" name="Picture 45" descr="Related image"/>
          <p:cNvPicPr>
            <a:picLocks noChangeAspect="1" noChangeArrowheads="1"/>
          </p:cNvPicPr>
          <p:nvPr/>
        </p:nvPicPr>
        <p:blipFill rotWithShape="1">
          <a:blip r:embed="rId17">
            <a:extLst>
              <a:ext uri="{28A0092B-C50C-407E-A947-70E740481C1C}">
                <a14:useLocalDpi xmlns:a14="http://schemas.microsoft.com/office/drawing/2010/main" val="0"/>
              </a:ext>
            </a:extLst>
          </a:blip>
          <a:srcRect l="13150" t="1888" r="8309"/>
          <a:stretch/>
        </p:blipFill>
        <p:spPr bwMode="auto">
          <a:xfrm>
            <a:off x="4286909" y="3314569"/>
            <a:ext cx="911261" cy="1138335"/>
          </a:xfrm>
          <a:prstGeom prst="rect">
            <a:avLst/>
          </a:prstGeom>
          <a:noFill/>
          <a:extLst>
            <a:ext uri="{909E8E84-426E-40DD-AFC4-6F175D3DCCD1}">
              <a14:hiddenFill xmlns:a14="http://schemas.microsoft.com/office/drawing/2010/main">
                <a:solidFill>
                  <a:srgbClr val="FFFFFF"/>
                </a:solidFill>
              </a14:hiddenFill>
            </a:ext>
          </a:extLst>
        </p:spPr>
      </p:pic>
      <p:pic>
        <p:nvPicPr>
          <p:cNvPr id="2095" name="Picture 47" descr="Image result for vac carpet cleaner"/>
          <p:cNvPicPr>
            <a:picLocks noChangeAspect="1" noChangeArrowheads="1"/>
          </p:cNvPicPr>
          <p:nvPr/>
        </p:nvPicPr>
        <p:blipFill rotWithShape="1">
          <a:blip r:embed="rId18">
            <a:extLst>
              <a:ext uri="{28A0092B-C50C-407E-A947-70E740481C1C}">
                <a14:useLocalDpi xmlns:a14="http://schemas.microsoft.com/office/drawing/2010/main" val="0"/>
              </a:ext>
            </a:extLst>
          </a:blip>
          <a:srcRect l="16768" r="19021"/>
          <a:stretch/>
        </p:blipFill>
        <p:spPr bwMode="auto">
          <a:xfrm>
            <a:off x="6842620" y="3232073"/>
            <a:ext cx="923731" cy="1438582"/>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Schumacher Electric Battery Maintainer"/>
          <p:cNvPicPr>
            <a:picLocks noChangeAspect="1" noChangeArrowheads="1"/>
          </p:cNvPicPr>
          <p:nvPr/>
        </p:nvPicPr>
        <p:blipFill rotWithShape="1">
          <a:blip r:embed="rId19">
            <a:extLst>
              <a:ext uri="{28A0092B-C50C-407E-A947-70E740481C1C}">
                <a14:useLocalDpi xmlns:a14="http://schemas.microsoft.com/office/drawing/2010/main" val="0"/>
              </a:ext>
            </a:extLst>
          </a:blip>
          <a:srcRect t="27682" r="2492" b="22944"/>
          <a:stretch/>
        </p:blipFill>
        <p:spPr bwMode="auto">
          <a:xfrm>
            <a:off x="8855671" y="3521720"/>
            <a:ext cx="1964571" cy="994772"/>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Image result for percolator coffee pot"/>
          <p:cNvPicPr>
            <a:picLocks noChangeAspect="1" noChangeArrowheads="1"/>
          </p:cNvPicPr>
          <p:nvPr/>
        </p:nvPicPr>
        <p:blipFill rotWithShape="1">
          <a:blip r:embed="rId20">
            <a:extLst>
              <a:ext uri="{28A0092B-C50C-407E-A947-70E740481C1C}">
                <a14:useLocalDpi xmlns:a14="http://schemas.microsoft.com/office/drawing/2010/main" val="0"/>
              </a:ext>
            </a:extLst>
          </a:blip>
          <a:srcRect l="13617" r="9916"/>
          <a:stretch/>
        </p:blipFill>
        <p:spPr bwMode="auto">
          <a:xfrm>
            <a:off x="1507072" y="4810865"/>
            <a:ext cx="962352" cy="1258526"/>
          </a:xfrm>
          <a:prstGeom prst="rect">
            <a:avLst/>
          </a:prstGeom>
          <a:noFill/>
          <a:extLst>
            <a:ext uri="{909E8E84-426E-40DD-AFC4-6F175D3DCCD1}">
              <a14:hiddenFill xmlns:a14="http://schemas.microsoft.com/office/drawing/2010/main">
                <a:solidFill>
                  <a:srgbClr val="FFFFFF"/>
                </a:solidFill>
              </a14:hiddenFill>
            </a:ext>
          </a:extLst>
        </p:spPr>
      </p:pic>
      <p:pic>
        <p:nvPicPr>
          <p:cNvPr id="2105" name="Picture 57" descr="https://slimages.macysassets.com/is/image/MCY/products/0/optimized/1691440_fpx.tif??op_sharpen=1&amp;fit=fit,1&amp;$filterlrg$&amp;wid=1200&amp;hei=1467"/>
          <p:cNvPicPr>
            <a:picLocks noChangeAspect="1" noChangeArrowheads="1"/>
          </p:cNvPicPr>
          <p:nvPr/>
        </p:nvPicPr>
        <p:blipFill rotWithShape="1">
          <a:blip r:embed="rId21">
            <a:extLst>
              <a:ext uri="{28A0092B-C50C-407E-A947-70E740481C1C}">
                <a14:useLocalDpi xmlns:a14="http://schemas.microsoft.com/office/drawing/2010/main" val="0"/>
              </a:ext>
            </a:extLst>
          </a:blip>
          <a:srcRect t="10491" b="10909"/>
          <a:stretch/>
        </p:blipFill>
        <p:spPr bwMode="auto">
          <a:xfrm>
            <a:off x="4238944" y="4837078"/>
            <a:ext cx="1362298" cy="1309004"/>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63" descr="Image result for grinde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6909" y="1701300"/>
            <a:ext cx="756762" cy="145414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p:cNvPicPr>
            <a:picLocks noChangeAspect="1"/>
          </p:cNvPicPr>
          <p:nvPr/>
        </p:nvPicPr>
        <p:blipFill>
          <a:blip r:embed="rId23"/>
          <a:stretch>
            <a:fillRect/>
          </a:stretch>
        </p:blipFill>
        <p:spPr>
          <a:xfrm>
            <a:off x="4625600" y="1854926"/>
            <a:ext cx="4194011" cy="3315571"/>
          </a:xfrm>
          <a:prstGeom prst="rect">
            <a:avLst/>
          </a:prstGeom>
        </p:spPr>
      </p:pic>
      <p:sp>
        <p:nvSpPr>
          <p:cNvPr id="83" name="Text Box 3"/>
          <p:cNvSpPr txBox="1"/>
          <p:nvPr/>
        </p:nvSpPr>
        <p:spPr>
          <a:xfrm>
            <a:off x="3904933" y="5250501"/>
            <a:ext cx="5893590" cy="4070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0"/>
              </a:spcAft>
            </a:pPr>
            <a:r>
              <a:rPr lang="en-US" sz="2000" b="1" dirty="0" smtClean="0">
                <a:effectLst/>
                <a:ea typeface="SimSun" panose="02010600030101010101" pitchFamily="2" charset="-122"/>
                <a:cs typeface="Times New Roman" panose="02020603050405020304" pitchFamily="18" charset="0"/>
              </a:rPr>
              <a:t>Percentage </a:t>
            </a:r>
            <a:r>
              <a:rPr lang="en-US" sz="2000" b="1" dirty="0">
                <a:effectLst/>
                <a:ea typeface="SimSun" panose="02010600030101010101" pitchFamily="2" charset="-122"/>
                <a:cs typeface="Times New Roman" panose="02020603050405020304" pitchFamily="18" charset="0"/>
              </a:rPr>
              <a:t>of Reviews for Each Rating of Product 40</a:t>
            </a:r>
            <a:endParaRPr lang="en-US" sz="2000" dirty="0">
              <a:effectLst/>
              <a:ea typeface="SimSun" panose="02010600030101010101" pitchFamily="2" charset="-122"/>
              <a:cs typeface="Times New Roman" panose="02020603050405020304" pitchFamily="18" charset="0"/>
            </a:endParaRPr>
          </a:p>
        </p:txBody>
      </p:sp>
      <p:sp>
        <p:nvSpPr>
          <p:cNvPr id="84" name="Text Box 3"/>
          <p:cNvSpPr txBox="1"/>
          <p:nvPr/>
        </p:nvSpPr>
        <p:spPr>
          <a:xfrm>
            <a:off x="8277567" y="3704438"/>
            <a:ext cx="2376115" cy="4216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0"/>
              </a:spcAft>
            </a:pPr>
            <a:r>
              <a:rPr lang="en-US" sz="2000" b="1" dirty="0" smtClean="0">
                <a:solidFill>
                  <a:srgbClr val="7030A0"/>
                </a:solidFill>
                <a:effectLst/>
                <a:ea typeface="SimSun" panose="02010600030101010101" pitchFamily="2" charset="-122"/>
                <a:cs typeface="Times New Roman" panose="02020603050405020304" pitchFamily="18" charset="0"/>
              </a:rPr>
              <a:t>GOOD REVIEW DATA</a:t>
            </a:r>
            <a:endParaRPr lang="en-US" sz="2000" dirty="0">
              <a:solidFill>
                <a:srgbClr val="7030A0"/>
              </a:solidFill>
              <a:effectLst/>
              <a:ea typeface="SimSun" panose="02010600030101010101" pitchFamily="2" charset="-122"/>
              <a:cs typeface="Times New Roman" panose="02020603050405020304" pitchFamily="18" charset="0"/>
            </a:endParaRPr>
          </a:p>
        </p:txBody>
      </p:sp>
      <p:sp>
        <p:nvSpPr>
          <p:cNvPr id="71" name="Left Brace 70"/>
          <p:cNvSpPr/>
          <p:nvPr/>
        </p:nvSpPr>
        <p:spPr>
          <a:xfrm rot="1736169">
            <a:off x="4882655" y="2364239"/>
            <a:ext cx="322651" cy="663149"/>
          </a:xfrm>
          <a:prstGeom prst="leftBrace">
            <a:avLst>
              <a:gd name="adj1" fmla="val 51227"/>
              <a:gd name="adj2" fmla="val 49848"/>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 Box 3"/>
          <p:cNvSpPr txBox="1"/>
          <p:nvPr/>
        </p:nvSpPr>
        <p:spPr>
          <a:xfrm>
            <a:off x="2701007" y="2300355"/>
            <a:ext cx="2150945" cy="4216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0"/>
              </a:spcAft>
            </a:pPr>
            <a:r>
              <a:rPr lang="en-US" sz="2000" b="1" dirty="0" smtClean="0">
                <a:solidFill>
                  <a:schemeClr val="accent6">
                    <a:lumMod val="50000"/>
                  </a:schemeClr>
                </a:solidFill>
                <a:effectLst/>
                <a:ea typeface="SimSun" panose="02010600030101010101" pitchFamily="2" charset="-122"/>
                <a:cs typeface="Times New Roman" panose="02020603050405020304" pitchFamily="18" charset="0"/>
              </a:rPr>
              <a:t>BAD REVIEW DATA</a:t>
            </a:r>
            <a:endParaRPr lang="en-US" sz="2000" dirty="0">
              <a:solidFill>
                <a:schemeClr val="accent6">
                  <a:lumMod val="50000"/>
                </a:schemeClr>
              </a:solidFill>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7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03"/>
                                        </p:tgtEl>
                                        <p:attrNameLst>
                                          <p:attrName>style.visibility</p:attrName>
                                        </p:attrNameLst>
                                      </p:cBhvr>
                                      <p:to>
                                        <p:strVal val="visible"/>
                                      </p:to>
                                    </p:set>
                                    <p:animEffect transition="in" filter="fade">
                                      <p:cBhvr>
                                        <p:cTn id="38" dur="500"/>
                                        <p:tgtEl>
                                          <p:spTgt spid="2103"/>
                                        </p:tgtEl>
                                      </p:cBhvr>
                                    </p:animEffect>
                                  </p:childTnLst>
                                </p:cTn>
                              </p:par>
                              <p:par>
                                <p:cTn id="39" presetID="10" presetClass="entr" presetSubtype="0" fill="hold" nodeType="withEffect">
                                  <p:stCondLst>
                                    <p:cond delay="0"/>
                                  </p:stCondLst>
                                  <p:childTnLst>
                                    <p:set>
                                      <p:cBhvr>
                                        <p:cTn id="40" dur="1" fill="hold">
                                          <p:stCondLst>
                                            <p:cond delay="0"/>
                                          </p:stCondLst>
                                        </p:cTn>
                                        <p:tgtEl>
                                          <p:spTgt spid="2105"/>
                                        </p:tgtEl>
                                        <p:attrNameLst>
                                          <p:attrName>style.visibility</p:attrName>
                                        </p:attrNameLst>
                                      </p:cBhvr>
                                      <p:to>
                                        <p:strVal val="visible"/>
                                      </p:to>
                                    </p:set>
                                    <p:animEffect transition="in" filter="fade">
                                      <p:cBhvr>
                                        <p:cTn id="41" dur="500"/>
                                        <p:tgtEl>
                                          <p:spTgt spid="2105"/>
                                        </p:tgtEl>
                                      </p:cBhvr>
                                    </p:animEffect>
                                  </p:childTnLst>
                                </p:cTn>
                              </p:par>
                              <p:par>
                                <p:cTn id="42" presetID="10" presetClass="entr" presetSubtype="0" fill="hold" nodeType="withEffect">
                                  <p:stCondLst>
                                    <p:cond delay="0"/>
                                  </p:stCondLst>
                                  <p:childTnLst>
                                    <p:set>
                                      <p:cBhvr>
                                        <p:cTn id="43" dur="1" fill="hold">
                                          <p:stCondLst>
                                            <p:cond delay="0"/>
                                          </p:stCondLst>
                                        </p:cTn>
                                        <p:tgtEl>
                                          <p:spTgt spid="2093"/>
                                        </p:tgtEl>
                                        <p:attrNameLst>
                                          <p:attrName>style.visibility</p:attrName>
                                        </p:attrNameLst>
                                      </p:cBhvr>
                                      <p:to>
                                        <p:strVal val="visible"/>
                                      </p:to>
                                    </p:set>
                                    <p:animEffect transition="in" filter="fade">
                                      <p:cBhvr>
                                        <p:cTn id="44" dur="500"/>
                                        <p:tgtEl>
                                          <p:spTgt spid="2093"/>
                                        </p:tgtEl>
                                      </p:cBhvr>
                                    </p:animEffect>
                                  </p:childTnLst>
                                </p:cTn>
                              </p:par>
                              <p:par>
                                <p:cTn id="45" presetID="10" presetClass="entr" presetSubtype="0" fill="hold" nodeType="withEffect">
                                  <p:stCondLst>
                                    <p:cond delay="0"/>
                                  </p:stCondLst>
                                  <p:childTnLst>
                                    <p:set>
                                      <p:cBhvr>
                                        <p:cTn id="46" dur="1" fill="hold">
                                          <p:stCondLst>
                                            <p:cond delay="0"/>
                                          </p:stCondLst>
                                        </p:cTn>
                                        <p:tgtEl>
                                          <p:spTgt spid="2091"/>
                                        </p:tgtEl>
                                        <p:attrNameLst>
                                          <p:attrName>style.visibility</p:attrName>
                                        </p:attrNameLst>
                                      </p:cBhvr>
                                      <p:to>
                                        <p:strVal val="visible"/>
                                      </p:to>
                                    </p:set>
                                    <p:animEffect transition="in" filter="fade">
                                      <p:cBhvr>
                                        <p:cTn id="47" dur="500"/>
                                        <p:tgtEl>
                                          <p:spTgt spid="2091"/>
                                        </p:tgtEl>
                                      </p:cBhvr>
                                    </p:animEffect>
                                  </p:childTnLst>
                                </p:cTn>
                              </p:par>
                              <p:par>
                                <p:cTn id="48" presetID="10" presetClass="entr" presetSubtype="0" fill="hold" nodeType="withEffect">
                                  <p:stCondLst>
                                    <p:cond delay="0"/>
                                  </p:stCondLst>
                                  <p:childTnLst>
                                    <p:set>
                                      <p:cBhvr>
                                        <p:cTn id="49" dur="1" fill="hold">
                                          <p:stCondLst>
                                            <p:cond delay="0"/>
                                          </p:stCondLst>
                                        </p:cTn>
                                        <p:tgtEl>
                                          <p:spTgt spid="2095"/>
                                        </p:tgtEl>
                                        <p:attrNameLst>
                                          <p:attrName>style.visibility</p:attrName>
                                        </p:attrNameLst>
                                      </p:cBhvr>
                                      <p:to>
                                        <p:strVal val="visible"/>
                                      </p:to>
                                    </p:set>
                                    <p:animEffect transition="in" filter="fade">
                                      <p:cBhvr>
                                        <p:cTn id="50" dur="500"/>
                                        <p:tgtEl>
                                          <p:spTgt spid="2095"/>
                                        </p:tgtEl>
                                      </p:cBhvr>
                                    </p:animEffect>
                                  </p:childTnLst>
                                </p:cTn>
                              </p:par>
                              <p:par>
                                <p:cTn id="51" presetID="10" presetClass="entr" presetSubtype="0" fill="hold" nodeType="withEffect">
                                  <p:stCondLst>
                                    <p:cond delay="0"/>
                                  </p:stCondLst>
                                  <p:childTnLst>
                                    <p:set>
                                      <p:cBhvr>
                                        <p:cTn id="52" dur="1" fill="hold">
                                          <p:stCondLst>
                                            <p:cond delay="0"/>
                                          </p:stCondLst>
                                        </p:cTn>
                                        <p:tgtEl>
                                          <p:spTgt spid="2097"/>
                                        </p:tgtEl>
                                        <p:attrNameLst>
                                          <p:attrName>style.visibility</p:attrName>
                                        </p:attrNameLst>
                                      </p:cBhvr>
                                      <p:to>
                                        <p:strVal val="visible"/>
                                      </p:to>
                                    </p:set>
                                    <p:animEffect transition="in" filter="fade">
                                      <p:cBhvr>
                                        <p:cTn id="53" dur="500"/>
                                        <p:tgtEl>
                                          <p:spTgt spid="2097"/>
                                        </p:tgtEl>
                                      </p:cBhvr>
                                    </p:animEffect>
                                  </p:childTnLst>
                                </p:cTn>
                              </p:par>
                              <p:par>
                                <p:cTn id="54" presetID="10" presetClass="entr" presetSubtype="0" fill="hold" nodeType="withEffect">
                                  <p:stCondLst>
                                    <p:cond delay="0"/>
                                  </p:stCondLst>
                                  <p:childTnLst>
                                    <p:set>
                                      <p:cBhvr>
                                        <p:cTn id="55" dur="1" fill="hold">
                                          <p:stCondLst>
                                            <p:cond delay="0"/>
                                          </p:stCondLst>
                                        </p:cTn>
                                        <p:tgtEl>
                                          <p:spTgt spid="2089"/>
                                        </p:tgtEl>
                                        <p:attrNameLst>
                                          <p:attrName>style.visibility</p:attrName>
                                        </p:attrNameLst>
                                      </p:cBhvr>
                                      <p:to>
                                        <p:strVal val="visible"/>
                                      </p:to>
                                    </p:set>
                                    <p:animEffect transition="in" filter="fade">
                                      <p:cBhvr>
                                        <p:cTn id="56" dur="500"/>
                                        <p:tgtEl>
                                          <p:spTgt spid="2089"/>
                                        </p:tgtEl>
                                      </p:cBhvr>
                                    </p:animEffect>
                                  </p:childTnLst>
                                </p:cTn>
                              </p:par>
                              <p:par>
                                <p:cTn id="57" presetID="10" presetClass="entr" presetSubtype="0" fill="hold" nodeType="withEffect">
                                  <p:stCondLst>
                                    <p:cond delay="0"/>
                                  </p:stCondLst>
                                  <p:childTnLst>
                                    <p:set>
                                      <p:cBhvr>
                                        <p:cTn id="58" dur="1" fill="hold">
                                          <p:stCondLst>
                                            <p:cond delay="0"/>
                                          </p:stCondLst>
                                        </p:cTn>
                                        <p:tgtEl>
                                          <p:spTgt spid="2087"/>
                                        </p:tgtEl>
                                        <p:attrNameLst>
                                          <p:attrName>style.visibility</p:attrName>
                                        </p:attrNameLst>
                                      </p:cBhvr>
                                      <p:to>
                                        <p:strVal val="visible"/>
                                      </p:to>
                                    </p:set>
                                    <p:animEffect transition="in" filter="fade">
                                      <p:cBhvr>
                                        <p:cTn id="59" dur="500"/>
                                        <p:tgtEl>
                                          <p:spTgt spid="2087"/>
                                        </p:tgtEl>
                                      </p:cBhvr>
                                    </p:animEffect>
                                  </p:childTnLst>
                                </p:cTn>
                              </p:par>
                              <p:par>
                                <p:cTn id="60" presetID="10" presetClass="entr" presetSubtype="0" fill="hold" nodeType="withEffect">
                                  <p:stCondLst>
                                    <p:cond delay="0"/>
                                  </p:stCondLst>
                                  <p:childTnLst>
                                    <p:set>
                                      <p:cBhvr>
                                        <p:cTn id="61" dur="1" fill="hold">
                                          <p:stCondLst>
                                            <p:cond delay="0"/>
                                          </p:stCondLst>
                                        </p:cTn>
                                        <p:tgtEl>
                                          <p:spTgt spid="2111"/>
                                        </p:tgtEl>
                                        <p:attrNameLst>
                                          <p:attrName>style.visibility</p:attrName>
                                        </p:attrNameLst>
                                      </p:cBhvr>
                                      <p:to>
                                        <p:strVal val="visible"/>
                                      </p:to>
                                    </p:set>
                                    <p:animEffect transition="in" filter="fade">
                                      <p:cBhvr>
                                        <p:cTn id="62" dur="500"/>
                                        <p:tgtEl>
                                          <p:spTgt spid="2111"/>
                                        </p:tgtEl>
                                      </p:cBhvr>
                                    </p:animEffect>
                                  </p:childTnLst>
                                </p:cTn>
                              </p:par>
                              <p:par>
                                <p:cTn id="63" presetID="10" presetClass="entr" presetSubtype="0" fill="hold" nodeType="withEffect">
                                  <p:stCondLst>
                                    <p:cond delay="0"/>
                                  </p:stCondLst>
                                  <p:childTnLst>
                                    <p:set>
                                      <p:cBhvr>
                                        <p:cTn id="64" dur="1" fill="hold">
                                          <p:stCondLst>
                                            <p:cond delay="0"/>
                                          </p:stCondLst>
                                        </p:cTn>
                                        <p:tgtEl>
                                          <p:spTgt spid="2085"/>
                                        </p:tgtEl>
                                        <p:attrNameLst>
                                          <p:attrName>style.visibility</p:attrName>
                                        </p:attrNameLst>
                                      </p:cBhvr>
                                      <p:to>
                                        <p:strVal val="visible"/>
                                      </p:to>
                                    </p:set>
                                    <p:animEffect transition="in" filter="fade">
                                      <p:cBhvr>
                                        <p:cTn id="65" dur="500"/>
                                        <p:tgtEl>
                                          <p:spTgt spid="20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49"/>
                                        </p:tgtEl>
                                      </p:cBhvr>
                                    </p:animEffect>
                                    <p:set>
                                      <p:cBhvr>
                                        <p:cTn id="70" dur="1" fill="hold">
                                          <p:stCondLst>
                                            <p:cond delay="499"/>
                                          </p:stCondLst>
                                        </p:cTn>
                                        <p:tgtEl>
                                          <p:spTgt spid="49"/>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0"/>
                                        </p:tgtEl>
                                      </p:cBhvr>
                                    </p:animEffect>
                                    <p:set>
                                      <p:cBhvr>
                                        <p:cTn id="73" dur="1" fill="hold">
                                          <p:stCondLst>
                                            <p:cond delay="499"/>
                                          </p:stCondLst>
                                        </p:cTn>
                                        <p:tgtEl>
                                          <p:spTgt spid="5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52"/>
                                        </p:tgtEl>
                                      </p:cBhvr>
                                    </p:animEffect>
                                    <p:set>
                                      <p:cBhvr>
                                        <p:cTn id="79" dur="1" fill="hold">
                                          <p:stCondLst>
                                            <p:cond delay="499"/>
                                          </p:stCondLst>
                                        </p:cTn>
                                        <p:tgtEl>
                                          <p:spTgt spid="5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53"/>
                                        </p:tgtEl>
                                      </p:cBhvr>
                                    </p:animEffect>
                                    <p:set>
                                      <p:cBhvr>
                                        <p:cTn id="82" dur="1" fill="hold">
                                          <p:stCondLst>
                                            <p:cond delay="499"/>
                                          </p:stCondLst>
                                        </p:cTn>
                                        <p:tgtEl>
                                          <p:spTgt spid="5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54"/>
                                        </p:tgtEl>
                                      </p:cBhvr>
                                    </p:animEffect>
                                    <p:set>
                                      <p:cBhvr>
                                        <p:cTn id="85" dur="1" fill="hold">
                                          <p:stCondLst>
                                            <p:cond delay="499"/>
                                          </p:stCondLst>
                                        </p:cTn>
                                        <p:tgtEl>
                                          <p:spTgt spid="54"/>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55"/>
                                        </p:tgtEl>
                                      </p:cBhvr>
                                    </p:animEffect>
                                    <p:set>
                                      <p:cBhvr>
                                        <p:cTn id="88" dur="1" fill="hold">
                                          <p:stCondLst>
                                            <p:cond delay="499"/>
                                          </p:stCondLst>
                                        </p:cTn>
                                        <p:tgtEl>
                                          <p:spTgt spid="55"/>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56"/>
                                        </p:tgtEl>
                                      </p:cBhvr>
                                    </p:animEffect>
                                    <p:set>
                                      <p:cBhvr>
                                        <p:cTn id="91" dur="1" fill="hold">
                                          <p:stCondLst>
                                            <p:cond delay="499"/>
                                          </p:stCondLst>
                                        </p:cTn>
                                        <p:tgtEl>
                                          <p:spTgt spid="56"/>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57"/>
                                        </p:tgtEl>
                                      </p:cBhvr>
                                    </p:animEffect>
                                    <p:set>
                                      <p:cBhvr>
                                        <p:cTn id="94" dur="1" fill="hold">
                                          <p:stCondLst>
                                            <p:cond delay="499"/>
                                          </p:stCondLst>
                                        </p:cTn>
                                        <p:tgtEl>
                                          <p:spTgt spid="57"/>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103"/>
                                        </p:tgtEl>
                                      </p:cBhvr>
                                    </p:animEffect>
                                    <p:set>
                                      <p:cBhvr>
                                        <p:cTn id="97" dur="1" fill="hold">
                                          <p:stCondLst>
                                            <p:cond delay="499"/>
                                          </p:stCondLst>
                                        </p:cTn>
                                        <p:tgtEl>
                                          <p:spTgt spid="210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2105"/>
                                        </p:tgtEl>
                                      </p:cBhvr>
                                    </p:animEffect>
                                    <p:set>
                                      <p:cBhvr>
                                        <p:cTn id="100" dur="1" fill="hold">
                                          <p:stCondLst>
                                            <p:cond delay="499"/>
                                          </p:stCondLst>
                                        </p:cTn>
                                        <p:tgtEl>
                                          <p:spTgt spid="2105"/>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2093"/>
                                        </p:tgtEl>
                                      </p:cBhvr>
                                    </p:animEffect>
                                    <p:set>
                                      <p:cBhvr>
                                        <p:cTn id="103" dur="1" fill="hold">
                                          <p:stCondLst>
                                            <p:cond delay="499"/>
                                          </p:stCondLst>
                                        </p:cTn>
                                        <p:tgtEl>
                                          <p:spTgt spid="209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2091"/>
                                        </p:tgtEl>
                                      </p:cBhvr>
                                    </p:animEffect>
                                    <p:set>
                                      <p:cBhvr>
                                        <p:cTn id="106" dur="1" fill="hold">
                                          <p:stCondLst>
                                            <p:cond delay="499"/>
                                          </p:stCondLst>
                                        </p:cTn>
                                        <p:tgtEl>
                                          <p:spTgt spid="209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2095"/>
                                        </p:tgtEl>
                                      </p:cBhvr>
                                    </p:animEffect>
                                    <p:set>
                                      <p:cBhvr>
                                        <p:cTn id="109" dur="1" fill="hold">
                                          <p:stCondLst>
                                            <p:cond delay="499"/>
                                          </p:stCondLst>
                                        </p:cTn>
                                        <p:tgtEl>
                                          <p:spTgt spid="209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2097"/>
                                        </p:tgtEl>
                                      </p:cBhvr>
                                    </p:animEffect>
                                    <p:set>
                                      <p:cBhvr>
                                        <p:cTn id="112" dur="1" fill="hold">
                                          <p:stCondLst>
                                            <p:cond delay="499"/>
                                          </p:stCondLst>
                                        </p:cTn>
                                        <p:tgtEl>
                                          <p:spTgt spid="2097"/>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089"/>
                                        </p:tgtEl>
                                      </p:cBhvr>
                                    </p:animEffect>
                                    <p:set>
                                      <p:cBhvr>
                                        <p:cTn id="115" dur="1" fill="hold">
                                          <p:stCondLst>
                                            <p:cond delay="499"/>
                                          </p:stCondLst>
                                        </p:cTn>
                                        <p:tgtEl>
                                          <p:spTgt spid="208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087"/>
                                        </p:tgtEl>
                                      </p:cBhvr>
                                    </p:animEffect>
                                    <p:set>
                                      <p:cBhvr>
                                        <p:cTn id="118" dur="1" fill="hold">
                                          <p:stCondLst>
                                            <p:cond delay="499"/>
                                          </p:stCondLst>
                                        </p:cTn>
                                        <p:tgtEl>
                                          <p:spTgt spid="208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111"/>
                                        </p:tgtEl>
                                      </p:cBhvr>
                                    </p:animEffect>
                                    <p:set>
                                      <p:cBhvr>
                                        <p:cTn id="121" dur="1" fill="hold">
                                          <p:stCondLst>
                                            <p:cond delay="499"/>
                                          </p:stCondLst>
                                        </p:cTn>
                                        <p:tgtEl>
                                          <p:spTgt spid="2111"/>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59"/>
                                        </p:tgtEl>
                                      </p:cBhvr>
                                    </p:animEffect>
                                    <p:set>
                                      <p:cBhvr>
                                        <p:cTn id="124" dur="1" fill="hold">
                                          <p:stCondLst>
                                            <p:cond delay="499"/>
                                          </p:stCondLst>
                                        </p:cTn>
                                        <p:tgtEl>
                                          <p:spTgt spid="59"/>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60"/>
                                        </p:tgtEl>
                                      </p:cBhvr>
                                    </p:animEffect>
                                    <p:set>
                                      <p:cBhvr>
                                        <p:cTn id="127" dur="1" fill="hold">
                                          <p:stCondLst>
                                            <p:cond delay="499"/>
                                          </p:stCondLst>
                                        </p:cTn>
                                        <p:tgtEl>
                                          <p:spTgt spid="60"/>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61"/>
                                        </p:tgtEl>
                                      </p:cBhvr>
                                    </p:animEffect>
                                    <p:set>
                                      <p:cBhvr>
                                        <p:cTn id="130" dur="1" fill="hold">
                                          <p:stCondLst>
                                            <p:cond delay="499"/>
                                          </p:stCondLst>
                                        </p:cTn>
                                        <p:tgtEl>
                                          <p:spTgt spid="61"/>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62"/>
                                        </p:tgtEl>
                                      </p:cBhvr>
                                    </p:animEffect>
                                    <p:set>
                                      <p:cBhvr>
                                        <p:cTn id="133" dur="1" fill="hold">
                                          <p:stCondLst>
                                            <p:cond delay="499"/>
                                          </p:stCondLst>
                                        </p:cTn>
                                        <p:tgtEl>
                                          <p:spTgt spid="62"/>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63"/>
                                        </p:tgtEl>
                                      </p:cBhvr>
                                    </p:animEffect>
                                    <p:set>
                                      <p:cBhvr>
                                        <p:cTn id="136" dur="1" fill="hold">
                                          <p:stCondLst>
                                            <p:cond delay="499"/>
                                          </p:stCondLst>
                                        </p:cTn>
                                        <p:tgtEl>
                                          <p:spTgt spid="63"/>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64"/>
                                        </p:tgtEl>
                                      </p:cBhvr>
                                    </p:animEffect>
                                    <p:set>
                                      <p:cBhvr>
                                        <p:cTn id="139" dur="1" fill="hold">
                                          <p:stCondLst>
                                            <p:cond delay="499"/>
                                          </p:stCondLst>
                                        </p:cTn>
                                        <p:tgtEl>
                                          <p:spTgt spid="6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65"/>
                                        </p:tgtEl>
                                      </p:cBhvr>
                                    </p:animEffect>
                                    <p:set>
                                      <p:cBhvr>
                                        <p:cTn id="142" dur="1" fill="hold">
                                          <p:stCondLst>
                                            <p:cond delay="499"/>
                                          </p:stCondLst>
                                        </p:cTn>
                                        <p:tgtEl>
                                          <p:spTgt spid="65"/>
                                        </p:tgtEl>
                                        <p:attrNameLst>
                                          <p:attrName>style.visibility</p:attrName>
                                        </p:attrNameLst>
                                      </p:cBhvr>
                                      <p:to>
                                        <p:strVal val="hidden"/>
                                      </p:to>
                                    </p:set>
                                  </p:childTnLst>
                                </p:cTn>
                              </p:par>
                              <p:par>
                                <p:cTn id="143" presetID="10" presetClass="exit" presetSubtype="0" fill="hold" grpId="0" nodeType="withEffect">
                                  <p:stCondLst>
                                    <p:cond delay="0"/>
                                  </p:stCondLst>
                                  <p:childTnLst>
                                    <p:animEffect transition="out" filter="fade">
                                      <p:cBhvr>
                                        <p:cTn id="144" dur="500"/>
                                        <p:tgtEl>
                                          <p:spTgt spid="66"/>
                                        </p:tgtEl>
                                      </p:cBhvr>
                                    </p:animEffect>
                                    <p:set>
                                      <p:cBhvr>
                                        <p:cTn id="145" dur="1" fill="hold">
                                          <p:stCondLst>
                                            <p:cond delay="499"/>
                                          </p:stCondLst>
                                        </p:cTn>
                                        <p:tgtEl>
                                          <p:spTgt spid="66"/>
                                        </p:tgtEl>
                                        <p:attrNameLst>
                                          <p:attrName>style.visibility</p:attrName>
                                        </p:attrNameLst>
                                      </p:cBhvr>
                                      <p:to>
                                        <p:strVal val="hidden"/>
                                      </p:to>
                                    </p:set>
                                  </p:childTnLst>
                                </p:cTn>
                              </p:par>
                              <p:par>
                                <p:cTn id="146" presetID="10" presetClass="exit" presetSubtype="0" fill="hold" grpId="0" nodeType="withEffect">
                                  <p:stCondLst>
                                    <p:cond delay="0"/>
                                  </p:stCondLst>
                                  <p:childTnLst>
                                    <p:animEffect transition="out" filter="fade">
                                      <p:cBhvr>
                                        <p:cTn id="147" dur="500"/>
                                        <p:tgtEl>
                                          <p:spTgt spid="67"/>
                                        </p:tgtEl>
                                      </p:cBhvr>
                                    </p:animEffect>
                                    <p:set>
                                      <p:cBhvr>
                                        <p:cTn id="148" dur="1" fill="hold">
                                          <p:stCondLst>
                                            <p:cond delay="499"/>
                                          </p:stCondLst>
                                        </p:cTn>
                                        <p:tgtEl>
                                          <p:spTgt spid="67"/>
                                        </p:tgtEl>
                                        <p:attrNameLst>
                                          <p:attrName>style.visibility</p:attrName>
                                        </p:attrNameLst>
                                      </p:cBhvr>
                                      <p:to>
                                        <p:strVal val="hidden"/>
                                      </p:to>
                                    </p:set>
                                  </p:childTnLst>
                                </p:cTn>
                              </p:par>
                            </p:childTnLst>
                          </p:cTn>
                        </p:par>
                        <p:par>
                          <p:cTn id="149" fill="hold">
                            <p:stCondLst>
                              <p:cond delay="500"/>
                            </p:stCondLst>
                            <p:childTnLst>
                              <p:par>
                                <p:cTn id="150" presetID="10" presetClass="entr" presetSubtype="0" fill="hold" nodeType="after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fade">
                                      <p:cBhvr>
                                        <p:cTn id="152" dur="500"/>
                                        <p:tgtEl>
                                          <p:spTgt spid="7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3"/>
                                        </p:tgtEl>
                                        <p:attrNameLst>
                                          <p:attrName>style.visibility</p:attrName>
                                        </p:attrNameLst>
                                      </p:cBhvr>
                                      <p:to>
                                        <p:strVal val="visible"/>
                                      </p:to>
                                    </p:set>
                                    <p:animEffect transition="in" filter="fade">
                                      <p:cBhvr>
                                        <p:cTn id="155" dur="500"/>
                                        <p:tgtEl>
                                          <p:spTgt spid="83"/>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fade">
                                      <p:cBhvr>
                                        <p:cTn id="160" dur="500"/>
                                        <p:tgtEl>
                                          <p:spTgt spid="84"/>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71"/>
                                        </p:tgtEl>
                                        <p:attrNameLst>
                                          <p:attrName>style.visibility</p:attrName>
                                        </p:attrNameLst>
                                      </p:cBhvr>
                                      <p:to>
                                        <p:strVal val="visible"/>
                                      </p:to>
                                    </p:set>
                                    <p:animEffect transition="in" filter="fade">
                                      <p:cBhvr>
                                        <p:cTn id="165" dur="500"/>
                                        <p:tgtEl>
                                          <p:spTgt spid="7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86"/>
                                        </p:tgtEl>
                                        <p:attrNameLst>
                                          <p:attrName>style.visibility</p:attrName>
                                        </p:attrNameLst>
                                      </p:cBhvr>
                                      <p:to>
                                        <p:strVal val="visible"/>
                                      </p:to>
                                    </p:set>
                                    <p:animEffect transition="in" filter="fade">
                                      <p:cBhvr>
                                        <p:cTn id="16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7" grpId="0"/>
      <p:bldP spid="83" grpId="0"/>
      <p:bldP spid="84" grpId="0"/>
      <p:bldP spid="71" grpId="0" animBg="1"/>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a:xfrm>
            <a:off x="838200" y="1825625"/>
            <a:ext cx="10515600" cy="4128861"/>
          </a:xfrm>
        </p:spPr>
        <p:txBody>
          <a:bodyPr>
            <a:normAutofit/>
          </a:bodyPr>
          <a:lstStyle/>
          <a:p>
            <a:pPr marL="514350" indent="-514350">
              <a:lnSpc>
                <a:spcPct val="130000"/>
              </a:lnSpc>
              <a:spcBef>
                <a:spcPts val="0"/>
              </a:spcBef>
              <a:buFont typeface="+mj-lt"/>
              <a:buAutoNum type="arabicPeriod"/>
            </a:pPr>
            <a:r>
              <a:rPr lang="en-US" dirty="0" smtClean="0"/>
              <a:t>M</a:t>
            </a:r>
            <a:r>
              <a:rPr lang="en-US" altLang="zh-CN" dirty="0" smtClean="0"/>
              <a:t>ade words lowercase and stripped away the punctuations</a:t>
            </a:r>
            <a:endParaRPr lang="en-US" dirty="0" smtClean="0"/>
          </a:p>
          <a:p>
            <a:pPr marL="514350" indent="-514350">
              <a:lnSpc>
                <a:spcPct val="130000"/>
              </a:lnSpc>
              <a:buFont typeface="+mj-lt"/>
              <a:buAutoNum type="arabicPeriod"/>
            </a:pPr>
            <a:r>
              <a:rPr lang="en-US" dirty="0" smtClean="0"/>
              <a:t>Kept only adjectives, nouns, adverbs, interjections and verbs</a:t>
            </a:r>
          </a:p>
          <a:p>
            <a:pPr marL="514350" indent="-514350">
              <a:lnSpc>
                <a:spcPct val="130000"/>
              </a:lnSpc>
              <a:buFont typeface="+mj-lt"/>
              <a:buAutoNum type="arabicPeriod"/>
            </a:pPr>
            <a:r>
              <a:rPr lang="en-US" dirty="0" smtClean="0"/>
              <a:t>Tokenized and lemmatized the texts</a:t>
            </a:r>
          </a:p>
          <a:p>
            <a:pPr marL="514350" indent="-514350">
              <a:lnSpc>
                <a:spcPct val="130000"/>
              </a:lnSpc>
              <a:buFont typeface="+mj-lt"/>
              <a:buAutoNum type="arabicPeriod"/>
            </a:pPr>
            <a:r>
              <a:rPr lang="en-US" dirty="0" smtClean="0"/>
              <a:t>Computed bigrams</a:t>
            </a:r>
          </a:p>
          <a:p>
            <a:pPr lvl="2">
              <a:lnSpc>
                <a:spcPct val="130000"/>
              </a:lnSpc>
            </a:pPr>
            <a:r>
              <a:rPr lang="en-US" sz="2400" dirty="0" smtClean="0"/>
              <a:t>E.g., “machine learning” </a:t>
            </a:r>
            <a:r>
              <a:rPr lang="en-US" sz="2400" dirty="0" smtClean="0">
                <a:sym typeface="Wingdings" panose="05000000000000000000" pitchFamily="2" charset="2"/>
              </a:rPr>
              <a:t> “</a:t>
            </a:r>
            <a:r>
              <a:rPr lang="en-US" sz="2400" dirty="0" err="1" smtClean="0">
                <a:sym typeface="Wingdings" panose="05000000000000000000" pitchFamily="2" charset="2"/>
              </a:rPr>
              <a:t>machine_learning</a:t>
            </a:r>
            <a:r>
              <a:rPr lang="en-US" sz="2400" dirty="0" smtClean="0">
                <a:sym typeface="Wingdings" panose="05000000000000000000" pitchFamily="2" charset="2"/>
              </a:rPr>
              <a:t>”</a:t>
            </a:r>
            <a:endParaRPr lang="en-US" sz="2400" dirty="0" smtClean="0"/>
          </a:p>
          <a:p>
            <a:pPr marL="514350" indent="-514350">
              <a:lnSpc>
                <a:spcPct val="130000"/>
              </a:lnSpc>
              <a:buFont typeface="+mj-lt"/>
              <a:buAutoNum type="arabicPeriod"/>
            </a:pPr>
            <a:r>
              <a:rPr lang="en-US" dirty="0" smtClean="0"/>
              <a:t>Removed the stop words</a:t>
            </a:r>
          </a:p>
        </p:txBody>
      </p:sp>
    </p:spTree>
    <p:extLst>
      <p:ext uri="{BB962C8B-B14F-4D97-AF65-F5344CB8AC3E}">
        <p14:creationId xmlns:p14="http://schemas.microsoft.com/office/powerpoint/2010/main" val="2406495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883</Words>
  <Application>Microsoft Macintosh PowerPoint</Application>
  <PresentationFormat>Widescreen</PresentationFormat>
  <Paragraphs>133</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DengXian</vt:lpstr>
      <vt:lpstr>DengXian Light</vt:lpstr>
      <vt:lpstr>SimSun</vt:lpstr>
      <vt:lpstr>Times New Roman</vt:lpstr>
      <vt:lpstr>Wingdings</vt:lpstr>
      <vt:lpstr>Office Theme</vt:lpstr>
      <vt:lpstr>Using text mining of amazon reviews to explore user-defined product highlights and issues</vt:lpstr>
      <vt:lpstr>Research background</vt:lpstr>
      <vt:lpstr>What is the problem? </vt:lpstr>
      <vt:lpstr>Why is this problem important? </vt:lpstr>
      <vt:lpstr>Is there any related work? </vt:lpstr>
      <vt:lpstr>Data Description</vt:lpstr>
      <vt:lpstr>Data Extraction</vt:lpstr>
      <vt:lpstr>Review Distribution over Ratings</vt:lpstr>
      <vt:lpstr>Data Cleaning</vt:lpstr>
      <vt:lpstr>Model Training</vt:lpstr>
      <vt:lpstr>Model Improvement</vt:lpstr>
      <vt:lpstr>Good Result Interpretation</vt:lpstr>
      <vt:lpstr>Bad Result Interpretation</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text mining of amazon reviews to explore user-defined product highlights and issues</dc:title>
  <dc:creator>Peiwei Li</dc:creator>
  <cp:lastModifiedBy>Xun Zha</cp:lastModifiedBy>
  <cp:revision>82</cp:revision>
  <dcterms:created xsi:type="dcterms:W3CDTF">2017-11-25T23:56:15Z</dcterms:created>
  <dcterms:modified xsi:type="dcterms:W3CDTF">2017-11-28T01:37:20Z</dcterms:modified>
</cp:coreProperties>
</file>