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2" r:id="rId6"/>
    <p:sldId id="260" r:id="rId7"/>
    <p:sldId id="261" r:id="rId8"/>
    <p:sldId id="262" r:id="rId9"/>
    <p:sldId id="263" r:id="rId10"/>
    <p:sldId id="264" r:id="rId11"/>
    <p:sldId id="270" r:id="rId12"/>
    <p:sldId id="266" r:id="rId13"/>
    <p:sldId id="271" r:id="rId14"/>
    <p:sldId id="269" r:id="rId15"/>
    <p:sldId id="267" r:id="rId16"/>
    <p:sldId id="268" r:id="rId17"/>
    <p:sldId id="273" r:id="rId18"/>
    <p:sldId id="290" r:id="rId19"/>
    <p:sldId id="291" r:id="rId20"/>
    <p:sldId id="274" r:id="rId21"/>
    <p:sldId id="281" r:id="rId22"/>
    <p:sldId id="275" r:id="rId23"/>
    <p:sldId id="276" r:id="rId24"/>
    <p:sldId id="277" r:id="rId25"/>
    <p:sldId id="278" r:id="rId26"/>
    <p:sldId id="279" r:id="rId27"/>
    <p:sldId id="280" r:id="rId28"/>
    <p:sldId id="292" r:id="rId29"/>
    <p:sldId id="282" r:id="rId30"/>
    <p:sldId id="283" r:id="rId31"/>
    <p:sldId id="284" r:id="rId32"/>
    <p:sldId id="285" r:id="rId33"/>
    <p:sldId id="288" r:id="rId34"/>
    <p:sldId id="286" r:id="rId35"/>
    <p:sldId id="287" r:id="rId36"/>
    <p:sldId id="296" r:id="rId37"/>
    <p:sldId id="289" r:id="rId38"/>
    <p:sldId id="294" r:id="rId39"/>
    <p:sldId id="29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14"/>
    <p:restoredTop sz="94665"/>
  </p:normalViewPr>
  <p:slideViewPr>
    <p:cSldViewPr snapToGrid="0">
      <p:cViewPr varScale="1">
        <p:scale>
          <a:sx n="107" d="100"/>
          <a:sy n="10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23197-1874-B786-E93A-CF282D31F5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A675D9-FA4F-CD11-CC80-65C4BC624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0464F-4545-78CB-7B07-AFA5CB420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5DA4-2CE6-B34D-99AE-132BCC447CFF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35D9-75A3-D69B-E389-CDE93236A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4F56E-977F-6FE3-CCBD-F8D900C05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155A-D961-F449-9737-525DF4EBB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1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8C2FA-C87E-0C05-116A-FC2622783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9E29E-19F5-9A83-3EC4-BC1DA7986B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52C22-9DCC-C4A1-18BE-FA1BF16A2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5DA4-2CE6-B34D-99AE-132BCC447CFF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6BC8A-61EE-75DE-DC47-82F56F9D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7C6D6-F92F-EE7C-B4B8-8508AE6A5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155A-D961-F449-9737-525DF4EBB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62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73425D-FD8B-6F2C-C2A4-6860B5FB0F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2937E2-12EA-901B-BE65-4EDCD5767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9D653-6152-279C-0311-467F01F05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5DA4-2CE6-B34D-99AE-132BCC447CFF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72343-F88A-FE30-7A7B-4183E5CC8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55238-F7E4-F286-EDDF-59C36B927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155A-D961-F449-9737-525DF4EBB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776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1A686-2E58-B9BD-6F24-BFA9B5193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A0986-CFBF-CA5B-4463-D1E1AF7CC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357A2-A9E8-6688-7768-4FCDE1E5F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5DA4-2CE6-B34D-99AE-132BCC447CFF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04737-DF08-036A-CCAB-009D8DDDD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09B60-6EE3-B466-3D26-9A67AF8E5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155A-D961-F449-9737-525DF4EBB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15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A02ED-636F-B196-C0F7-47F6DCB64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EA904-D4C2-0427-1821-80AA9A818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A4EF4-070E-5612-A8ED-BE0EF50A7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5DA4-2CE6-B34D-99AE-132BCC447CFF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9036C-760A-8C39-1DC3-F399AEE8A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ABE08-BEE6-4585-8060-DE58E8538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155A-D961-F449-9737-525DF4EBB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28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7AA35-F004-DF5B-FAAB-29E99D8F8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9A448-4401-8F6C-4E15-BC7C95AE18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09FCCB-9223-7E0A-506C-204460461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A7F76-1ED0-3ECA-EBA6-27D462C1E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5DA4-2CE6-B34D-99AE-132BCC447CFF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DEB00-F9DF-BDBA-B66A-3D34B125E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7F3F4-4FF4-7E5C-2367-EF9BA4B90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155A-D961-F449-9737-525DF4EBB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04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8C333-4F7A-7581-C2BD-60203D561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2356C-24D4-141D-FEF7-92143AA20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5F315E-F749-997F-2F8F-B381E304E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ADEE67-2C94-630E-AA14-499C2C140D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35251F-23CE-9E2D-F48B-1B9B9C47A7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6B5AB7-87E5-3FCE-50CB-21E5981AC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5DA4-2CE6-B34D-99AE-132BCC447CFF}" type="datetimeFigureOut">
              <a:rPr lang="en-US" smtClean="0"/>
              <a:t>4/24/25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8BB6D3-AFB2-6B78-3ED8-15118381F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2A24E0-CABC-1194-62A6-D9603FFF3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155A-D961-F449-9737-525DF4EBB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8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0A65F-B845-A250-1E56-595B3A136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21CC2-84A4-7C60-5C75-52F3AC0B4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5DA4-2CE6-B34D-99AE-132BCC447CFF}" type="datetimeFigureOut">
              <a:rPr lang="en-US" smtClean="0"/>
              <a:t>4/24/25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694C8F-2CCF-0402-46B5-927571799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24D6F3-F17B-777C-D174-69998907C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155A-D961-F449-9737-525DF4EBB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96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4714D8-E14D-4CE4-113B-21EF9CB05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5DA4-2CE6-B34D-99AE-132BCC447CFF}" type="datetimeFigureOut">
              <a:rPr lang="en-US" smtClean="0"/>
              <a:t>4/24/25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BC6619-B2E8-14FF-F7DB-5787342A3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D01B74-D250-65C9-5A53-5CBD0AF48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155A-D961-F449-9737-525DF4EBB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53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329D0-F9FC-2C7E-6002-7783B89DA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8D6A6-79CC-21E3-9FA5-4084506A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70838-1A92-34FF-82E6-BE66DF642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7302D1-D824-50F2-D516-F45092758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5DA4-2CE6-B34D-99AE-132BCC447CFF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D23D6C-AA7B-9949-B833-AB823B60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8480F-F2D9-642C-CE32-769021F26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155A-D961-F449-9737-525DF4EBB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84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371D-1CE9-AF9C-06C4-DAF8E2BEB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176624-DDC5-6D2D-F4BB-8797CFF869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EDC75E-D6EE-9E0E-6ACA-EBA16F377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2A66F-CA32-F7FC-870D-3E9FEAF5C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5DA4-2CE6-B34D-99AE-132BCC447CFF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B1FD0A-DD08-D251-4134-01E935786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CE0669-78EE-0330-8100-FAEAA3022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155A-D961-F449-9737-525DF4EBB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9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EDD8C7-89DA-E648-516F-D1867D764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4959E-2E13-3D94-7BCC-00F307040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D2A04-6585-CF58-7B0C-31220BBADB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C95DA4-2CE6-B34D-99AE-132BCC447CFF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E9A91-195B-A9F1-D032-8CD76AF5ED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26570-69B2-0985-6224-75C2D750EF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37155A-D961-F449-9737-525DF4EBB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77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4B417-F9F1-30B3-7B7E-D1297A34C2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Our Growth Curve data</a:t>
            </a:r>
          </a:p>
        </p:txBody>
      </p:sp>
    </p:spTree>
    <p:extLst>
      <p:ext uri="{BB962C8B-B14F-4D97-AF65-F5344CB8AC3E}">
        <p14:creationId xmlns:p14="http://schemas.microsoft.com/office/powerpoint/2010/main" val="2073692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31F7E8F6-DA82-900F-3D3A-8AA564792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5239"/>
            <a:ext cx="12192000" cy="608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268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different sizes and colors&#10;&#10;AI-generated content may be incorrect.">
            <a:extLst>
              <a:ext uri="{FF2B5EF4-FFF2-40B4-BE49-F238E27FC236}">
                <a16:creationId xmlns:a16="http://schemas.microsoft.com/office/drawing/2014/main" id="{B98A0795-FC63-9120-802F-81D5B7A6E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5239"/>
            <a:ext cx="12192000" cy="608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470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B20AF95E-661E-E7D1-BF63-E059AB760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5239"/>
            <a:ext cx="12192000" cy="608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961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different sizes and colors&#10;&#10;AI-generated content may be incorrect.">
            <a:extLst>
              <a:ext uri="{FF2B5EF4-FFF2-40B4-BE49-F238E27FC236}">
                <a16:creationId xmlns:a16="http://schemas.microsoft.com/office/drawing/2014/main" id="{56B67018-C849-A4B6-2FCA-AF716D3F5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5239"/>
            <a:ext cx="12192000" cy="608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09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546BEEFC-115C-672B-1C65-A518454EB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5239"/>
            <a:ext cx="12155604" cy="606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729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number of diagrams&#10;&#10;AI-generated content may be incorrect.">
            <a:extLst>
              <a:ext uri="{FF2B5EF4-FFF2-40B4-BE49-F238E27FC236}">
                <a16:creationId xmlns:a16="http://schemas.microsoft.com/office/drawing/2014/main" id="{61245042-475B-EE7E-AF17-C701AE309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85239"/>
            <a:ext cx="12128673" cy="605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0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different sizes and colors&#10;&#10;AI-generated content may be incorrect.">
            <a:extLst>
              <a:ext uri="{FF2B5EF4-FFF2-40B4-BE49-F238E27FC236}">
                <a16:creationId xmlns:a16="http://schemas.microsoft.com/office/drawing/2014/main" id="{073794B4-048C-0118-0EC7-3794AE237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5239"/>
            <a:ext cx="12192000" cy="608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555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ADD52-7108-A9FA-933B-09EC0F7ED8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April 21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D225C4-29E5-C522-324F-38F00F015A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New stuff</a:t>
            </a:r>
          </a:p>
        </p:txBody>
      </p:sp>
    </p:spTree>
    <p:extLst>
      <p:ext uri="{BB962C8B-B14F-4D97-AF65-F5344CB8AC3E}">
        <p14:creationId xmlns:p14="http://schemas.microsoft.com/office/powerpoint/2010/main" val="2636482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3769EA5-7B88-A1E2-95E3-E62F39C8E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" y="0"/>
            <a:ext cx="12188952" cy="48906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F80E81-2832-BD2A-1511-F40200A79430}"/>
              </a:ext>
            </a:extLst>
          </p:cNvPr>
          <p:cNvSpPr txBox="1"/>
          <p:nvPr/>
        </p:nvSpPr>
        <p:spPr>
          <a:xfrm>
            <a:off x="997527" y="5546559"/>
            <a:ext cx="6567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goes for all the Enamine Datasets</a:t>
            </a:r>
          </a:p>
        </p:txBody>
      </p:sp>
    </p:spTree>
    <p:extLst>
      <p:ext uri="{BB962C8B-B14F-4D97-AF65-F5344CB8AC3E}">
        <p14:creationId xmlns:p14="http://schemas.microsoft.com/office/powerpoint/2010/main" val="1466493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F8FCC-37F9-D19A-1C4A-9042608E9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Effects</a:t>
            </a:r>
          </a:p>
        </p:txBody>
      </p:sp>
    </p:spTree>
    <p:extLst>
      <p:ext uri="{BB962C8B-B14F-4D97-AF65-F5344CB8AC3E}">
        <p14:creationId xmlns:p14="http://schemas.microsoft.com/office/powerpoint/2010/main" val="1681768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46397-9823-164F-0FAF-B892927EF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csv files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2C904-C69B-F6A7-7B33-A73D76EF8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df_GrowthCurve_allData</a:t>
            </a:r>
            <a:endParaRPr lang="en-US" dirty="0"/>
          </a:p>
          <a:p>
            <a:r>
              <a:rPr lang="en-US" dirty="0"/>
              <a:t>Enamine_t6_t12.csv</a:t>
            </a:r>
          </a:p>
          <a:p>
            <a:r>
              <a:rPr lang="en-US" dirty="0"/>
              <a:t>Enamine_t6_t12_ctrls.csv</a:t>
            </a:r>
          </a:p>
          <a:p>
            <a:r>
              <a:rPr lang="en-US" dirty="0" err="1"/>
              <a:t>Enamine_DR_growthcurves.csv</a:t>
            </a:r>
            <a:endParaRPr lang="en-US" dirty="0"/>
          </a:p>
          <a:p>
            <a:r>
              <a:rPr lang="en-US" dirty="0" err="1"/>
              <a:t>Control_growthcurves.csv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684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number of columns&#10;&#10;AI-generated content may be incorrect.">
            <a:extLst>
              <a:ext uri="{FF2B5EF4-FFF2-40B4-BE49-F238E27FC236}">
                <a16:creationId xmlns:a16="http://schemas.microsoft.com/office/drawing/2014/main" id="{2446DCB3-EF0D-FC4F-15E1-96AAA60A8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019" y="643466"/>
            <a:ext cx="932396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4388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green and blue squares&#10;&#10;AI-generated content may be incorrect.">
            <a:extLst>
              <a:ext uri="{FF2B5EF4-FFF2-40B4-BE49-F238E27FC236}">
                <a16:creationId xmlns:a16="http://schemas.microsoft.com/office/drawing/2014/main" id="{7D4B2CE3-E398-63AA-2CDE-078B4BEAD7C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90" b="2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299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green and yellow squares&#10;&#10;AI-generated content may be incorrect.">
            <a:extLst>
              <a:ext uri="{FF2B5EF4-FFF2-40B4-BE49-F238E27FC236}">
                <a16:creationId xmlns:a16="http://schemas.microsoft.com/office/drawing/2014/main" id="{20ACA2D7-154D-BFFA-DF60-163E4C12F56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60" b="257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580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green and yellow squares&#10;&#10;AI-generated content may be incorrect.">
            <a:extLst>
              <a:ext uri="{FF2B5EF4-FFF2-40B4-BE49-F238E27FC236}">
                <a16:creationId xmlns:a16="http://schemas.microsoft.com/office/drawing/2014/main" id="{9B174D5C-7DA0-EFEA-290B-3A8AC0A4D1D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90" b="16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7164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screenshot of a graph&#10;&#10;AI-generated content may be incorrect.">
            <a:extLst>
              <a:ext uri="{FF2B5EF4-FFF2-40B4-BE49-F238E27FC236}">
                <a16:creationId xmlns:a16="http://schemas.microsoft.com/office/drawing/2014/main" id="{D68BD377-CC3E-DFEB-ABB9-2884CF4A4DD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3" b="2902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44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green and yellow squares&#10;&#10;AI-generated content may be incorrect.">
            <a:extLst>
              <a:ext uri="{FF2B5EF4-FFF2-40B4-BE49-F238E27FC236}">
                <a16:creationId xmlns:a16="http://schemas.microsoft.com/office/drawing/2014/main" id="{8696B3E1-76D2-A721-8B9C-0BC02C7AE10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76" b="256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2453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green and yellow squares&#10;&#10;AI-generated content may be incorrect.">
            <a:extLst>
              <a:ext uri="{FF2B5EF4-FFF2-40B4-BE49-F238E27FC236}">
                <a16:creationId xmlns:a16="http://schemas.microsoft.com/office/drawing/2014/main" id="{9D2B7E0E-5175-EE88-7506-8277E422D2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2" b="289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1576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chart of a heat map&#10;&#10;AI-generated content may be incorrect.">
            <a:extLst>
              <a:ext uri="{FF2B5EF4-FFF2-40B4-BE49-F238E27FC236}">
                <a16:creationId xmlns:a16="http://schemas.microsoft.com/office/drawing/2014/main" id="{767C5974-F20B-3AE6-B1B1-08578DC50E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3" b="2992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8439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B71BD-7C49-98CF-6C88-926BB98EA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 distributions</a:t>
            </a:r>
          </a:p>
        </p:txBody>
      </p:sp>
    </p:spTree>
    <p:extLst>
      <p:ext uri="{BB962C8B-B14F-4D97-AF65-F5344CB8AC3E}">
        <p14:creationId xmlns:p14="http://schemas.microsoft.com/office/powerpoint/2010/main" val="40089868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graph of a number of different colored lines&#10;&#10;AI-generated content may be incorrect.">
            <a:extLst>
              <a:ext uri="{FF2B5EF4-FFF2-40B4-BE49-F238E27FC236}">
                <a16:creationId xmlns:a16="http://schemas.microsoft.com/office/drawing/2014/main" id="{8FEE1700-6800-E46C-D2C3-69AA3807209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51" r="7945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477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159B4-DEA5-7614-53D5-637F79960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df_GrowthCurve_allData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F3FF5-A7D5-1C64-DE36-665BD7690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Concentrations: 0.2,1.2, 7.9, 50</a:t>
            </a:r>
          </a:p>
          <a:p>
            <a:r>
              <a:rPr lang="en-US" dirty="0"/>
              <a:t>Positive Controls: </a:t>
            </a:r>
            <a:r>
              <a:rPr lang="en-CA" b="0" i="0" u="none" strike="noStrike" dirty="0">
                <a:solidFill>
                  <a:srgbClr val="1F1F1F"/>
                </a:solidFill>
                <a:effectLst/>
                <a:latin typeface="Helvetica Neue" panose="02000503000000020004" pitchFamily="2" charset="0"/>
              </a:rPr>
              <a:t>Ciprofloxacin, Fosfomycin</a:t>
            </a:r>
          </a:p>
          <a:p>
            <a:r>
              <a:rPr lang="en-CA" dirty="0">
                <a:solidFill>
                  <a:srgbClr val="1F1F1F"/>
                </a:solidFill>
                <a:latin typeface="Helvetica Neue" panose="02000503000000020004" pitchFamily="2" charset="0"/>
              </a:rPr>
              <a:t>Negative Control: DMSO</a:t>
            </a:r>
          </a:p>
          <a:p>
            <a:r>
              <a:rPr lang="en-CA" dirty="0"/>
              <a:t>18432 = 16 rows x 24 columns x 12 plates x 4 concentrations</a:t>
            </a:r>
          </a:p>
          <a:p>
            <a:r>
              <a:rPr lang="en-CA" dirty="0"/>
              <a:t>All timepoints: 0,2,4,6,8,10,12</a:t>
            </a:r>
          </a:p>
          <a:p>
            <a:r>
              <a:rPr lang="en-CA" dirty="0"/>
              <a:t>Replicates?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9313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graph of a number of data&#10;&#10;AI-generated content may be incorrect.">
            <a:extLst>
              <a:ext uri="{FF2B5EF4-FFF2-40B4-BE49-F238E27FC236}">
                <a16:creationId xmlns:a16="http://schemas.microsoft.com/office/drawing/2014/main" id="{24D8A8FF-82BD-8BE3-2BE6-69E5A066DBE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71" r="9725" b="1"/>
          <a:stretch/>
        </p:blipFill>
        <p:spPr>
          <a:xfrm>
            <a:off x="20" y="1282"/>
            <a:ext cx="12188952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91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47CB93FF-29D1-7C1F-61E5-5BFB79D2AD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08" r="5887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4782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graph of a number of different colored lines&#10;&#10;AI-generated content may be incorrect.">
            <a:extLst>
              <a:ext uri="{FF2B5EF4-FFF2-40B4-BE49-F238E27FC236}">
                <a16:creationId xmlns:a16="http://schemas.microsoft.com/office/drawing/2014/main" id="{9A4AD8C5-9282-F8BC-5A48-6D5299E67E7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72" r="8324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4495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9BE5B618-FFC4-68D4-C3F5-BE717F8F55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14" r="8382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8108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graph of a number of different colored lines&#10;&#10;AI-generated content may be incorrect.">
            <a:extLst>
              <a:ext uri="{FF2B5EF4-FFF2-40B4-BE49-F238E27FC236}">
                <a16:creationId xmlns:a16="http://schemas.microsoft.com/office/drawing/2014/main" id="{38A27168-60DF-DAEB-9AC2-75DA8D2004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44" r="9052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4282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group of graphs with different colored lines&#10;&#10;AI-generated content may be incorrect.">
            <a:extLst>
              <a:ext uri="{FF2B5EF4-FFF2-40B4-BE49-F238E27FC236}">
                <a16:creationId xmlns:a16="http://schemas.microsoft.com/office/drawing/2014/main" id="{016DE79A-432A-81E7-C79F-5EFCE6D2B55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096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0791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5F81F-87FC-C01B-7E7A-4FF26FE00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Feature</a:t>
            </a:r>
          </a:p>
        </p:txBody>
      </p:sp>
    </p:spTree>
    <p:extLst>
      <p:ext uri="{BB962C8B-B14F-4D97-AF65-F5344CB8AC3E}">
        <p14:creationId xmlns:p14="http://schemas.microsoft.com/office/powerpoint/2010/main" val="36721925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25D9A-B13E-3AC5-EB2C-30418274C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“Active” feature for Compounds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B5B0E-264E-7467-09C2-D720AF492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Criteria:</a:t>
            </a:r>
          </a:p>
          <a:p>
            <a:r>
              <a:rPr lang="en-US" dirty="0"/>
              <a:t>Looking only at Concentration 50 </a:t>
            </a:r>
          </a:p>
          <a:p>
            <a:r>
              <a:rPr lang="en-US" dirty="0"/>
              <a:t>Is the Compound active at at least 2 timepoints</a:t>
            </a:r>
          </a:p>
          <a:p>
            <a:r>
              <a:rPr lang="en-US" dirty="0"/>
              <a:t>Most general </a:t>
            </a:r>
            <a:r>
              <a:rPr lang="en-US" dirty="0" err="1"/>
              <a:t>definiton</a:t>
            </a:r>
            <a:r>
              <a:rPr lang="en-US" dirty="0"/>
              <a:t>, filter later</a:t>
            </a:r>
          </a:p>
          <a:p>
            <a:r>
              <a:rPr lang="en-US" dirty="0"/>
              <a:t>Gives us 3833/51723</a:t>
            </a:r>
          </a:p>
        </p:txBody>
      </p:sp>
    </p:spTree>
    <p:extLst>
      <p:ext uri="{BB962C8B-B14F-4D97-AF65-F5344CB8AC3E}">
        <p14:creationId xmlns:p14="http://schemas.microsoft.com/office/powerpoint/2010/main" val="3414490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aph with blue squares&#10;&#10;AI-generated content may be incorrect.">
            <a:extLst>
              <a:ext uri="{FF2B5EF4-FFF2-40B4-BE49-F238E27FC236}">
                <a16:creationId xmlns:a16="http://schemas.microsoft.com/office/drawing/2014/main" id="{0FDF0E03-60D4-5E53-2607-978486BFD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854" y="177800"/>
            <a:ext cx="10640291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1816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values&#10;&#10;AI-generated content may be incorrect.">
            <a:extLst>
              <a:ext uri="{FF2B5EF4-FFF2-40B4-BE49-F238E27FC236}">
                <a16:creationId xmlns:a16="http://schemas.microsoft.com/office/drawing/2014/main" id="{529A8626-C18C-8D99-FAB0-AC884CF9C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25" y="-1"/>
            <a:ext cx="11511301" cy="681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49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96EED-26F1-3586-22BD-BFE60F932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df_Enamine_t6_t12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29BB4-8FE3-39F9-5AEC-A0245621C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1 Concentration: 50</a:t>
            </a:r>
          </a:p>
          <a:p>
            <a:r>
              <a:rPr lang="en-US" dirty="0"/>
              <a:t>Only 3 timepoints: 0, 6 and 12 hours</a:t>
            </a:r>
          </a:p>
          <a:p>
            <a:r>
              <a:rPr lang="en-US" dirty="0"/>
              <a:t>Two Replicates</a:t>
            </a:r>
          </a:p>
          <a:p>
            <a:r>
              <a:rPr lang="en-US" dirty="0"/>
              <a:t>64 000 rows (32 000 compounds x 2 Replicates)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Originally did not come with controls</a:t>
            </a:r>
          </a:p>
        </p:txBody>
      </p:sp>
    </p:spTree>
    <p:extLst>
      <p:ext uri="{BB962C8B-B14F-4D97-AF65-F5344CB8AC3E}">
        <p14:creationId xmlns:p14="http://schemas.microsoft.com/office/powerpoint/2010/main" val="166459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27BF6-D576-81F2-63E4-D10C2D430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583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326F8-C217-A578-B0A4-52F6904A6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df_Enamine_t6_t12_controls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B9C20-3774-F21A-13EF-91BC38189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Concentration 50</a:t>
            </a:r>
          </a:p>
          <a:p>
            <a:r>
              <a:rPr lang="en-US" dirty="0"/>
              <a:t>2 Replicates</a:t>
            </a:r>
          </a:p>
          <a:p>
            <a:r>
              <a:rPr lang="en-US" dirty="0"/>
              <a:t>Positive Control: Ciprofloxacin</a:t>
            </a:r>
          </a:p>
          <a:p>
            <a:r>
              <a:rPr lang="en-US" dirty="0"/>
              <a:t>Negative Control: DMSO</a:t>
            </a:r>
          </a:p>
          <a:p>
            <a:r>
              <a:rPr lang="en-US" dirty="0"/>
              <a:t>Cipro always second column, DMSO first and last two columns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878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0167B-0180-E792-09A1-7EDDFCD67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Enamine_DR_growthcurves.csv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826DF-ACCB-2913-1CD0-BFA545463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Subset of df_Enamine_t6_t12 compounds that were the most active.</a:t>
            </a:r>
          </a:p>
          <a:p>
            <a:r>
              <a:rPr lang="en-US" dirty="0"/>
              <a:t>More Concentrations: 0.2, 0.781, 3.13, 12.5, 50 (No 1.2 or 7.9 like </a:t>
            </a:r>
            <a:r>
              <a:rPr lang="en-US" dirty="0" err="1"/>
              <a:t>df_GrowthCurve_allData</a:t>
            </a:r>
            <a:r>
              <a:rPr lang="en-US" dirty="0"/>
              <a:t>)</a:t>
            </a:r>
          </a:p>
          <a:p>
            <a:r>
              <a:rPr lang="en-US" dirty="0"/>
              <a:t>All timepoints: 0,2,4,6,8,10,12</a:t>
            </a:r>
          </a:p>
          <a:p>
            <a:r>
              <a:rPr lang="en-US" dirty="0"/>
              <a:t>2 Replicates</a:t>
            </a:r>
          </a:p>
          <a:p>
            <a:r>
              <a:rPr lang="en-US" dirty="0"/>
              <a:t>No controls though. Leaving no controls for the 0.781, 3.13, 12.5 Concentrations.</a:t>
            </a:r>
          </a:p>
          <a:p>
            <a:r>
              <a:rPr lang="en-US" dirty="0"/>
              <a:t>2640 rows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977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514F6-E7C2-4A64-C082-7CD446B20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Control_growthcurves.csv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B4CCF-780F-6CA4-9623-A307056C5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plate of only controls</a:t>
            </a:r>
          </a:p>
          <a:p>
            <a:r>
              <a:rPr lang="en-US" dirty="0"/>
              <a:t>No compounds on the first and last two rows/columns</a:t>
            </a:r>
          </a:p>
          <a:p>
            <a:r>
              <a:rPr lang="en-US" dirty="0"/>
              <a:t>Some readings were cut out for being too noisy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428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6BB5BB-D47A-E144-E0F5-E5C736460C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5E64A-CD34-CE5F-0517-CC0988F00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Control_growthcurves.csv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630B4-BE6B-DE55-2333-2D823ECF4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Positive Controls: 'Rifampicin', 'Fosfomycin', 'Ciprofloxacin', 'Trimethoprim’</a:t>
            </a:r>
          </a:p>
          <a:p>
            <a:r>
              <a:rPr lang="en-US" dirty="0"/>
              <a:t>Negative Control: DMSO</a:t>
            </a:r>
          </a:p>
          <a:p>
            <a:r>
              <a:rPr lang="en-US" dirty="0"/>
              <a:t>Concentrations: 50. , 0.2 , 7.9 , 3.13 , 1.2 , 0.781, 12.5</a:t>
            </a:r>
          </a:p>
          <a:p>
            <a:r>
              <a:rPr lang="en-US" dirty="0"/>
              <a:t>6 Replicates. “should be at least</a:t>
            </a:r>
            <a:r>
              <a:rPr lang="en-CA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 4 replicates of every drug x concentration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”</a:t>
            </a:r>
            <a:endParaRPr lang="en-US" dirty="0"/>
          </a:p>
          <a:p>
            <a:r>
              <a:rPr lang="en-US" dirty="0"/>
              <a:t>200 rows only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678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4587</TotalTime>
  <Words>359</Words>
  <Application>Microsoft Macintosh PowerPoint</Application>
  <PresentationFormat>Widescreen</PresentationFormat>
  <Paragraphs>56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Aptos</vt:lpstr>
      <vt:lpstr>Aptos Display</vt:lpstr>
      <vt:lpstr>Arial</vt:lpstr>
      <vt:lpstr>Helvetica Neue</vt:lpstr>
      <vt:lpstr>Office Theme</vt:lpstr>
      <vt:lpstr>Our Growth Curve data</vt:lpstr>
      <vt:lpstr>5 csv files </vt:lpstr>
      <vt:lpstr>df_GrowthCurve_allData</vt:lpstr>
      <vt:lpstr>df_Enamine_t6_t12</vt:lpstr>
      <vt:lpstr>PowerPoint Presentation</vt:lpstr>
      <vt:lpstr>df_Enamine_t6_t12_controls</vt:lpstr>
      <vt:lpstr>Enamine_DR_growthcurves.csv</vt:lpstr>
      <vt:lpstr>Control_growthcurves.csv</vt:lpstr>
      <vt:lpstr>Control_growthcurves.csv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April 21</vt:lpstr>
      <vt:lpstr>PowerPoint Presentation</vt:lpstr>
      <vt:lpstr>Batch Effects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OD distributions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Classification Feature</vt:lpstr>
      <vt:lpstr>Making “Active” feature for Compounds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Ethan Kreuzer</dc:creator>
  <cp:lastModifiedBy>Ethan Kreuzer</cp:lastModifiedBy>
  <cp:revision>4</cp:revision>
  <dcterms:created xsi:type="dcterms:W3CDTF">2025-04-14T00:50:00Z</dcterms:created>
  <dcterms:modified xsi:type="dcterms:W3CDTF">2025-04-25T16:23:34Z</dcterms:modified>
</cp:coreProperties>
</file>