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5" r:id="rId3"/>
    <p:sldId id="276" r:id="rId4"/>
    <p:sldId id="267" r:id="rId5"/>
    <p:sldId id="277" r:id="rId6"/>
    <p:sldId id="278" r:id="rId7"/>
    <p:sldId id="279" r:id="rId8"/>
    <p:sldId id="285" r:id="rId9"/>
    <p:sldId id="284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9"/>
    <p:restoredTop sz="94614"/>
  </p:normalViewPr>
  <p:slideViewPr>
    <p:cSldViewPr snapToGrid="0">
      <p:cViewPr varScale="1">
        <p:scale>
          <a:sx n="112" d="100"/>
          <a:sy n="112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B224-DA1E-6D57-BAD9-AC48C2FBA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C53C-8262-8726-FB17-E320B9349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7E3-9E56-EA83-FDFB-6DDFECFF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B7EB7-7955-B039-A87F-1043FD7C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843EC-EE45-04FF-29B4-E42D0769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2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4C4F-DC86-CD4E-3EA0-ECA33724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8D28-10E6-E474-8986-7921DFE70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0E694-D008-787A-70C5-B02EE9D7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7C32-831B-4945-FEA0-31C8548C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88315-F5AB-82F2-1346-068F8E72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55033-9850-08AF-1AD7-391E3F284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DBB10-E12D-E496-7DF5-E77BDB545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29BD-0D29-1B30-0EA4-2DB2E637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E38FC-D36F-756D-4AC9-468E66A8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291E-44DA-BD41-B7C6-C6C96351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4119-5EA6-8ED7-C182-6F26D3AB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56F5-1790-5DFE-71DB-1D62BD16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097F-0533-F0B7-00FF-0EC0A44B3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6ACEA-DA95-ADB6-E97F-84785F25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1CD4B-DF86-5DEA-8373-FFD8602C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3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32F9-A03F-7187-BCFB-84622A7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8486D-6B39-07C0-F849-688019EFE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932A4-9748-5C5B-F44E-C76C7102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AF2F-DDAE-F5F0-F337-ADF5D5DA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2EB85-FEB0-3523-3249-A8FE484B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3692-E4FD-C661-66E3-E3B22DF1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5DED-7EF3-BCA5-4872-092367947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CB3DC-8DA3-3A78-934A-805F1D115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406E7-6032-35ED-7811-70178A9D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F6E9C-6AA3-B091-A115-C7FE31C4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074E1-6DD0-C9A2-64F9-5F52B08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8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FADB-A1B0-CD39-2EA8-A0EBCD12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1EEF2-BD4D-5661-5718-DD18FCD9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4FDC1-2A56-2D89-195E-2335514BB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DAD4B-1C0D-F0EC-B112-18737A974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DBDD7-5308-1A21-A852-9416982A3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80BAE8-3BCF-BC14-D085-542B5F43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BB501-5A9D-416D-BE9F-548846CB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38C4F-CC8B-67E8-F43E-2056D6E1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3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A154-8CF9-8860-BBE5-5C860889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21521-9420-8E84-A832-78766614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67BF4-EFC0-83B0-E761-DF82AFEB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5416A-E074-D237-3985-7216305B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9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94CEA-2EE4-7679-C336-786B6950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F12A9-7EA9-AB97-ED23-899CAC41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D5D5-6A7A-B26E-0377-0FCD3D66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6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6AAF-71E6-47B2-DCDD-34989928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E93D-CC25-03AB-27AA-AA99CA72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FADF7-6AFE-F8B8-0FBC-1798F0926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BB6-C6DF-015C-BDCC-ABE7FC42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CF1ED-8A08-35BA-8922-87275BF16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B780A-3020-216B-9000-2E276360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91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63DF-96A9-B11D-1AB9-D703D4C1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2CA7B-8DC7-3631-CCC9-5BCF50F879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BB222-6C62-FCBA-32AA-36A45965F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C5BF-B1D2-DBDF-000C-F7B7A415A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320BD-C6B2-C762-60F0-B651F55E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136EC-56F4-BEB6-12CE-853B6D10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575B3-DD68-F03D-F5B5-C3512B0A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FB983-9FC2-0C49-59E0-EE129FC6E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6D80-A5C4-ACFF-63EA-E70FFA0E7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72B6F-FCA5-0A4A-B911-0DF82CF2014E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FECF-01D8-477A-BB72-A3AA5A4C5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D9B0-6B22-68A2-E36F-9542897C1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460310-B1F5-B748-B142-985BED3DC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350B-D081-B24E-D33F-7E4E688B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data</a:t>
            </a:r>
          </a:p>
        </p:txBody>
      </p:sp>
    </p:spTree>
    <p:extLst>
      <p:ext uri="{BB962C8B-B14F-4D97-AF65-F5344CB8AC3E}">
        <p14:creationId xmlns:p14="http://schemas.microsoft.com/office/powerpoint/2010/main" val="327574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54AE-60F7-3BD4-D42F-E86E905DC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8B55-9077-C420-746D-ACF0312D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performance on Active and Inactive separately.</a:t>
            </a:r>
          </a:p>
          <a:p>
            <a:r>
              <a:rPr lang="en-US" dirty="0"/>
              <a:t>More data?</a:t>
            </a:r>
          </a:p>
          <a:p>
            <a:r>
              <a:rPr lang="en-US" dirty="0"/>
              <a:t>Concatenation vs Sum </a:t>
            </a:r>
          </a:p>
          <a:p>
            <a:r>
              <a:rPr lang="en-US" dirty="0"/>
              <a:t>GNN for Smile embedding ?</a:t>
            </a:r>
          </a:p>
        </p:txBody>
      </p:sp>
    </p:spTree>
    <p:extLst>
      <p:ext uri="{BB962C8B-B14F-4D97-AF65-F5344CB8AC3E}">
        <p14:creationId xmlns:p14="http://schemas.microsoft.com/office/powerpoint/2010/main" val="34149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16E2-6EEE-328E-6DB5-7DA4BF5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GrowthCurve</a:t>
            </a:r>
            <a:r>
              <a:rPr lang="en-US" dirty="0"/>
              <a:t> Data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50EBE2-926A-5769-738D-97720D62E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" y="1887636"/>
            <a:ext cx="11107950" cy="43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34BD-1829-D56E-4B80-1C46C095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746"/>
            <a:ext cx="10515600" cy="1325563"/>
          </a:xfrm>
        </p:spPr>
        <p:txBody>
          <a:bodyPr/>
          <a:lstStyle/>
          <a:p>
            <a:r>
              <a:rPr lang="en-US" dirty="0"/>
              <a:t>Refactoring for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C76B3-1D92-716C-D332-E8CACA7D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5093566"/>
          </a:xfrm>
        </p:spPr>
        <p:txBody>
          <a:bodyPr/>
          <a:lstStyle/>
          <a:p>
            <a:r>
              <a:rPr lang="en-US" dirty="0"/>
              <a:t>Every Optical Density (OD) measurement is its own sample</a:t>
            </a:r>
          </a:p>
          <a:p>
            <a:r>
              <a:rPr lang="en-US" dirty="0"/>
              <a:t>Time and Concentration are encoded as 1-hot-encodings</a:t>
            </a:r>
          </a:p>
          <a:p>
            <a:r>
              <a:rPr lang="en-US" dirty="0"/>
              <a:t>Feature Matrix:</a:t>
            </a:r>
          </a:p>
          <a:p>
            <a:pPr lvl="1"/>
            <a:r>
              <a:rPr lang="en-US" dirty="0"/>
              <a:t>Time point encoding </a:t>
            </a:r>
          </a:p>
          <a:p>
            <a:pPr lvl="1"/>
            <a:r>
              <a:rPr lang="en-US" dirty="0"/>
              <a:t>Concentration Encoding</a:t>
            </a:r>
          </a:p>
          <a:p>
            <a:pPr lvl="1"/>
            <a:r>
              <a:rPr lang="en-US" dirty="0"/>
              <a:t>MACCS,ECFP,RDKIT </a:t>
            </a:r>
          </a:p>
          <a:p>
            <a:r>
              <a:rPr lang="en-US" dirty="0"/>
              <a:t>Target:  Regression on OD</a:t>
            </a:r>
          </a:p>
          <a:p>
            <a:r>
              <a:rPr lang="en-US" dirty="0"/>
              <a:t>Random splitting on scaffolding (80/20 split)</a:t>
            </a:r>
          </a:p>
          <a:p>
            <a:r>
              <a:rPr lang="en-US" dirty="0"/>
              <a:t>Train set: 143763 </a:t>
            </a:r>
            <a:r>
              <a:rPr lang="en-CA" dirty="0">
                <a:latin typeface="+mj-lt"/>
              </a:rPr>
              <a:t>x 4286</a:t>
            </a:r>
            <a:endParaRPr lang="en-CA" b="0" i="0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Test set: 36369 x 4286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14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A94F6-750D-FDEF-10FE-58AF9F7A9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8B97-82AD-F9E3-BC23-635CF17D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" y="23018"/>
            <a:ext cx="10515600" cy="1325563"/>
          </a:xfrm>
        </p:spPr>
        <p:txBody>
          <a:bodyPr/>
          <a:lstStyle/>
          <a:p>
            <a:r>
              <a:rPr lang="en-US" dirty="0"/>
              <a:t>Train set </a:t>
            </a:r>
          </a:p>
        </p:txBody>
      </p:sp>
      <p:pic>
        <p:nvPicPr>
          <p:cNvPr id="7" name="Picture 6" descr="A chart of numbers and numbers&#10;&#10;AI-generated content may be incorrect.">
            <a:extLst>
              <a:ext uri="{FF2B5EF4-FFF2-40B4-BE49-F238E27FC236}">
                <a16:creationId xmlns:a16="http://schemas.microsoft.com/office/drawing/2014/main" id="{0C5C3FAD-D3BB-4E9D-7485-D40A0E084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605" y="285750"/>
            <a:ext cx="9082618" cy="68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2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B08BF-BBCA-3E05-0EB6-A44317EFF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5101-FC08-7934-A688-9A34517D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90" y="23018"/>
            <a:ext cx="10515600" cy="1325563"/>
          </a:xfrm>
        </p:spPr>
        <p:txBody>
          <a:bodyPr/>
          <a:lstStyle/>
          <a:p>
            <a:r>
              <a:rPr lang="en-US" dirty="0"/>
              <a:t>Test set </a:t>
            </a:r>
          </a:p>
        </p:txBody>
      </p:sp>
      <p:pic>
        <p:nvPicPr>
          <p:cNvPr id="4" name="Picture 3" descr="A chart with numbers and a number of objects&#10;&#10;AI-generated content may be incorrect.">
            <a:extLst>
              <a:ext uri="{FF2B5EF4-FFF2-40B4-BE49-F238E27FC236}">
                <a16:creationId xmlns:a16="http://schemas.microsoft.com/office/drawing/2014/main" id="{C891D47E-472C-E0BE-F804-F27EA7D8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20" y="43801"/>
            <a:ext cx="9085598" cy="681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A08E-3B57-99AB-031B-D5F5070B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08"/>
            <a:ext cx="10307781" cy="1204783"/>
          </a:xfrm>
        </p:spPr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3E2DA60-9613-D44D-4628-A186CC18BDD7}"/>
              </a:ext>
            </a:extLst>
          </p:cNvPr>
          <p:cNvSpPr/>
          <p:nvPr/>
        </p:nvSpPr>
        <p:spPr>
          <a:xfrm>
            <a:off x="3768437" y="1734274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0C69E3A-0E2C-D2BC-2BE4-6A73F0E2529F}"/>
              </a:ext>
            </a:extLst>
          </p:cNvPr>
          <p:cNvSpPr/>
          <p:nvPr/>
        </p:nvSpPr>
        <p:spPr>
          <a:xfrm>
            <a:off x="5223164" y="1734274"/>
            <a:ext cx="221672" cy="1325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DCD5F2-5C52-20F0-2311-946B345B0A07}"/>
              </a:ext>
            </a:extLst>
          </p:cNvPr>
          <p:cNvSpPr/>
          <p:nvPr/>
        </p:nvSpPr>
        <p:spPr>
          <a:xfrm>
            <a:off x="3768438" y="3429000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3F6F33-140E-359E-7C32-E633BE6566B2}"/>
              </a:ext>
            </a:extLst>
          </p:cNvPr>
          <p:cNvSpPr/>
          <p:nvPr/>
        </p:nvSpPr>
        <p:spPr>
          <a:xfrm>
            <a:off x="4253346" y="3429000"/>
            <a:ext cx="221672" cy="1325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6880C5-C491-F3E7-D7C0-1493C5E79921}"/>
              </a:ext>
            </a:extLst>
          </p:cNvPr>
          <p:cNvSpPr/>
          <p:nvPr/>
        </p:nvSpPr>
        <p:spPr>
          <a:xfrm>
            <a:off x="4738255" y="1734274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E86E1DB-DCB2-9227-5190-1334F5FEF758}"/>
              </a:ext>
            </a:extLst>
          </p:cNvPr>
          <p:cNvSpPr/>
          <p:nvPr/>
        </p:nvSpPr>
        <p:spPr>
          <a:xfrm>
            <a:off x="4253346" y="1745891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567736-C75B-545E-0B5B-7D160ABB85EA}"/>
              </a:ext>
            </a:extLst>
          </p:cNvPr>
          <p:cNvSpPr/>
          <p:nvPr/>
        </p:nvSpPr>
        <p:spPr>
          <a:xfrm>
            <a:off x="3768438" y="5073219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ACDC5C0-2D5D-F1EB-2B59-80E7CDC1A04F}"/>
              </a:ext>
            </a:extLst>
          </p:cNvPr>
          <p:cNvSpPr/>
          <p:nvPr/>
        </p:nvSpPr>
        <p:spPr>
          <a:xfrm>
            <a:off x="4253346" y="5073219"/>
            <a:ext cx="221672" cy="13255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FB54D8A-8A8A-B07A-AC06-2D55F4D36905}"/>
              </a:ext>
            </a:extLst>
          </p:cNvPr>
          <p:cNvSpPr/>
          <p:nvPr/>
        </p:nvSpPr>
        <p:spPr>
          <a:xfrm>
            <a:off x="7287491" y="3480490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8D92EB6-763A-EBDF-E86D-E04330A5CDEB}"/>
              </a:ext>
            </a:extLst>
          </p:cNvPr>
          <p:cNvSpPr/>
          <p:nvPr/>
        </p:nvSpPr>
        <p:spPr>
          <a:xfrm>
            <a:off x="8797637" y="3986721"/>
            <a:ext cx="152400" cy="313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CC1B3DE-6A89-1681-1176-E0E7EB5BBF9D}"/>
              </a:ext>
            </a:extLst>
          </p:cNvPr>
          <p:cNvSpPr/>
          <p:nvPr/>
        </p:nvSpPr>
        <p:spPr>
          <a:xfrm>
            <a:off x="8257309" y="3480490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5DAD60B-0CCD-09C2-4A50-94B86F261D2C}"/>
              </a:ext>
            </a:extLst>
          </p:cNvPr>
          <p:cNvSpPr/>
          <p:nvPr/>
        </p:nvSpPr>
        <p:spPr>
          <a:xfrm>
            <a:off x="7772400" y="3492107"/>
            <a:ext cx="221672" cy="1325562"/>
          </a:xfrm>
          <a:prstGeom prst="roundRect">
            <a:avLst/>
          </a:prstGeom>
          <a:solidFill>
            <a:schemeClr val="accent2">
              <a:alpha val="61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65D49B-B264-3625-F070-5C4033BC7349}"/>
              </a:ext>
            </a:extLst>
          </p:cNvPr>
          <p:cNvCxnSpPr>
            <a:cxnSpLocks/>
          </p:cNvCxnSpPr>
          <p:nvPr/>
        </p:nvCxnSpPr>
        <p:spPr>
          <a:xfrm>
            <a:off x="6470073" y="2397055"/>
            <a:ext cx="0" cy="3298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45D654-233F-6E82-BA2A-EB98E8BA82C4}"/>
              </a:ext>
            </a:extLst>
          </p:cNvPr>
          <p:cNvCxnSpPr>
            <a:cxnSpLocks/>
          </p:cNvCxnSpPr>
          <p:nvPr/>
        </p:nvCxnSpPr>
        <p:spPr>
          <a:xfrm>
            <a:off x="5444836" y="2383635"/>
            <a:ext cx="1025237" cy="13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19840-08EC-F6A1-32BC-C93296A09788}"/>
              </a:ext>
            </a:extLst>
          </p:cNvPr>
          <p:cNvCxnSpPr>
            <a:cxnSpLocks/>
          </p:cNvCxnSpPr>
          <p:nvPr/>
        </p:nvCxnSpPr>
        <p:spPr>
          <a:xfrm>
            <a:off x="4475018" y="4143271"/>
            <a:ext cx="281247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6BDD4D-B243-1F8A-9EA6-7E731B70B6AC}"/>
              </a:ext>
            </a:extLst>
          </p:cNvPr>
          <p:cNvCxnSpPr>
            <a:cxnSpLocks/>
          </p:cNvCxnSpPr>
          <p:nvPr/>
        </p:nvCxnSpPr>
        <p:spPr>
          <a:xfrm>
            <a:off x="4475018" y="5695090"/>
            <a:ext cx="19950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664DC9-2E81-2136-834F-2043ADD949BB}"/>
              </a:ext>
            </a:extLst>
          </p:cNvPr>
          <p:cNvSpPr txBox="1"/>
          <p:nvPr/>
        </p:nvSpPr>
        <p:spPr>
          <a:xfrm>
            <a:off x="1432933" y="2115671"/>
            <a:ext cx="202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Fingerprints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C0595B4-31E3-787C-8222-ABEE3B9BB95A}"/>
              </a:ext>
            </a:extLst>
          </p:cNvPr>
          <p:cNvCxnSpPr>
            <a:cxnSpLocks/>
          </p:cNvCxnSpPr>
          <p:nvPr/>
        </p:nvCxnSpPr>
        <p:spPr>
          <a:xfrm>
            <a:off x="5444836" y="2383635"/>
            <a:ext cx="789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D6012FE-BBE9-9837-8188-01F8ABF0EC4C}"/>
              </a:ext>
            </a:extLst>
          </p:cNvPr>
          <p:cNvSpPr txBox="1"/>
          <p:nvPr/>
        </p:nvSpPr>
        <p:spPr>
          <a:xfrm>
            <a:off x="2523055" y="3830171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9E38D8-F93E-C4B1-2D21-164E615CD30D}"/>
              </a:ext>
            </a:extLst>
          </p:cNvPr>
          <p:cNvSpPr txBox="1"/>
          <p:nvPr/>
        </p:nvSpPr>
        <p:spPr>
          <a:xfrm>
            <a:off x="1084855" y="5433480"/>
            <a:ext cx="2413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Concentration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C9C3C3-A0DA-BFC1-30FE-1ADE721C54D3}"/>
              </a:ext>
            </a:extLst>
          </p:cNvPr>
          <p:cNvSpPr txBox="1"/>
          <p:nvPr/>
        </p:nvSpPr>
        <p:spPr>
          <a:xfrm>
            <a:off x="8724901" y="3617389"/>
            <a:ext cx="297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7" name="Plus 46">
            <a:extLst>
              <a:ext uri="{FF2B5EF4-FFF2-40B4-BE49-F238E27FC236}">
                <a16:creationId xmlns:a16="http://schemas.microsoft.com/office/drawing/2014/main" id="{F5543829-4B30-D90D-C5B6-C3D5FFEFC519}"/>
              </a:ext>
            </a:extLst>
          </p:cNvPr>
          <p:cNvSpPr/>
          <p:nvPr/>
        </p:nvSpPr>
        <p:spPr>
          <a:xfrm>
            <a:off x="6548006" y="3489666"/>
            <a:ext cx="574964" cy="556406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8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7A2A9-70D5-14D9-83C9-99D60E4F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Sweep results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EF72249-DED1-86D1-74E5-5AE8655DE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347" y="10141"/>
            <a:ext cx="6602888" cy="6847855"/>
          </a:xfrm>
        </p:spPr>
        <p:txBody>
          <a:bodyPr anchor="ctr">
            <a:noAutofit/>
          </a:bodyPr>
          <a:lstStyle/>
          <a:p>
            <a:endParaRPr lang="en-US" sz="2000" dirty="0"/>
          </a:p>
          <a:p>
            <a:r>
              <a:rPr lang="en-US" sz="2000" dirty="0" err="1"/>
              <a:t>c_dim</a:t>
            </a:r>
            <a:r>
              <a:rPr lang="en-US" sz="2000" dirty="0"/>
              <a:t>=256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f_dim</a:t>
            </a:r>
            <a:r>
              <a:rPr lang="en-US" sz="2000" dirty="0"/>
              <a:t>=256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t_dim</a:t>
            </a:r>
            <a:r>
              <a:rPr lang="en-US" sz="2000" dirty="0"/>
              <a:t>=16 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common_dimension</a:t>
            </a:r>
            <a:r>
              <a:rPr lang="en-US" sz="2000" dirty="0"/>
              <a:t>=32</a:t>
            </a:r>
          </a:p>
          <a:p>
            <a:r>
              <a:rPr lang="en-US" sz="2000" dirty="0"/>
              <a:t>dropout=0.21851381992431756 </a:t>
            </a:r>
          </a:p>
          <a:p>
            <a:r>
              <a:rPr lang="en-US" sz="2000" dirty="0" err="1"/>
              <a:t>c_layers</a:t>
            </a:r>
            <a:r>
              <a:rPr lang="en-US" sz="2000" dirty="0"/>
              <a:t>=3</a:t>
            </a:r>
          </a:p>
          <a:p>
            <a:r>
              <a:rPr lang="en-US" sz="2000" dirty="0"/>
              <a:t> </a:t>
            </a:r>
            <a:r>
              <a:rPr lang="en-US" sz="2000" dirty="0" err="1"/>
              <a:t>f_layers</a:t>
            </a:r>
            <a:r>
              <a:rPr lang="en-US" sz="2000" dirty="0"/>
              <a:t>=3</a:t>
            </a:r>
          </a:p>
          <a:p>
            <a:r>
              <a:rPr lang="en-US" sz="2000" dirty="0"/>
              <a:t> patience=15 </a:t>
            </a:r>
          </a:p>
          <a:p>
            <a:r>
              <a:rPr lang="en-US" sz="2000" dirty="0" err="1"/>
              <a:t>t_layers</a:t>
            </a:r>
            <a:r>
              <a:rPr lang="en-US" sz="2000" dirty="0"/>
              <a:t>=2 </a:t>
            </a:r>
          </a:p>
          <a:p>
            <a:r>
              <a:rPr lang="en-US" sz="2000" dirty="0" err="1"/>
              <a:t>batch_size</a:t>
            </a:r>
            <a:r>
              <a:rPr lang="en-US" sz="2000" dirty="0"/>
              <a:t>=256 </a:t>
            </a:r>
          </a:p>
          <a:p>
            <a:r>
              <a:rPr lang="en-US" sz="2000" dirty="0" err="1"/>
              <a:t>last_mlp_dim</a:t>
            </a:r>
            <a:r>
              <a:rPr lang="en-US" sz="2000" dirty="0"/>
              <a:t>=128 </a:t>
            </a:r>
          </a:p>
          <a:p>
            <a:r>
              <a:rPr lang="en-US" sz="2000" dirty="0" err="1"/>
              <a:t>weight_decay</a:t>
            </a:r>
            <a:r>
              <a:rPr lang="en-US" sz="2000" dirty="0"/>
              <a:t>=2.1024972352758556e-05 </a:t>
            </a:r>
          </a:p>
          <a:p>
            <a:r>
              <a:rPr lang="en-US" sz="2000" dirty="0" err="1"/>
              <a:t>learning_rate</a:t>
            </a:r>
            <a:r>
              <a:rPr lang="en-US" sz="2000" dirty="0"/>
              <a:t>=0.0005032261457676192 </a:t>
            </a:r>
          </a:p>
          <a:p>
            <a:r>
              <a:rPr lang="en-US" sz="2000" dirty="0" err="1"/>
              <a:t>last_mlp_layers</a:t>
            </a:r>
            <a:r>
              <a:rPr lang="en-US" sz="2000" dirty="0"/>
              <a:t>=6</a:t>
            </a:r>
          </a:p>
          <a:p>
            <a:r>
              <a:rPr lang="en-US" sz="2000" dirty="0" err="1"/>
              <a:t>Test_loss</a:t>
            </a:r>
            <a:r>
              <a:rPr lang="en-US" sz="2000" dirty="0"/>
              <a:t> = </a:t>
            </a:r>
            <a:r>
              <a:rPr lang="en-CA" sz="2000" dirty="0"/>
              <a:t>0.0064543 (0.15 for mean)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3534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2C86B-5839-FB17-FF6B-E89A3B943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 and red line&#10;&#10;AI-generated content may be incorrect.">
            <a:extLst>
              <a:ext uri="{FF2B5EF4-FFF2-40B4-BE49-F238E27FC236}">
                <a16:creationId xmlns:a16="http://schemas.microsoft.com/office/drawing/2014/main" id="{9ACACF29-BFE6-C05B-FF20-7ACC4E13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5" y="8572"/>
            <a:ext cx="9132570" cy="684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6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1256-DB16-CA34-D178-26318D6B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FB72FC59-14EC-7367-2D8C-69F6A274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0"/>
            <a:ext cx="11460480" cy="6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34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15243</TotalTime>
  <Words>181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New data</vt:lpstr>
      <vt:lpstr>All GrowthCurve Data</vt:lpstr>
      <vt:lpstr>Refactoring for learning </vt:lpstr>
      <vt:lpstr>Train set </vt:lpstr>
      <vt:lpstr>Test set </vt:lpstr>
      <vt:lpstr>Neural Network</vt:lpstr>
      <vt:lpstr>Sweep results </vt:lpstr>
      <vt:lpstr>PowerPoint Presentation</vt:lpstr>
      <vt:lpstr>PowerPoint Presentation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Kreuzer</dc:creator>
  <cp:lastModifiedBy>Ethan Kreuzer</cp:lastModifiedBy>
  <cp:revision>16</cp:revision>
  <dcterms:created xsi:type="dcterms:W3CDTF">2025-01-27T04:12:00Z</dcterms:created>
  <dcterms:modified xsi:type="dcterms:W3CDTF">2025-03-13T03:02:09Z</dcterms:modified>
</cp:coreProperties>
</file>