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1" r:id="rId4"/>
    <p:sldId id="267" r:id="rId5"/>
    <p:sldId id="262" r:id="rId6"/>
    <p:sldId id="268" r:id="rId7"/>
    <p:sldId id="269" r:id="rId8"/>
    <p:sldId id="276" r:id="rId9"/>
    <p:sldId id="277" r:id="rId10"/>
    <p:sldId id="265" r:id="rId11"/>
    <p:sldId id="272" r:id="rId12"/>
    <p:sldId id="266" r:id="rId13"/>
    <p:sldId id="270" r:id="rId14"/>
    <p:sldId id="274" r:id="rId15"/>
    <p:sldId id="275" r:id="rId16"/>
    <p:sldId id="264" r:id="rId17"/>
    <p:sldId id="271" r:id="rId18"/>
    <p:sldId id="278" r:id="rId19"/>
    <p:sldId id="263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949" autoAdjust="0"/>
  </p:normalViewPr>
  <p:slideViewPr>
    <p:cSldViewPr snapToGrid="0">
      <p:cViewPr varScale="1">
        <p:scale>
          <a:sx n="101" d="100"/>
          <a:sy n="101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852C-7811-4992-974A-95099829D2B3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AEE06-5115-4427-B6FF-80C5867EF8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6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Divide and Conquer should be used when same subproblems are not evaluated many times. Otherwise Dynamic Programming or </a:t>
            </a:r>
            <a:r>
              <a:rPr lang="en-US" altLang="en-US" sz="1200" dirty="0" err="1"/>
              <a:t>Memoization</a:t>
            </a:r>
            <a:r>
              <a:rPr lang="en-US" altLang="en-US" sz="1200" dirty="0"/>
              <a:t> should be used. For example, Binary Search is a Divide and Conquer algorithm, we never evaluate the same subproblems again. On the other hand, for calculating nth Fibonacci number, Dynamic Programming should be preferred.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AEE06-5115-4427-B6FF-80C5867EF82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4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AEE06-5115-4427-B6FF-80C5867EF82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03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AEE06-5115-4427-B6FF-80C5867EF82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4747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AEE06-5115-4427-B6FF-80C5867EF82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60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29A4-AA7F-4E5A-A095-24F494832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3D048-549A-426E-8A00-4CED34006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34AC-8B9B-479E-A6F8-D3AE0690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E39-CB9D-4F83-966F-B63B9DA16BA1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9C0E-0A38-47E7-9145-8591133F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2718F-8A2B-49A7-B2B1-6A39F7C8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4CE-01DF-4D09-9A91-980624A4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18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D18B-8AAB-463A-8562-718FBE80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E983A-D126-416D-A5EE-4440ACDB6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A446F-3ADA-4814-A053-6FA9FBBE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E39-CB9D-4F83-966F-B63B9DA16BA1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66A7F-5C00-4EFA-A396-1C8A8510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7313-43E7-4C37-B26D-2CE8EE09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4CE-01DF-4D09-9A91-980624A4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4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C075A-D1E0-4A88-B02F-5893F41A0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F2B53-B2A1-40FF-87C0-135EDEE7F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8BF9-F43E-4EDA-BF0D-F6B2764C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E39-CB9D-4F83-966F-B63B9DA16BA1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434B5-8687-46AF-A577-9B4D6216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E88-36D4-4448-9FFB-6F4184C4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4CE-01DF-4D09-9A91-980624A4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69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6D60-600B-411A-A29A-2592DA59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51403-3DEE-4498-B34B-DCBD7E18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25E6-C23D-4754-9787-DA0A042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E39-CB9D-4F83-966F-B63B9DA16BA1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70D46-45B7-4449-A808-1227F638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3864E-790D-406C-AAF4-C00C5077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4CE-01DF-4D09-9A91-980624A4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56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A060-3DF2-4A1F-9DF1-9ABBBF4E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7A9C5-2DFE-46C1-B12C-2050EC048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1F38E-0F5A-4627-A60F-9641295E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E39-CB9D-4F83-966F-B63B9DA16BA1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6A03C-CAA2-40C8-8848-C6E903F3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444CE-BD2F-4771-AC49-8BB87CFA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4CE-01DF-4D09-9A91-980624A4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67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23F8-6312-4607-A1E4-647C2CA2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DB70-395A-4680-BE75-68B432721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0EC3D-4554-4049-AD0D-7953ED1A3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6EEC3-0C45-42EB-91E4-C3344A1F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E39-CB9D-4F83-966F-B63B9DA16BA1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E8E7-391B-4EB7-86A1-5B139315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92C4A-8AD3-4155-A07E-D85DC10D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4CE-01DF-4D09-9A91-980624A4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61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7B29-D911-4A9D-AA11-099B680B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FC587-4E64-427F-9F95-C90416C3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E25FB-B2C7-42A6-B25C-D1A4E99EB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0D0CB-3BB1-490A-8769-5935DB482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B2B31-795D-4B5A-8C58-9B65C8337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248A0-0D82-48E4-BEEF-C40D3C5B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E39-CB9D-4F83-966F-B63B9DA16BA1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74B7B-E0CC-4E04-ADDB-99C4D535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1EDDD-AAEC-4B9D-8C9A-5EFBD315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4CE-01DF-4D09-9A91-980624A4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88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B697-C94A-49BA-BC27-3D73CE04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EF9BB-C381-461D-B3BC-C79B82BD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E39-CB9D-4F83-966F-B63B9DA16BA1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BFBA1-3C70-4C9A-BA51-B543C08B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87D9B-DCCA-4109-B723-0D73BF5B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4CE-01DF-4D09-9A91-980624A4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8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C1476-544E-4705-8F68-428D50D9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E39-CB9D-4F83-966F-B63B9DA16BA1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11B04-B2F0-401B-AE10-681134B0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248FD-BD56-4D7E-A8DA-1AB505B7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4CE-01DF-4D09-9A91-980624A4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78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9D2F-0E17-475C-8E8A-DCCFFC78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8D132-6E11-40AC-8746-73D3F0B5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B6DAE-73BE-4509-8994-253798033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A8EA3-267D-4AEA-9DC1-FD8384CF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E39-CB9D-4F83-966F-B63B9DA16BA1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74E8-2BF8-4161-B519-8D346774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956D1-F5C7-4FB5-99C1-755DAB32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4CE-01DF-4D09-9A91-980624A4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85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2F25-057D-468C-9F77-9F53A734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36EB3-B07F-41FC-AA6A-84C77A657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7F11B-B4AC-4D14-ADD0-9FD43E0BB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B2D99-82D1-4E57-B3BE-74978AFD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E39-CB9D-4F83-966F-B63B9DA16BA1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92C8A-835A-4E15-B080-CABF8552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006A-FF57-4BD5-BFA7-B97D8E41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24CE-01DF-4D09-9A91-980624A4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6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D8BCF-E8E4-4D03-8DB2-BF0CF018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EF94A-13D4-48B4-A60A-1F7E00F0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F2719-DC0D-4A49-A605-07738ADD5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2E39-CB9D-4F83-966F-B63B9DA16BA1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34FF-66EC-4BA6-A335-673616915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2C13C-4497-4986-97C2-1E3254AF8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24CE-01DF-4D09-9A91-980624A4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005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hyperlink" Target="https://www.cs.mcgill.ca/~cs251/ClosestPair/proofbo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zxi.mytechroad.com/blog/tree/leetcode-218-the-skyline-proble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anislavkozlovski/Algorithms/blob/master/Coursera/algorithms_stanford/Strassen%20Matrix%20Multiplication/python/strassen.p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viewdruid.com/find-the-skyline-of-a-group-of-buildings/" TargetMode="External"/><Relationship Id="rId2" Type="http://schemas.openxmlformats.org/officeDocument/2006/relationships/hyperlink" Target="https://itnext.io/dynamic-programming-vs-divide-and-conquer-2fea680becb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columbia.edu/~mihalis/cs4231/Handouts/Divide%20and%20Conquer.pdf" TargetMode="External"/><Relationship Id="rId4" Type="http://schemas.openxmlformats.org/officeDocument/2006/relationships/hyperlink" Target="https://www.comp.nus.edu.sg/~sanjay/cs3230/dandc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1722-DC7A-491A-BB26-EA49DE153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400" b="1" dirty="0"/>
              <a:t>Divide and Conquer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D9E88-2F6F-48E1-BCFC-4DEC7D45F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Xiaoyu Li</a:t>
            </a:r>
          </a:p>
        </p:txBody>
      </p:sp>
    </p:spTree>
    <p:extLst>
      <p:ext uri="{BB962C8B-B14F-4D97-AF65-F5344CB8AC3E}">
        <p14:creationId xmlns:p14="http://schemas.microsoft.com/office/powerpoint/2010/main" val="55743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99CA-D925-407E-842D-981EB93A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Closest-Points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13D6-1862-47F2-AA25-9CEB3C9C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800850" cy="4486275"/>
          </a:xfrm>
        </p:spPr>
        <p:txBody>
          <a:bodyPr>
            <a:normAutofit/>
          </a:bodyPr>
          <a:lstStyle/>
          <a:p>
            <a:pPr eaLnBrk="0" fontAlgn="base" hangingPunct="0"/>
            <a:r>
              <a:rPr lang="en-US" sz="1800" dirty="0"/>
              <a:t>Given n ordered pairs (x</a:t>
            </a:r>
            <a:r>
              <a:rPr lang="en-US" sz="1800" baseline="-25000" dirty="0"/>
              <a:t>1</a:t>
            </a:r>
            <a:r>
              <a:rPr lang="en-US" sz="1800" dirty="0"/>
              <a:t> , y</a:t>
            </a:r>
            <a:r>
              <a:rPr lang="en-US" sz="1800" baseline="-25000" dirty="0"/>
              <a:t>1</a:t>
            </a:r>
            <a:r>
              <a:rPr lang="en-US" sz="1800" dirty="0"/>
              <a:t>), (x</a:t>
            </a:r>
            <a:r>
              <a:rPr lang="en-US" sz="1800" baseline="-25000" dirty="0"/>
              <a:t>2</a:t>
            </a:r>
            <a:r>
              <a:rPr lang="en-US" sz="1800" dirty="0"/>
              <a:t> , y</a:t>
            </a:r>
            <a:r>
              <a:rPr lang="en-US" sz="1800" baseline="-25000" dirty="0"/>
              <a:t>2</a:t>
            </a:r>
            <a:r>
              <a:rPr lang="en-US" sz="1800" dirty="0"/>
              <a:t>), ... , (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 , </a:t>
            </a:r>
            <a:r>
              <a:rPr lang="en-US" sz="1800" dirty="0" err="1"/>
              <a:t>y</a:t>
            </a:r>
            <a:r>
              <a:rPr lang="en-US" sz="1800" baseline="-25000" dirty="0" err="1"/>
              <a:t>n</a:t>
            </a:r>
            <a:r>
              <a:rPr lang="en-US" sz="1800" dirty="0"/>
              <a:t>), find the distance between the two points in the set that are closest together.</a:t>
            </a:r>
          </a:p>
          <a:p>
            <a:pPr eaLnBrk="0" fontAlgn="base" hangingPunct="0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059B6-A5F3-4AA2-9BCB-ED97B0FF2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73" y="3129697"/>
            <a:ext cx="4657725" cy="33051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0A4FE3-DA27-4346-8864-ED3516C0706F}"/>
              </a:ext>
            </a:extLst>
          </p:cNvPr>
          <p:cNvSpPr/>
          <p:nvPr/>
        </p:nvSpPr>
        <p:spPr>
          <a:xfrm>
            <a:off x="6096000" y="3429000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Closest Pair</a:t>
            </a:r>
            <a:r>
              <a:rPr lang="en-CA" sz="1400" dirty="0">
                <a:solidFill>
                  <a:srgbClr val="000000"/>
                </a:solidFill>
              </a:rPr>
              <a:t> of a set of points:</a:t>
            </a:r>
            <a:r>
              <a:rPr lang="en-CA" sz="1200" dirty="0">
                <a:solidFill>
                  <a:srgbClr val="000000"/>
                </a:solidFill>
              </a:rPr>
              <a:t> </a:t>
            </a:r>
          </a:p>
          <a:p>
            <a:r>
              <a:rPr lang="en-CA" sz="1200" dirty="0">
                <a:solidFill>
                  <a:srgbClr val="000000"/>
                </a:solidFill>
              </a:rPr>
              <a:t>1. Divide the set into two equal sized parts by the line l, and recursively compute the minimal distance in each part.</a:t>
            </a:r>
          </a:p>
          <a:p>
            <a:r>
              <a:rPr lang="en-CA" sz="1200" dirty="0">
                <a:solidFill>
                  <a:srgbClr val="000000"/>
                </a:solidFill>
              </a:rPr>
              <a:t>2.  Let </a:t>
            </a:r>
            <a:r>
              <a:rPr lang="en-CA" sz="1200" i="1" dirty="0">
                <a:solidFill>
                  <a:srgbClr val="000000"/>
                </a:solidFill>
              </a:rPr>
              <a:t>d</a:t>
            </a:r>
            <a:r>
              <a:rPr lang="en-CA" sz="1200" dirty="0">
                <a:solidFill>
                  <a:srgbClr val="000000"/>
                </a:solidFill>
              </a:rPr>
              <a:t> be the minimal of the two minimal distances.</a:t>
            </a:r>
          </a:p>
          <a:p>
            <a:r>
              <a:rPr lang="en-CA" sz="1200" dirty="0">
                <a:solidFill>
                  <a:srgbClr val="000000"/>
                </a:solidFill>
              </a:rPr>
              <a:t>3.  Eliminate points that lie farther than </a:t>
            </a:r>
            <a:r>
              <a:rPr lang="en-CA" sz="1200" i="1" dirty="0">
                <a:solidFill>
                  <a:srgbClr val="000000"/>
                </a:solidFill>
              </a:rPr>
              <a:t>d</a:t>
            </a:r>
            <a:r>
              <a:rPr lang="en-CA" sz="1200" dirty="0">
                <a:solidFill>
                  <a:srgbClr val="000000"/>
                </a:solidFill>
              </a:rPr>
              <a:t> apart from </a:t>
            </a:r>
            <a:r>
              <a:rPr lang="en-CA" sz="1200" i="1" dirty="0">
                <a:solidFill>
                  <a:srgbClr val="000000"/>
                </a:solidFill>
              </a:rPr>
              <a:t>l</a:t>
            </a:r>
            <a:endParaRPr lang="en-CA" sz="1200" dirty="0">
              <a:solidFill>
                <a:srgbClr val="000000"/>
              </a:solidFill>
            </a:endParaRPr>
          </a:p>
          <a:p>
            <a:r>
              <a:rPr lang="en-CA" sz="1200" dirty="0">
                <a:solidFill>
                  <a:srgbClr val="000000"/>
                </a:solidFill>
              </a:rPr>
              <a:t>4.  Sort the remaining points according to their </a:t>
            </a:r>
            <a:r>
              <a:rPr lang="en-CA" sz="1200" i="1" dirty="0">
                <a:solidFill>
                  <a:srgbClr val="000000"/>
                </a:solidFill>
              </a:rPr>
              <a:t>y</a:t>
            </a:r>
            <a:r>
              <a:rPr lang="en-CA" sz="1200" dirty="0">
                <a:solidFill>
                  <a:srgbClr val="000000"/>
                </a:solidFill>
              </a:rPr>
              <a:t>-coordinates</a:t>
            </a:r>
          </a:p>
          <a:p>
            <a:r>
              <a:rPr lang="en-CA" sz="1200" dirty="0">
                <a:solidFill>
                  <a:srgbClr val="000000"/>
                </a:solidFill>
              </a:rPr>
              <a:t>5.  Scan the remaining points in the </a:t>
            </a:r>
            <a:r>
              <a:rPr lang="en-CA" sz="1200" i="1" dirty="0">
                <a:solidFill>
                  <a:srgbClr val="000000"/>
                </a:solidFill>
              </a:rPr>
              <a:t>y</a:t>
            </a:r>
            <a:r>
              <a:rPr lang="en-CA" sz="1200" dirty="0">
                <a:solidFill>
                  <a:srgbClr val="000000"/>
                </a:solidFill>
              </a:rPr>
              <a:t> order and compute the distances of each point to its </a:t>
            </a:r>
            <a:r>
              <a:rPr lang="en-US" altLang="zh-CN" sz="1200" dirty="0">
                <a:solidFill>
                  <a:srgbClr val="000000"/>
                </a:solidFill>
              </a:rPr>
              <a:t>five</a:t>
            </a:r>
            <a:r>
              <a:rPr lang="en-CA" sz="1200" dirty="0">
                <a:solidFill>
                  <a:srgbClr val="000000"/>
                </a:solidFill>
              </a:rPr>
              <a:t> neighbors.</a:t>
            </a:r>
          </a:p>
          <a:p>
            <a:r>
              <a:rPr lang="en-CA" sz="1200" dirty="0">
                <a:solidFill>
                  <a:srgbClr val="000000"/>
                </a:solidFill>
              </a:rPr>
              <a:t>6.  If any of these distances is less than </a:t>
            </a:r>
            <a:r>
              <a:rPr lang="en-CA" sz="1200" i="1" dirty="0">
                <a:solidFill>
                  <a:srgbClr val="000000"/>
                </a:solidFill>
              </a:rPr>
              <a:t>d</a:t>
            </a:r>
            <a:r>
              <a:rPr lang="en-CA" sz="1200" dirty="0">
                <a:solidFill>
                  <a:srgbClr val="000000"/>
                </a:solidFill>
              </a:rPr>
              <a:t> then update </a:t>
            </a:r>
            <a:r>
              <a:rPr lang="en-CA" sz="1200" i="1" dirty="0">
                <a:solidFill>
                  <a:srgbClr val="000000"/>
                </a:solidFill>
              </a:rPr>
              <a:t>d</a:t>
            </a:r>
            <a:r>
              <a:rPr lang="en-CA" sz="1200" dirty="0">
                <a:solidFill>
                  <a:srgbClr val="000000"/>
                </a:solidFill>
              </a:rPr>
              <a:t>.</a:t>
            </a:r>
            <a:endParaRPr lang="en-CA" sz="1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7B987-D23F-4614-97DA-E4B419578225}"/>
              </a:ext>
            </a:extLst>
          </p:cNvPr>
          <p:cNvSpPr/>
          <p:nvPr/>
        </p:nvSpPr>
        <p:spPr>
          <a:xfrm>
            <a:off x="6192903" y="5411897"/>
            <a:ext cx="58704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/>
              <a:t>Theorem</a:t>
            </a:r>
          </a:p>
          <a:p>
            <a:r>
              <a:rPr lang="en-CA" sz="1200" dirty="0"/>
              <a:t>A rectangle of width d and height 2d can contain at most six points such that any two points are at distance at least </a:t>
            </a:r>
            <a:r>
              <a:rPr lang="en-US" altLang="zh-CN" sz="1200" dirty="0"/>
              <a:t>d.</a:t>
            </a:r>
          </a:p>
          <a:p>
            <a:r>
              <a:rPr lang="en-CA" sz="1200" dirty="0">
                <a:hlinkClick r:id="rId4"/>
              </a:rPr>
              <a:t>https://www.cs.mcgill.ca/~cs251/ClosestPair/proofbox.html</a:t>
            </a:r>
            <a:endParaRPr lang="en-CA" sz="1200" dirty="0"/>
          </a:p>
        </p:txBody>
      </p:sp>
      <p:pic>
        <p:nvPicPr>
          <p:cNvPr id="1026" name="Picture 2" descr="https://www.cs.mcgill.ca/~cs251/ClosestPair/figbox2.gif">
            <a:extLst>
              <a:ext uri="{FF2B5EF4-FFF2-40B4-BE49-F238E27FC236}">
                <a16:creationId xmlns:a16="http://schemas.microsoft.com/office/drawing/2014/main" id="{E9FE4915-6D97-464D-982A-08E4D0542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437960" y="-218366"/>
            <a:ext cx="2955131" cy="390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7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487C12-0954-42CF-B34E-A912A404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66" y="354013"/>
            <a:ext cx="4267200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09E073-ABCF-4BCE-AB13-E279C79D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66" y="1701800"/>
            <a:ext cx="4105275" cy="4791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8A04E2-EA11-4BE7-A521-C6BCF923C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352" y="819150"/>
            <a:ext cx="4457700" cy="521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960F93-43D5-4EB3-A511-0159029E90B1}"/>
              </a:ext>
            </a:extLst>
          </p:cNvPr>
          <p:cNvSpPr txBox="1"/>
          <p:nvPr/>
        </p:nvSpPr>
        <p:spPr>
          <a:xfrm>
            <a:off x="8753475" y="4895850"/>
            <a:ext cx="13335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050" dirty="0"/>
              <a:t>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500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E02D-C8C2-4FB6-8C3C-3EB418CE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78"/>
            <a:ext cx="10515600" cy="1325563"/>
          </a:xfrm>
        </p:spPr>
        <p:txBody>
          <a:bodyPr>
            <a:normAutofit/>
          </a:bodyPr>
          <a:lstStyle/>
          <a:p>
            <a:r>
              <a:rPr lang="en-CA" sz="2800" b="1" dirty="0"/>
              <a:t>S</a:t>
            </a:r>
            <a:r>
              <a:rPr lang="en-US" altLang="zh-CN" sz="2800" b="1" dirty="0" err="1"/>
              <a:t>kyline</a:t>
            </a:r>
            <a:r>
              <a:rPr lang="en-US" altLang="zh-CN" sz="2800" b="1" dirty="0"/>
              <a:t> Problem</a:t>
            </a:r>
            <a:endParaRPr lang="en-CA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E0A0F-6221-40F9-B1BB-C3257F40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66" y="18255"/>
            <a:ext cx="8567803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51FF6-70CE-4180-93D2-6AC8A70C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236"/>
            <a:ext cx="10515600" cy="4351338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945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C6B7-307C-4381-82AF-9A18F14E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CF046-940D-4F38-8725-034C3774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" y="4539458"/>
            <a:ext cx="6429375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04C918-6B2E-4561-B36D-FDC10970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47594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7CE98-8CCD-4A20-B360-A8B5BD95F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0" y="2231629"/>
            <a:ext cx="6429375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8ED539-AE8C-4193-9474-6A9F3A471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460" y="365125"/>
            <a:ext cx="46196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95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C6B7-307C-4381-82AF-9A18F14E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CF046-940D-4F38-8725-034C3774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" y="4539458"/>
            <a:ext cx="6429375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04C918-6B2E-4561-B36D-FDC10970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47594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7CE98-8CCD-4A20-B360-A8B5BD95F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0" y="2231629"/>
            <a:ext cx="6429375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0EED10-648F-4BAC-BE33-568DF1415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169" y="133350"/>
            <a:ext cx="519112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5348-23FE-4D48-B6A6-18AA4FB6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Alternative way </a:t>
            </a:r>
            <a:r>
              <a:rPr lang="en-US" altLang="zh-CN" dirty="0"/>
              <a:t>to solve</a:t>
            </a:r>
            <a:r>
              <a:rPr lang="en-CA" dirty="0"/>
              <a:t> Skyline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6A7B-C513-4CF3-8B46-D4608879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>
                <a:hlinkClick r:id="rId3"/>
              </a:rPr>
              <a:t>https://zxi.mytechroad.com/blog/tree/leetcode-218-the-skyline-problem/</a:t>
            </a:r>
            <a:endParaRPr lang="en-CA" sz="2000" dirty="0"/>
          </a:p>
        </p:txBody>
      </p:sp>
      <p:pic>
        <p:nvPicPr>
          <p:cNvPr id="1026" name="Picture 2" descr="http://zxi.mytechroad.com/blog/wp-content/uploads/2017/09/218-ep68-1.png">
            <a:extLst>
              <a:ext uri="{FF2B5EF4-FFF2-40B4-BE49-F238E27FC236}">
                <a16:creationId xmlns:a16="http://schemas.microsoft.com/office/drawing/2014/main" id="{E26E5BC2-7A72-4983-B86B-482EEAD6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4649"/>
            <a:ext cx="6379070" cy="358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zxi.mytechroad.com/blog/wp-content/uploads/2017/09/218-ep68-2.png">
            <a:extLst>
              <a:ext uri="{FF2B5EF4-FFF2-40B4-BE49-F238E27FC236}">
                <a16:creationId xmlns:a16="http://schemas.microsoft.com/office/drawing/2014/main" id="{50D07F3E-8055-4BD5-A363-86FF04870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98" y="2958678"/>
            <a:ext cx="6186966" cy="348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987C-57CC-447E-8FF0-71E344B8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Tiling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74A7-9C27-4F94-AFDB-E2A4714DD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Given a n by n board where n is of form 2</a:t>
            </a:r>
            <a:r>
              <a:rPr lang="en-CA" baseline="30000" dirty="0"/>
              <a:t>k</a:t>
            </a:r>
            <a:r>
              <a:rPr lang="en-CA" dirty="0"/>
              <a:t> where k &gt;= 1 (Basically n is a power of 2 with minimum value as 2). The board has one missing cell (of size 1 x 1). Fill the board using L shaped tiles. A L shaped tile is a 2 x 2 square with one cell of size 1×1 missing.</a:t>
            </a:r>
          </a:p>
        </p:txBody>
      </p:sp>
      <p:pic>
        <p:nvPicPr>
          <p:cNvPr id="1026" name="Picture 2" descr="tiles2">
            <a:extLst>
              <a:ext uri="{FF2B5EF4-FFF2-40B4-BE49-F238E27FC236}">
                <a16:creationId xmlns:a16="http://schemas.microsoft.com/office/drawing/2014/main" id="{D5C3A358-9CFC-4E85-BA86-7D2C9DBE4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" y="4001293"/>
            <a:ext cx="3999742" cy="249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les3">
            <a:extLst>
              <a:ext uri="{FF2B5EF4-FFF2-40B4-BE49-F238E27FC236}">
                <a16:creationId xmlns:a16="http://schemas.microsoft.com/office/drawing/2014/main" id="{D39FD17C-48CA-4A43-8527-AE7B2094D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46" y="4141682"/>
            <a:ext cx="3103508" cy="240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les5">
            <a:extLst>
              <a:ext uri="{FF2B5EF4-FFF2-40B4-BE49-F238E27FC236}">
                <a16:creationId xmlns:a16="http://schemas.microsoft.com/office/drawing/2014/main" id="{ED2ADA1D-0BA0-42AE-8D06-2BF5F950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861" y="4141682"/>
            <a:ext cx="3005749" cy="232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3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4310-F0D2-4C77-B255-006700A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Strassen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299F-BF61-4967-AD1A-D22AA24CE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733"/>
            <a:ext cx="10515600" cy="4351338"/>
          </a:xfrm>
        </p:spPr>
        <p:txBody>
          <a:bodyPr/>
          <a:lstStyle/>
          <a:p>
            <a:r>
              <a:rPr lang="en-CA" sz="2000" dirty="0"/>
              <a:t>Given two square matrices A and B of size n x n each, find their multiplication matrix.</a:t>
            </a:r>
            <a:endParaRPr lang="en-CA" dirty="0"/>
          </a:p>
        </p:txBody>
      </p:sp>
      <p:pic>
        <p:nvPicPr>
          <p:cNvPr id="1026" name="Picture 2" descr="stressen_formula_new_new">
            <a:extLst>
              <a:ext uri="{FF2B5EF4-FFF2-40B4-BE49-F238E27FC236}">
                <a16:creationId xmlns:a16="http://schemas.microsoft.com/office/drawing/2014/main" id="{06FBAE11-0FCB-48FB-A3F0-F56999F38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2004182"/>
            <a:ext cx="6219825" cy="3743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rassen_new">
            <a:extLst>
              <a:ext uri="{FF2B5EF4-FFF2-40B4-BE49-F238E27FC236}">
                <a16:creationId xmlns:a16="http://schemas.microsoft.com/office/drawing/2014/main" id="{9BD070EC-4B81-462B-928B-CFEFE62DC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1" y="2004182"/>
            <a:ext cx="4810125" cy="1990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6C2018-68BB-41BE-A2EF-FB281A91B8B4}"/>
              </a:ext>
            </a:extLst>
          </p:cNvPr>
          <p:cNvSpPr txBox="1">
            <a:spLocks/>
          </p:cNvSpPr>
          <p:nvPr/>
        </p:nvSpPr>
        <p:spPr>
          <a:xfrm>
            <a:off x="231571" y="4408356"/>
            <a:ext cx="4371960" cy="85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T(N) = 8T(N/2) + O(n^2)</a:t>
            </a:r>
          </a:p>
          <a:p>
            <a:r>
              <a:rPr lang="en-CA" sz="2000" dirty="0"/>
              <a:t>Time complexity O(n^3)</a:t>
            </a:r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A302A-292D-4361-8B7F-30667FDE0F77}"/>
              </a:ext>
            </a:extLst>
          </p:cNvPr>
          <p:cNvSpPr txBox="1">
            <a:spLocks/>
          </p:cNvSpPr>
          <p:nvPr/>
        </p:nvSpPr>
        <p:spPr>
          <a:xfrm>
            <a:off x="5613196" y="5789353"/>
            <a:ext cx="5828972" cy="79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T(N) = 7T(N/2) + O(n^2) </a:t>
            </a:r>
          </a:p>
          <a:p>
            <a:r>
              <a:rPr lang="en-CA" sz="2000" dirty="0"/>
              <a:t>Time complexity O(n^log7)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AFA69-5382-4EB6-9B7D-E3677E5F1945}"/>
              </a:ext>
            </a:extLst>
          </p:cNvPr>
          <p:cNvSpPr/>
          <p:nvPr/>
        </p:nvSpPr>
        <p:spPr>
          <a:xfrm>
            <a:off x="5772150" y="64706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200" dirty="0">
                <a:hlinkClick r:id="rId4"/>
              </a:rPr>
              <a:t>https://github.com/stanislavkozlovski/Algorithms/blob/master/Coursera/algorithms_stanford/Strassen%20Matrix%20Multiplication/python/strassen.py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977172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5A22-6592-42B1-A4A9-3497F960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6C43-B97D-4B3B-900F-B84FB24F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05310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FCE0-F005-4180-B613-FE9665FA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4EB3-10F9-402A-9B7A-78C56A76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DC, DP, Recursive: </a:t>
            </a:r>
            <a:r>
              <a:rPr lang="en-CA" dirty="0">
                <a:hlinkClick r:id="rId2"/>
              </a:rPr>
              <a:t>https://itnext.io/dynamic-programming-vs-divide-and-conquer-2fea680becbe</a:t>
            </a:r>
            <a:endParaRPr lang="en-CA" dirty="0"/>
          </a:p>
          <a:p>
            <a:r>
              <a:rPr lang="en-CA" dirty="0"/>
              <a:t>Skyline: </a:t>
            </a:r>
            <a:r>
              <a:rPr lang="en-CA" dirty="0">
                <a:hlinkClick r:id="rId3"/>
              </a:rPr>
              <a:t>http://www.interviewdruid.com/find-the-skyline-of-a-group-of-buildings/</a:t>
            </a:r>
            <a:endParaRPr lang="en-CA" dirty="0"/>
          </a:p>
          <a:p>
            <a:r>
              <a:rPr lang="en-CA" dirty="0">
                <a:hlinkClick r:id="rId4"/>
              </a:rPr>
              <a:t>https://www.comp.nus.edu.sg/~sanjay/cs3230/dandc.pdf</a:t>
            </a:r>
            <a:endParaRPr lang="en-CA" dirty="0"/>
          </a:p>
          <a:p>
            <a:r>
              <a:rPr lang="en-CA" dirty="0">
                <a:hlinkClick r:id="rId5"/>
              </a:rPr>
              <a:t>http://www.cs.columbia.edu/~mihalis/cs4231/Handouts/Divide%20and%20Conquer.pdf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65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5E55-78E5-4168-95A4-C3B2F6B2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F0E4D-5F3C-4F78-994E-C9DFF599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ea typeface="Roboto"/>
              </a:rPr>
              <a:t>A typical Divide and Conquer algorithm solves a problem using following three steps.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  <a:ea typeface="Roboto"/>
              </a:rPr>
              <a:t>1.</a:t>
            </a:r>
            <a:r>
              <a:rPr lang="en-US" altLang="en-US" dirty="0">
                <a:latin typeface="Arial" panose="020B0604020202020204" pitchFamily="34" charset="0"/>
                <a:ea typeface="Roboto"/>
              </a:rPr>
              <a:t> </a:t>
            </a:r>
            <a:r>
              <a:rPr lang="en-US" altLang="en-US" i="1" dirty="0">
                <a:latin typeface="Arial" panose="020B0604020202020204" pitchFamily="34" charset="0"/>
                <a:ea typeface="Roboto"/>
              </a:rPr>
              <a:t>Divide:</a:t>
            </a:r>
            <a:r>
              <a:rPr lang="en-US" altLang="en-US" dirty="0">
                <a:latin typeface="Arial" panose="020B0604020202020204" pitchFamily="34" charset="0"/>
                <a:ea typeface="Roboto"/>
              </a:rPr>
              <a:t> Break the given problem into subproblems of same type.</a:t>
            </a:r>
            <a:br>
              <a:rPr lang="en-US" altLang="en-US" dirty="0">
                <a:latin typeface="Arial" panose="020B0604020202020204" pitchFamily="34" charset="0"/>
                <a:ea typeface="Roboto"/>
              </a:rPr>
            </a:br>
            <a:r>
              <a:rPr lang="en-US" altLang="en-US" b="1" dirty="0">
                <a:latin typeface="Arial" panose="020B0604020202020204" pitchFamily="34" charset="0"/>
                <a:ea typeface="Roboto"/>
              </a:rPr>
              <a:t>2. </a:t>
            </a:r>
            <a:r>
              <a:rPr lang="en-US" altLang="en-US" i="1" dirty="0">
                <a:latin typeface="Arial" panose="020B0604020202020204" pitchFamily="34" charset="0"/>
                <a:ea typeface="Roboto"/>
              </a:rPr>
              <a:t>Conquer:</a:t>
            </a:r>
            <a:r>
              <a:rPr lang="en-US" altLang="en-US" dirty="0">
                <a:latin typeface="Arial" panose="020B0604020202020204" pitchFamily="34" charset="0"/>
                <a:ea typeface="Roboto"/>
              </a:rPr>
              <a:t> Recursively solve these subproblems</a:t>
            </a:r>
            <a:br>
              <a:rPr lang="en-US" altLang="en-US" dirty="0">
                <a:latin typeface="Arial" panose="020B0604020202020204" pitchFamily="34" charset="0"/>
                <a:ea typeface="Roboto"/>
              </a:rPr>
            </a:br>
            <a:r>
              <a:rPr lang="en-US" altLang="en-US" b="1" dirty="0">
                <a:latin typeface="Arial" panose="020B0604020202020204" pitchFamily="34" charset="0"/>
                <a:ea typeface="Roboto"/>
              </a:rPr>
              <a:t>3. </a:t>
            </a:r>
            <a:r>
              <a:rPr lang="en-US" altLang="en-US" i="1" dirty="0">
                <a:latin typeface="Arial" panose="020B0604020202020204" pitchFamily="34" charset="0"/>
                <a:ea typeface="Roboto"/>
              </a:rPr>
              <a:t>Combine:</a:t>
            </a:r>
            <a:r>
              <a:rPr lang="en-US" altLang="en-US" dirty="0">
                <a:latin typeface="Arial" panose="020B0604020202020204" pitchFamily="34" charset="0"/>
                <a:ea typeface="Roboto"/>
              </a:rPr>
              <a:t> Appropriately combine the answers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ADA2BA-8EA5-4473-9F39-CFC0303D2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87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E80E-52BB-45D2-B46B-7DC099A8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B4EE-A940-47C6-8B1A-84E5D664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LC 973. K Closest Points to Origin</a:t>
            </a:r>
          </a:p>
          <a:p>
            <a:endParaRPr lang="en-CA" dirty="0"/>
          </a:p>
          <a:p>
            <a:r>
              <a:rPr lang="en-CA" dirty="0"/>
              <a:t>LC 411. Arranging Coins</a:t>
            </a:r>
          </a:p>
          <a:p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152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99E2-FEC2-4F1A-8F30-19571757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E71E-9393-4CE2-A1A7-07F5F0A34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0786" cy="466725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300" b="1" dirty="0"/>
              <a:t>Divide and Conquer vs Dynamic Programming (DP)</a:t>
            </a:r>
            <a:r>
              <a:rPr lang="en-US" altLang="en-US" sz="3300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3200" dirty="0"/>
              <a:t> </a:t>
            </a:r>
            <a:r>
              <a:rPr lang="en-US" altLang="en-US" sz="2900" dirty="0"/>
              <a:t>Both paradigms divide the given problem into subproblems and  </a:t>
            </a:r>
          </a:p>
          <a:p>
            <a:pPr marL="457200" lvl="1" indent="0">
              <a:buNone/>
            </a:pPr>
            <a:r>
              <a:rPr lang="en-US" altLang="en-US" sz="2900" dirty="0"/>
              <a:t>    solve subproblems.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900" dirty="0"/>
              <a:t> DP</a:t>
            </a:r>
            <a:r>
              <a:rPr lang="en-US" altLang="zh-CN" sz="2900" dirty="0"/>
              <a:t> approach may be applied to the problem only if the problem has </a:t>
            </a:r>
          </a:p>
          <a:p>
            <a:pPr marL="457200" lvl="1" indent="0">
              <a:buNone/>
            </a:pPr>
            <a:r>
              <a:rPr lang="en-US" altLang="zh-CN" sz="2900" dirty="0"/>
              <a:t>    certain restrictions or prerequisites.</a:t>
            </a:r>
          </a:p>
          <a:p>
            <a:pPr lvl="2"/>
            <a:r>
              <a:rPr lang="en-US" altLang="zh-CN" sz="2500" dirty="0"/>
              <a:t>Optimal substructure</a:t>
            </a:r>
          </a:p>
          <a:p>
            <a:pPr lvl="2"/>
            <a:r>
              <a:rPr lang="en-US" altLang="zh-CN" sz="2500" dirty="0"/>
              <a:t>Overlapping sub-problems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900" dirty="0"/>
              <a:t> DP extends Divide and Conquer approach with memorization or  </a:t>
            </a:r>
          </a:p>
          <a:p>
            <a:pPr marL="457200" lvl="1" indent="0">
              <a:buNone/>
            </a:pPr>
            <a:r>
              <a:rPr lang="en-US" altLang="zh-CN" sz="2900" dirty="0"/>
              <a:t>    tabulation techniques</a:t>
            </a:r>
          </a:p>
          <a:p>
            <a:pPr marL="457200" lvl="1" indent="0">
              <a:buNone/>
            </a:pPr>
            <a:endParaRPr lang="en-US" altLang="en-US" sz="2900" dirty="0"/>
          </a:p>
          <a:p>
            <a:r>
              <a:rPr lang="en-US" altLang="en-US" sz="3300" b="1" dirty="0"/>
              <a:t>Div</a:t>
            </a:r>
            <a:r>
              <a:rPr lang="en-US" altLang="zh-CN" sz="3300" b="1" dirty="0"/>
              <a:t>i</a:t>
            </a:r>
            <a:r>
              <a:rPr lang="en-US" altLang="en-US" sz="3300" b="1" dirty="0"/>
              <a:t>de and Conquer vs Recursive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900" dirty="0"/>
              <a:t>  Some recursive algorithms may just have one recursive call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900" dirty="0"/>
              <a:t>  Fibonacci numbers: two recursive calls but it doesn’t divide the problem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862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38B9-B080-4E6F-A51F-732E29EC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A0E5-AD3F-487A-8835-5006BBCF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Binary Search</a:t>
            </a:r>
          </a:p>
          <a:p>
            <a:r>
              <a:rPr lang="en-CA" dirty="0"/>
              <a:t>Sorting (Merge Sort; Quick Sort)</a:t>
            </a:r>
          </a:p>
          <a:p>
            <a:r>
              <a:rPr lang="en-CA" dirty="0"/>
              <a:t>Maximum Sub-Array Problem</a:t>
            </a:r>
          </a:p>
          <a:p>
            <a:r>
              <a:rPr lang="en-CA" dirty="0"/>
              <a:t>Closest Point Problem</a:t>
            </a:r>
          </a:p>
          <a:p>
            <a:r>
              <a:rPr lang="en-CA" dirty="0"/>
              <a:t>Skyline Problem</a:t>
            </a:r>
          </a:p>
          <a:p>
            <a:r>
              <a:rPr lang="en-CA" dirty="0"/>
              <a:t>Tiling Problem</a:t>
            </a:r>
          </a:p>
          <a:p>
            <a:r>
              <a:rPr lang="en-CA" dirty="0"/>
              <a:t>S</a:t>
            </a:r>
            <a:r>
              <a:rPr lang="en-US" altLang="zh-CN" dirty="0" err="1"/>
              <a:t>trassen’s</a:t>
            </a:r>
            <a:r>
              <a:rPr lang="en-US" altLang="zh-CN" dirty="0"/>
              <a:t> Algorithm (Matrix Multiplication)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49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749F-C01A-470E-8273-857033EC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3E5CB-08B0-4559-9579-156C2F101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fff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786ED-89A5-4A5C-95B7-D28F6686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2"/>
            <a:ext cx="6648450" cy="31908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BF6977-0DCA-4960-B8A3-E497D5915A97}"/>
              </a:ext>
            </a:extLst>
          </p:cNvPr>
          <p:cNvSpPr txBox="1">
            <a:spLocks/>
          </p:cNvSpPr>
          <p:nvPr/>
        </p:nvSpPr>
        <p:spPr>
          <a:xfrm>
            <a:off x="838200" y="5349875"/>
            <a:ext cx="6324600" cy="70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/>
              <a:t>Bubble Sort, Heap Sort…</a:t>
            </a:r>
          </a:p>
        </p:txBody>
      </p:sp>
    </p:spTree>
    <p:extLst>
      <p:ext uri="{BB962C8B-B14F-4D97-AF65-F5344CB8AC3E}">
        <p14:creationId xmlns:p14="http://schemas.microsoft.com/office/powerpoint/2010/main" val="47872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933F-B98E-4CAA-B57A-4928CECF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Merge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091E3-37A7-403D-83FE-9708D4E5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220" y="1606189"/>
            <a:ext cx="3381375" cy="451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3BE36-9561-4FA5-B76A-6F5AECA68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91" y="1873755"/>
            <a:ext cx="4186457" cy="39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9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C3DA-AE9E-4A58-89C8-14A85396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26C4-96E1-4BB1-9C30-9B5793EA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0DFA4-6925-4BD7-8278-08DAC8F4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44" y="203200"/>
            <a:ext cx="4842164" cy="6487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DE81BC-A37C-42EB-9737-07A4EB8BF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530" y="5919334"/>
            <a:ext cx="238125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033FEA-6ED8-439C-BAC5-19835C054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11" y="2142437"/>
            <a:ext cx="65722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1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13FF-0E6F-4DC8-8222-90854DA1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/>
              <a:t>Maximum Sub-Array Problem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3B57-E668-4161-9AC0-F5DFC543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1350" cy="4351338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/>
              <a:t>You are given a one dimensional array that may contain both positive and negative integers, find the sum of contiguous subarray of numbers which has the largest sum.</a:t>
            </a:r>
          </a:p>
          <a:p>
            <a:pPr fontAlgn="base"/>
            <a:r>
              <a:rPr lang="en-CA" sz="2000" dirty="0"/>
              <a:t>For example, if the given array is {-2, -5, </a:t>
            </a:r>
            <a:r>
              <a:rPr lang="en-CA" sz="2000" b="1" dirty="0"/>
              <a:t>6, -2, -3, 1, 5</a:t>
            </a:r>
            <a:r>
              <a:rPr lang="en-CA" sz="2000" dirty="0"/>
              <a:t>, -6}, then the maximum subarray sum is 7</a:t>
            </a:r>
          </a:p>
          <a:p>
            <a:endParaRPr lang="en-CA" sz="2000" dirty="0"/>
          </a:p>
          <a:p>
            <a:r>
              <a:rPr lang="en-CA" sz="2000" dirty="0"/>
              <a:t>[-2, -5, 6, -2, -3, 1, 5, -6]</a:t>
            </a:r>
          </a:p>
          <a:p>
            <a:r>
              <a:rPr lang="en-CA" sz="2000" dirty="0"/>
              <a:t>[-3, -1, 4, -2 </a:t>
            </a:r>
            <a:r>
              <a:rPr lang="en-CA" sz="2000" dirty="0">
                <a:highlight>
                  <a:srgbClr val="FFFF00"/>
                </a:highlight>
              </a:rPr>
              <a:t>||</a:t>
            </a:r>
            <a:r>
              <a:rPr lang="en-CA" sz="2000" dirty="0"/>
              <a:t> -3, -2, 3, -3]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C22CF7-E785-465D-A697-89FD42CF9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435" y="365125"/>
            <a:ext cx="39243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8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E445-2E8A-4DB7-AE1B-819162FD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Alternative way to solve Max Sub-Array P</a:t>
            </a:r>
            <a:r>
              <a:rPr lang="en-US" altLang="zh-CN" sz="4000" dirty="0" err="1"/>
              <a:t>roblem</a:t>
            </a:r>
            <a:r>
              <a:rPr lang="en-US" altLang="zh-CN" sz="4000" dirty="0"/>
              <a:t>?</a:t>
            </a:r>
            <a:endParaRPr lang="en-CA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C7471-D7DE-4AEE-AFB1-18B139C5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86248"/>
            <a:ext cx="3314700" cy="1304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1BC11-6430-4F59-B7FD-3A70E314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3" y="1995487"/>
            <a:ext cx="4495800" cy="164782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37DB315-392C-473E-A85B-76F58AA12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2866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8F06EF-EE97-4672-8C0C-11745ED8C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94526"/>
              </p:ext>
            </p:extLst>
          </p:nvPr>
        </p:nvGraphicFramePr>
        <p:xfrm>
          <a:off x="5434013" y="1984971"/>
          <a:ext cx="7158037" cy="3762930"/>
        </p:xfrm>
        <a:graphic>
          <a:graphicData uri="http://schemas.openxmlformats.org/drawingml/2006/table">
            <a:tbl>
              <a:tblPr/>
              <a:tblGrid>
                <a:gridCol w="7158037">
                  <a:extLst>
                    <a:ext uri="{9D8B030D-6E8A-4147-A177-3AD203B41FA5}">
                      <a16:colId xmlns:a16="http://schemas.microsoft.com/office/drawing/2014/main" val="2970080551"/>
                    </a:ext>
                  </a:extLst>
                </a:gridCol>
              </a:tblGrid>
              <a:tr h="208818">
                <a:tc>
                  <a:txBody>
                    <a:bodyPr/>
                    <a:lstStyle/>
                    <a:p>
                      <a:pPr fontAlgn="t"/>
                      <a:r>
                        <a:rPr lang="en-CA" sz="1200" dirty="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index 0 1 2 3 4 5 6 7 8</a:t>
                      </a:r>
                      <a:endParaRPr lang="en-CA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5137" marR="35137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75914"/>
                  </a:ext>
                </a:extLst>
              </a:tr>
              <a:tr h="208818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Input: [ -2, 1, -3, 4, -1, 2, 1, -5, 4 ]</a:t>
                      </a:r>
                      <a:endParaRPr lang="en-CA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5137" marR="35137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54693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fontAlgn="t"/>
                      <a:r>
                        <a:rPr lang="en-CA" sz="1200" dirty="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-2, 1, -2, 4, 3, 5, 6, 1, 5 '</a:t>
                      </a:r>
                      <a:r>
                        <a:rPr lang="en-CA" sz="1200" dirty="0" err="1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maxEndingHere</a:t>
                      </a:r>
                      <a:r>
                        <a:rPr lang="en-CA" sz="1200" dirty="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' at each point</a:t>
                      </a:r>
                      <a:endParaRPr lang="en-CA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5137" marR="35137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91257"/>
                  </a:ext>
                </a:extLst>
              </a:tr>
              <a:tr h="208818">
                <a:tc>
                  <a:txBody>
                    <a:bodyPr/>
                    <a:lstStyle/>
                    <a:p>
                      <a:pPr fontAlgn="t"/>
                      <a:endParaRPr lang="en-CA" sz="1200">
                        <a:solidFill>
                          <a:srgbClr val="6A737D"/>
                        </a:solidFill>
                        <a:effectLst/>
                        <a:latin typeface="SFMono-Regular"/>
                      </a:endParaRPr>
                    </a:p>
                  </a:txBody>
                  <a:tcPr marL="35137" marR="35137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96477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fontAlgn="t"/>
                      <a:r>
                        <a:rPr lang="en-CA" sz="1200" dirty="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The best subarrays we would take if we took them:</a:t>
                      </a:r>
                      <a:endParaRPr lang="en-CA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5137" marR="35137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01622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ending at index 0: [ -2 ] (snippet from index 0 to index 0)</a:t>
                      </a:r>
                      <a:endParaRPr lang="en-CA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5137" marR="35137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188095"/>
                  </a:ext>
                </a:extLst>
              </a:tr>
              <a:tr h="349786">
                <a:tc>
                  <a:txBody>
                    <a:bodyPr/>
                    <a:lstStyle/>
                    <a:p>
                      <a:pPr fontAlgn="t"/>
                      <a:r>
                        <a:rPr lang="en-CA" sz="1200" dirty="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ending at index 1: [ 1 ] (snippet from index 1 to index 1) [we just took the item at index 1]</a:t>
                      </a:r>
                      <a:endParaRPr lang="en-CA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5137" marR="35137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091181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ending at index 2: [ 1, -3 ] (snippet from index 1 to index 2)</a:t>
                      </a:r>
                      <a:endParaRPr lang="en-CA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5137" marR="35137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57392"/>
                  </a:ext>
                </a:extLst>
              </a:tr>
              <a:tr h="349786">
                <a:tc>
                  <a:txBody>
                    <a:bodyPr/>
                    <a:lstStyle/>
                    <a:p>
                      <a:pPr fontAlgn="t"/>
                      <a:r>
                        <a:rPr lang="en-CA" sz="1200" dirty="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ending at index 3: [ 4 ] (snippet from index 3 to index 3) [we just took the item at index 3]</a:t>
                      </a:r>
                      <a:endParaRPr lang="en-CA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5137" marR="35137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127922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fontAlgn="t"/>
                      <a:r>
                        <a:rPr lang="en-CA" sz="1200" dirty="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ending at index 4: [ 4, -1 ] (snippet from index 3 to index 4)</a:t>
                      </a:r>
                      <a:endParaRPr lang="en-CA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5137" marR="35137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36730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fontAlgn="t"/>
                      <a:r>
                        <a:rPr lang="en-CA" sz="1200" dirty="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ending at index 5: [ 4, -1, 2 ] (snippet from index 3 to index 5)</a:t>
                      </a:r>
                      <a:endParaRPr lang="en-CA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5137" marR="35137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700760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ending at index 6: [ 4, -1, 2, 1 ] (snippet from index 3 to index 6)</a:t>
                      </a:r>
                      <a:endParaRPr lang="en-CA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5137" marR="35137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13115"/>
                  </a:ext>
                </a:extLst>
              </a:tr>
              <a:tr h="349786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ending at index 7: [ 4, -1, 2, 1, -5 ] (snippet from index 3 to index 7)</a:t>
                      </a:r>
                      <a:endParaRPr lang="en-CA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5137" marR="35137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91486"/>
                  </a:ext>
                </a:extLst>
              </a:tr>
              <a:tr h="349786">
                <a:tc>
                  <a:txBody>
                    <a:bodyPr/>
                    <a:lstStyle/>
                    <a:p>
                      <a:pPr fontAlgn="t"/>
                      <a:r>
                        <a:rPr lang="en-CA" sz="1200" dirty="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ending at index 8: [ 4, -1, 2, 1, -5, 4 ] (snippet from index 3 to index 8)</a:t>
                      </a:r>
                      <a:endParaRPr lang="en-CA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5137" marR="35137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99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7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822</Words>
  <Application>Microsoft Office PowerPoint</Application>
  <PresentationFormat>Widescreen</PresentationFormat>
  <Paragraphs>93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SFMono-Regular</vt:lpstr>
      <vt:lpstr>Arial</vt:lpstr>
      <vt:lpstr>Calibri</vt:lpstr>
      <vt:lpstr>Calibri Light</vt:lpstr>
      <vt:lpstr>Courier New</vt:lpstr>
      <vt:lpstr>Office Theme</vt:lpstr>
      <vt:lpstr>Divide and Conquer</vt:lpstr>
      <vt:lpstr>Divide and Conquer</vt:lpstr>
      <vt:lpstr>Divide and Conquer</vt:lpstr>
      <vt:lpstr>Applications </vt:lpstr>
      <vt:lpstr>Sorting</vt:lpstr>
      <vt:lpstr>Merge Sort</vt:lpstr>
      <vt:lpstr>Quick Sort</vt:lpstr>
      <vt:lpstr>Maximum Sub-Array Problem</vt:lpstr>
      <vt:lpstr>Alternative way to solve Max Sub-Array Problem?</vt:lpstr>
      <vt:lpstr>Closest-Points Problem</vt:lpstr>
      <vt:lpstr>PowerPoint Presentation</vt:lpstr>
      <vt:lpstr>Skyline Problem</vt:lpstr>
      <vt:lpstr>PowerPoint Presentation</vt:lpstr>
      <vt:lpstr>PowerPoint Presentation</vt:lpstr>
      <vt:lpstr>Alternative way to solve Skyline Problem?</vt:lpstr>
      <vt:lpstr>Tiling Problem</vt:lpstr>
      <vt:lpstr>Strassen Algorithm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Victor</dc:creator>
  <cp:lastModifiedBy>Li, Victor</cp:lastModifiedBy>
  <cp:revision>51</cp:revision>
  <dcterms:created xsi:type="dcterms:W3CDTF">2019-09-29T14:05:29Z</dcterms:created>
  <dcterms:modified xsi:type="dcterms:W3CDTF">2019-10-06T02:42:40Z</dcterms:modified>
</cp:coreProperties>
</file>