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2ffea580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2ffea580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2ffea580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2ffea580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319361def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319361def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2ffea580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2ffea580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2ffea580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2ffea580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319361de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319361de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2ffea580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2ffea580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2ffea580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2ffea580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2ffea580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2ffea580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2ffea580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2ffea580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3341d28c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3341d28c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2ffea580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2ffea580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3341d28c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3341d28c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2ffea580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2ffea580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2ffea580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2ffea580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2ffea580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2ffea580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people.cs.clemson.edu/~bcdean/dp_practi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geeksforgeeks.org/recurs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Dynamic Programming</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Hui Duan</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125" name="Google Shape;125;p22"/>
          <p:cNvSpPr txBox="1"/>
          <p:nvPr>
            <p:ph idx="1" type="body"/>
          </p:nvPr>
        </p:nvSpPr>
        <p:spPr>
          <a:xfrm>
            <a:off x="311700" y="1389600"/>
            <a:ext cx="33522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000000"/>
                </a:solidFill>
                <a:highlight>
                  <a:srgbClr val="FFFFFF"/>
                </a:highlight>
              </a:rPr>
              <a:t>Complexity Analysis</a:t>
            </a:r>
            <a:endParaRPr sz="1800">
              <a:solidFill>
                <a:srgbClr val="000000"/>
              </a:solidFill>
              <a:highlight>
                <a:srgbClr val="FFFFFF"/>
              </a:highlight>
            </a:endParaRPr>
          </a:p>
          <a:p>
            <a:pPr indent="-342900" lvl="0" marL="457200" rtl="0" algn="l">
              <a:lnSpc>
                <a:spcPct val="120000"/>
              </a:lnSpc>
              <a:spcBef>
                <a:spcPts val="1100"/>
              </a:spcBef>
              <a:spcAft>
                <a:spcPts val="0"/>
              </a:spcAft>
              <a:buClr>
                <a:srgbClr val="000000"/>
              </a:buClr>
              <a:buSzPts val="1800"/>
              <a:buFont typeface="Microsoft Yahei"/>
              <a:buChar char="●"/>
            </a:pPr>
            <a:r>
              <a:rPr lang="en" sz="1800">
                <a:solidFill>
                  <a:srgbClr val="000000"/>
                </a:solidFill>
                <a:highlight>
                  <a:srgbClr val="FFFFFF"/>
                </a:highlight>
              </a:rPr>
              <a:t>Time complexity :  O(n)</a:t>
            </a:r>
            <a:endParaRPr sz="1800">
              <a:solidFill>
                <a:srgbClr val="000000"/>
              </a:solidFill>
              <a:highlight>
                <a:srgbClr val="FFFFFF"/>
              </a:highlight>
            </a:endParaRPr>
          </a:p>
          <a:p>
            <a:pPr indent="-342900" lvl="0" marL="457200" rtl="0" algn="l">
              <a:lnSpc>
                <a:spcPct val="120000"/>
              </a:lnSpc>
              <a:spcBef>
                <a:spcPts val="0"/>
              </a:spcBef>
              <a:spcAft>
                <a:spcPts val="0"/>
              </a:spcAft>
              <a:buClr>
                <a:srgbClr val="000000"/>
              </a:buClr>
              <a:buSzPts val="1800"/>
              <a:buFont typeface="Microsoft Yahei"/>
              <a:buChar char="●"/>
            </a:pPr>
            <a:r>
              <a:rPr lang="en" sz="1800">
                <a:solidFill>
                  <a:srgbClr val="000000"/>
                </a:solidFill>
                <a:highlight>
                  <a:srgbClr val="FFFFFF"/>
                </a:highlight>
              </a:rPr>
              <a:t>Space complexity :  O(n)</a:t>
            </a:r>
            <a:endParaRPr sz="1800">
              <a:solidFill>
                <a:srgbClr val="000000"/>
              </a:solidFill>
            </a:endParaRPr>
          </a:p>
          <a:p>
            <a:pPr indent="0" lvl="0" marL="0" rtl="0" algn="l">
              <a:spcBef>
                <a:spcPts val="2600"/>
              </a:spcBef>
              <a:spcAft>
                <a:spcPts val="1600"/>
              </a:spcAft>
              <a:buNone/>
            </a:pPr>
            <a:r>
              <a:t/>
            </a:r>
            <a:endParaRPr sz="1800">
              <a:solidFill>
                <a:srgbClr val="000000"/>
              </a:solidFill>
            </a:endParaRPr>
          </a:p>
        </p:txBody>
      </p:sp>
      <p:pic>
        <p:nvPicPr>
          <p:cNvPr id="126" name="Google Shape;126;p22"/>
          <p:cNvPicPr preferRelativeResize="0"/>
          <p:nvPr/>
        </p:nvPicPr>
        <p:blipFill>
          <a:blip r:embed="rId3">
            <a:alphaModFix/>
          </a:blip>
          <a:stretch>
            <a:fillRect/>
          </a:stretch>
        </p:blipFill>
        <p:spPr>
          <a:xfrm>
            <a:off x="3772775" y="613675"/>
            <a:ext cx="5175299" cy="3186490"/>
          </a:xfrm>
          <a:prstGeom prst="rect">
            <a:avLst/>
          </a:prstGeom>
          <a:noFill/>
          <a:ln>
            <a:noFill/>
          </a:ln>
        </p:spPr>
      </p:pic>
      <p:sp>
        <p:nvSpPr>
          <p:cNvPr id="127" name="Google Shape;127;p22"/>
          <p:cNvSpPr txBox="1"/>
          <p:nvPr/>
        </p:nvSpPr>
        <p:spPr>
          <a:xfrm>
            <a:off x="4334100" y="3942300"/>
            <a:ext cx="3968700" cy="6267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At the end, we have:  buy[-1]&lt;sell[-1]</a:t>
            </a:r>
            <a:endParaRPr/>
          </a:p>
          <a:p>
            <a:pPr indent="457200" lvl="0" marL="457200" rtl="0" algn="l">
              <a:spcBef>
                <a:spcPts val="0"/>
              </a:spcBef>
              <a:spcAft>
                <a:spcPts val="0"/>
              </a:spcAft>
              <a:buNone/>
            </a:pPr>
            <a:r>
              <a:rPr lang="en"/>
              <a:t>           =&gt; return sell[-1]</a:t>
            </a:r>
            <a:endParaRPr/>
          </a:p>
        </p:txBody>
      </p:sp>
      <p:cxnSp>
        <p:nvCxnSpPr>
          <p:cNvPr id="128" name="Google Shape;128;p22"/>
          <p:cNvCxnSpPr>
            <a:endCxn id="127" idx="0"/>
          </p:cNvCxnSpPr>
          <p:nvPr/>
        </p:nvCxnSpPr>
        <p:spPr>
          <a:xfrm>
            <a:off x="5665650" y="3637800"/>
            <a:ext cx="652800" cy="304500"/>
          </a:xfrm>
          <a:prstGeom prst="straightConnector1">
            <a:avLst/>
          </a:prstGeom>
          <a:noFill/>
          <a:ln cap="flat" cmpd="sng" w="9525">
            <a:solidFill>
              <a:srgbClr val="CC0000"/>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23"/>
          <p:cNvPicPr preferRelativeResize="0"/>
          <p:nvPr/>
        </p:nvPicPr>
        <p:blipFill>
          <a:blip r:embed="rId3">
            <a:alphaModFix/>
          </a:blip>
          <a:stretch>
            <a:fillRect/>
          </a:stretch>
        </p:blipFill>
        <p:spPr>
          <a:xfrm>
            <a:off x="3995650" y="185800"/>
            <a:ext cx="5148351" cy="4122076"/>
          </a:xfrm>
          <a:prstGeom prst="rect">
            <a:avLst/>
          </a:prstGeom>
          <a:noFill/>
          <a:ln>
            <a:noFill/>
          </a:ln>
        </p:spPr>
      </p:pic>
      <p:sp>
        <p:nvSpPr>
          <p:cNvPr id="134" name="Google Shape;134;p23"/>
          <p:cNvSpPr txBox="1"/>
          <p:nvPr>
            <p:ph type="title"/>
          </p:nvPr>
        </p:nvSpPr>
        <p:spPr>
          <a:xfrm>
            <a:off x="25025" y="185800"/>
            <a:ext cx="3543300" cy="80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Q4：Bottom to Up (min)</a:t>
            </a:r>
            <a:endParaRPr/>
          </a:p>
        </p:txBody>
      </p:sp>
      <p:sp>
        <p:nvSpPr>
          <p:cNvPr id="135" name="Google Shape;135;p23"/>
          <p:cNvSpPr txBox="1"/>
          <p:nvPr/>
        </p:nvSpPr>
        <p:spPr>
          <a:xfrm>
            <a:off x="86925" y="2256750"/>
            <a:ext cx="3984600" cy="27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Questions:</a:t>
            </a:r>
            <a:r>
              <a:rPr lang="en"/>
              <a:t> what is the smallest number of coins to build the amount?</a:t>
            </a:r>
            <a:endParaRPr/>
          </a:p>
          <a:p>
            <a:pPr indent="0" lvl="0" marL="0" rtl="0" algn="l">
              <a:spcBef>
                <a:spcPts val="0"/>
              </a:spcBef>
              <a:spcAft>
                <a:spcPts val="0"/>
              </a:spcAft>
              <a:buNone/>
            </a:pPr>
            <a:r>
              <a:rPr b="1" lang="en"/>
              <a:t>SubProblem:</a:t>
            </a:r>
            <a:r>
              <a:rPr lang="en"/>
              <a:t> what is the smallest number of coins to build 1 cent,2 cents…? =&gt; until we get the amount.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d</a:t>
            </a:r>
            <a:r>
              <a:rPr b="1" lang="en">
                <a:solidFill>
                  <a:schemeClr val="dk1"/>
                </a:solidFill>
              </a:rPr>
              <a:t>p</a:t>
            </a:r>
            <a:r>
              <a:rPr lang="en">
                <a:solidFill>
                  <a:schemeClr val="dk1"/>
                </a:solidFill>
              </a:rPr>
              <a:t>: store the smallest number of coins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dp[0]: smallest number of coins to make 0 cent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dp[1]: smallest number of  coins to make 1 cent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dp[amount]: smallest number of coins to make required amount</a:t>
            </a:r>
            <a:endParaRPr>
              <a:solidFill>
                <a:schemeClr val="dk1"/>
              </a:solidFill>
            </a:endParaRPr>
          </a:p>
        </p:txBody>
      </p:sp>
      <p:pic>
        <p:nvPicPr>
          <p:cNvPr id="136" name="Google Shape;136;p23"/>
          <p:cNvPicPr preferRelativeResize="0"/>
          <p:nvPr/>
        </p:nvPicPr>
        <p:blipFill>
          <a:blip r:embed="rId4">
            <a:alphaModFix/>
          </a:blip>
          <a:stretch>
            <a:fillRect/>
          </a:stretch>
        </p:blipFill>
        <p:spPr>
          <a:xfrm>
            <a:off x="86925" y="1203100"/>
            <a:ext cx="3908726" cy="9568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Google Shape;141;p24"/>
          <p:cNvPicPr preferRelativeResize="0"/>
          <p:nvPr/>
        </p:nvPicPr>
        <p:blipFill>
          <a:blip r:embed="rId3">
            <a:alphaModFix/>
          </a:blip>
          <a:stretch>
            <a:fillRect/>
          </a:stretch>
        </p:blipFill>
        <p:spPr>
          <a:xfrm>
            <a:off x="272200" y="196300"/>
            <a:ext cx="6824926" cy="3478300"/>
          </a:xfrm>
          <a:prstGeom prst="rect">
            <a:avLst/>
          </a:prstGeom>
          <a:noFill/>
          <a:ln>
            <a:noFill/>
          </a:ln>
        </p:spPr>
      </p:pic>
      <p:sp>
        <p:nvSpPr>
          <p:cNvPr id="142" name="Google Shape;142;p24"/>
          <p:cNvSpPr txBox="1"/>
          <p:nvPr/>
        </p:nvSpPr>
        <p:spPr>
          <a:xfrm>
            <a:off x="272200" y="3823225"/>
            <a:ext cx="1413600" cy="5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min(2, 0+1) = 1</a:t>
            </a:r>
            <a:endParaRPr/>
          </a:p>
        </p:txBody>
      </p:sp>
      <p:cxnSp>
        <p:nvCxnSpPr>
          <p:cNvPr id="143" name="Google Shape;143;p24"/>
          <p:cNvCxnSpPr>
            <a:endCxn id="142" idx="0"/>
          </p:cNvCxnSpPr>
          <p:nvPr/>
        </p:nvCxnSpPr>
        <p:spPr>
          <a:xfrm flipH="1">
            <a:off x="979000" y="3220225"/>
            <a:ext cx="1101900" cy="603000"/>
          </a:xfrm>
          <a:prstGeom prst="straightConnector1">
            <a:avLst/>
          </a:prstGeom>
          <a:noFill/>
          <a:ln cap="flat" cmpd="sng" w="9525">
            <a:solidFill>
              <a:schemeClr val="dk2"/>
            </a:solidFill>
            <a:prstDash val="solid"/>
            <a:round/>
            <a:headEnd len="med" w="med" type="none"/>
            <a:tailEnd len="med" w="med" type="none"/>
          </a:ln>
        </p:spPr>
      </p:cxnSp>
      <p:sp>
        <p:nvSpPr>
          <p:cNvPr id="144" name="Google Shape;144;p24"/>
          <p:cNvSpPr txBox="1"/>
          <p:nvPr/>
        </p:nvSpPr>
        <p:spPr>
          <a:xfrm>
            <a:off x="1509375" y="3823225"/>
            <a:ext cx="1354500" cy="2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min(3,1+1)=2</a:t>
            </a:r>
            <a:endParaRPr/>
          </a:p>
        </p:txBody>
      </p:sp>
      <p:cxnSp>
        <p:nvCxnSpPr>
          <p:cNvPr id="145" name="Google Shape;145;p24"/>
          <p:cNvCxnSpPr>
            <a:endCxn id="144" idx="0"/>
          </p:cNvCxnSpPr>
          <p:nvPr/>
        </p:nvCxnSpPr>
        <p:spPr>
          <a:xfrm flipH="1">
            <a:off x="2186625" y="3210325"/>
            <a:ext cx="441900" cy="612900"/>
          </a:xfrm>
          <a:prstGeom prst="straightConnector1">
            <a:avLst/>
          </a:prstGeom>
          <a:noFill/>
          <a:ln cap="flat" cmpd="sng" w="9525">
            <a:solidFill>
              <a:schemeClr val="dk2"/>
            </a:solidFill>
            <a:prstDash val="solid"/>
            <a:round/>
            <a:headEnd len="med" w="med" type="none"/>
            <a:tailEnd len="med" w="med" type="none"/>
          </a:ln>
        </p:spPr>
      </p:cxnSp>
      <p:sp>
        <p:nvSpPr>
          <p:cNvPr id="146" name="Google Shape;146;p24"/>
          <p:cNvSpPr txBox="1"/>
          <p:nvPr/>
        </p:nvSpPr>
        <p:spPr>
          <a:xfrm>
            <a:off x="2726450" y="3847825"/>
            <a:ext cx="1101900" cy="2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min(4,1+1)</a:t>
            </a:r>
            <a:endParaRPr/>
          </a:p>
        </p:txBody>
      </p:sp>
      <p:cxnSp>
        <p:nvCxnSpPr>
          <p:cNvPr id="147" name="Google Shape;147;p24"/>
          <p:cNvCxnSpPr/>
          <p:nvPr/>
        </p:nvCxnSpPr>
        <p:spPr>
          <a:xfrm flipH="1">
            <a:off x="3023200" y="3323275"/>
            <a:ext cx="78600" cy="598800"/>
          </a:xfrm>
          <a:prstGeom prst="straightConnector1">
            <a:avLst/>
          </a:prstGeom>
          <a:noFill/>
          <a:ln cap="flat" cmpd="sng" w="9525">
            <a:solidFill>
              <a:schemeClr val="dk2"/>
            </a:solidFill>
            <a:prstDash val="solid"/>
            <a:round/>
            <a:headEnd len="med" w="med" type="none"/>
            <a:tailEnd len="med" w="med" type="none"/>
          </a:ln>
        </p:spPr>
      </p:cxnSp>
      <p:sp>
        <p:nvSpPr>
          <p:cNvPr id="148" name="Google Shape;148;p24"/>
          <p:cNvSpPr txBox="1"/>
          <p:nvPr/>
        </p:nvSpPr>
        <p:spPr>
          <a:xfrm>
            <a:off x="3680950" y="3847825"/>
            <a:ext cx="1060200" cy="2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min(5,2+1)</a:t>
            </a:r>
            <a:endParaRPr/>
          </a:p>
        </p:txBody>
      </p:sp>
      <p:cxnSp>
        <p:nvCxnSpPr>
          <p:cNvPr id="149" name="Google Shape;149;p24"/>
          <p:cNvCxnSpPr>
            <a:endCxn id="148" idx="0"/>
          </p:cNvCxnSpPr>
          <p:nvPr/>
        </p:nvCxnSpPr>
        <p:spPr>
          <a:xfrm>
            <a:off x="3818350" y="3264325"/>
            <a:ext cx="392700" cy="583500"/>
          </a:xfrm>
          <a:prstGeom prst="straightConnector1">
            <a:avLst/>
          </a:prstGeom>
          <a:noFill/>
          <a:ln cap="flat" cmpd="sng" w="9525">
            <a:solidFill>
              <a:schemeClr val="dk2"/>
            </a:solidFill>
            <a:prstDash val="solid"/>
            <a:round/>
            <a:headEnd len="med" w="med" type="none"/>
            <a:tailEnd len="med" w="med" type="none"/>
          </a:ln>
        </p:spPr>
      </p:cxnSp>
      <p:sp>
        <p:nvSpPr>
          <p:cNvPr id="150" name="Google Shape;150;p24"/>
          <p:cNvSpPr txBox="1"/>
          <p:nvPr/>
        </p:nvSpPr>
        <p:spPr>
          <a:xfrm>
            <a:off x="7420775" y="3323275"/>
            <a:ext cx="1541100" cy="2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min(11,5+1)</a:t>
            </a:r>
            <a:endParaRPr/>
          </a:p>
        </p:txBody>
      </p:sp>
      <p:cxnSp>
        <p:nvCxnSpPr>
          <p:cNvPr id="151" name="Google Shape;151;p24"/>
          <p:cNvCxnSpPr/>
          <p:nvPr/>
        </p:nvCxnSpPr>
        <p:spPr>
          <a:xfrm>
            <a:off x="7077225" y="3176050"/>
            <a:ext cx="549600" cy="264900"/>
          </a:xfrm>
          <a:prstGeom prst="straightConnector1">
            <a:avLst/>
          </a:prstGeom>
          <a:noFill/>
          <a:ln cap="flat" cmpd="sng" w="9525">
            <a:solidFill>
              <a:schemeClr val="dk2"/>
            </a:solidFill>
            <a:prstDash val="solid"/>
            <a:round/>
            <a:headEnd len="med" w="med" type="none"/>
            <a:tailEnd len="med" w="med" type="none"/>
          </a:ln>
        </p:spPr>
      </p:cxnSp>
      <p:sp>
        <p:nvSpPr>
          <p:cNvPr id="152" name="Google Shape;152;p24"/>
          <p:cNvSpPr txBox="1"/>
          <p:nvPr/>
        </p:nvSpPr>
        <p:spPr>
          <a:xfrm>
            <a:off x="3366825" y="4412800"/>
            <a:ext cx="1148400" cy="2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min(3,0+1)</a:t>
            </a:r>
            <a:endParaRPr/>
          </a:p>
        </p:txBody>
      </p:sp>
      <p:cxnSp>
        <p:nvCxnSpPr>
          <p:cNvPr id="153" name="Google Shape;153;p24"/>
          <p:cNvCxnSpPr>
            <a:stCxn id="141" idx="2"/>
          </p:cNvCxnSpPr>
          <p:nvPr/>
        </p:nvCxnSpPr>
        <p:spPr>
          <a:xfrm flipH="1">
            <a:off x="3651363" y="3674600"/>
            <a:ext cx="33300" cy="807000"/>
          </a:xfrm>
          <a:prstGeom prst="straightConnector1">
            <a:avLst/>
          </a:prstGeom>
          <a:noFill/>
          <a:ln cap="flat" cmpd="sng" w="9525">
            <a:solidFill>
              <a:schemeClr val="dk2"/>
            </a:solidFill>
            <a:prstDash val="solid"/>
            <a:round/>
            <a:headEnd len="med" w="med" type="none"/>
            <a:tailEnd len="med" w="med" type="none"/>
          </a:ln>
        </p:spPr>
      </p:cxnSp>
      <p:sp>
        <p:nvSpPr>
          <p:cNvPr id="154" name="Google Shape;154;p24"/>
          <p:cNvSpPr txBox="1"/>
          <p:nvPr/>
        </p:nvSpPr>
        <p:spPr>
          <a:xfrm>
            <a:off x="4869000" y="3847825"/>
            <a:ext cx="1148400" cy="2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min(5,2+1)</a:t>
            </a:r>
            <a:endParaRPr/>
          </a:p>
        </p:txBody>
      </p:sp>
      <p:cxnSp>
        <p:nvCxnSpPr>
          <p:cNvPr id="155" name="Google Shape;155;p24"/>
          <p:cNvCxnSpPr>
            <a:endCxn id="154" idx="0"/>
          </p:cNvCxnSpPr>
          <p:nvPr/>
        </p:nvCxnSpPr>
        <p:spPr>
          <a:xfrm flipH="1">
            <a:off x="5443200" y="3661225"/>
            <a:ext cx="220500" cy="186600"/>
          </a:xfrm>
          <a:prstGeom prst="straightConnector1">
            <a:avLst/>
          </a:prstGeom>
          <a:noFill/>
          <a:ln cap="flat" cmpd="sng" w="9525">
            <a:solidFill>
              <a:schemeClr val="dk2"/>
            </a:solidFill>
            <a:prstDash val="solid"/>
            <a:round/>
            <a:headEnd len="med" w="med" type="none"/>
            <a:tailEnd len="med" w="med" type="none"/>
          </a:ln>
        </p:spPr>
      </p:cxnSp>
      <p:sp>
        <p:nvSpPr>
          <p:cNvPr id="156" name="Google Shape;156;p24"/>
          <p:cNvSpPr txBox="1"/>
          <p:nvPr/>
        </p:nvSpPr>
        <p:spPr>
          <a:xfrm>
            <a:off x="5064875" y="4412800"/>
            <a:ext cx="3897000" cy="48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85200C"/>
                </a:solidFill>
              </a:rPr>
              <a:t>Iteration Relationship: </a:t>
            </a:r>
            <a:r>
              <a:rPr lang="en" sz="1200">
                <a:solidFill>
                  <a:srgbClr val="85200C"/>
                </a:solidFill>
              </a:rPr>
              <a:t>dp[i + c] = min(dp[i], dp[i-c]+1)</a:t>
            </a:r>
            <a:endParaRPr sz="1200">
              <a:solidFill>
                <a:srgbClr val="85200C"/>
              </a:solidFill>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 </a:t>
            </a:r>
            <a:endParaRPr/>
          </a:p>
          <a:p>
            <a:pPr indent="0" lvl="0" marL="0" rtl="0" algn="l">
              <a:spcBef>
                <a:spcPts val="0"/>
              </a:spcBef>
              <a:spcAft>
                <a:spcPts val="0"/>
              </a:spcAft>
              <a:buNone/>
            </a:pPr>
            <a:r>
              <a:t/>
            </a:r>
            <a:endParaRPr/>
          </a:p>
        </p:txBody>
      </p:sp>
      <p:sp>
        <p:nvSpPr>
          <p:cNvPr id="162" name="Google Shape;162;p25"/>
          <p:cNvSpPr txBox="1"/>
          <p:nvPr>
            <p:ph idx="1" type="body"/>
          </p:nvPr>
        </p:nvSpPr>
        <p:spPr>
          <a:xfrm>
            <a:off x="1079725" y="3742675"/>
            <a:ext cx="47925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highlight>
                  <a:srgbClr val="FFFFFF"/>
                </a:highlight>
                <a:latin typeface="Microsoft Yahei"/>
                <a:ea typeface="Microsoft Yahei"/>
                <a:cs typeface="Microsoft Yahei"/>
                <a:sym typeface="Microsoft Yahei"/>
              </a:rPr>
              <a:t>Complexity Analysis</a:t>
            </a:r>
            <a:endParaRPr b="1" sz="1400">
              <a:solidFill>
                <a:schemeClr val="dk1"/>
              </a:solidFill>
              <a:highlight>
                <a:srgbClr val="FFFFFF"/>
              </a:highlight>
              <a:latin typeface="Microsoft Yahei"/>
              <a:ea typeface="Microsoft Yahei"/>
              <a:cs typeface="Microsoft Yahei"/>
              <a:sym typeface="Microsoft Yahei"/>
            </a:endParaRPr>
          </a:p>
          <a:p>
            <a:pPr indent="-317500" lvl="0" marL="457200" rtl="0" algn="l">
              <a:lnSpc>
                <a:spcPct val="120000"/>
              </a:lnSpc>
              <a:spcBef>
                <a:spcPts val="1100"/>
              </a:spcBef>
              <a:spcAft>
                <a:spcPts val="0"/>
              </a:spcAft>
              <a:buClr>
                <a:schemeClr val="dk1"/>
              </a:buClr>
              <a:buSzPts val="1400"/>
              <a:buFont typeface="Microsoft Yahei"/>
              <a:buChar char="●"/>
            </a:pPr>
            <a:r>
              <a:rPr lang="en" sz="1400">
                <a:solidFill>
                  <a:schemeClr val="dk1"/>
                </a:solidFill>
                <a:highlight>
                  <a:srgbClr val="FFFFFF"/>
                </a:highlight>
                <a:latin typeface="Microsoft Yahei"/>
                <a:ea typeface="Microsoft Yahei"/>
                <a:cs typeface="Microsoft Yahei"/>
                <a:sym typeface="Microsoft Yahei"/>
              </a:rPr>
              <a:t>Time complexity :  </a:t>
            </a:r>
            <a:r>
              <a:rPr lang="en" sz="1400">
                <a:solidFill>
                  <a:schemeClr val="dk1"/>
                </a:solidFill>
                <a:highlight>
                  <a:srgbClr val="FFFFFF"/>
                </a:highlight>
                <a:latin typeface="Times New Roman"/>
                <a:ea typeface="Times New Roman"/>
                <a:cs typeface="Times New Roman"/>
                <a:sym typeface="Times New Roman"/>
              </a:rPr>
              <a:t>O(n*m)(coins,amount)</a:t>
            </a:r>
            <a:endParaRPr sz="1400">
              <a:solidFill>
                <a:schemeClr val="dk1"/>
              </a:solidFill>
              <a:highlight>
                <a:srgbClr val="FFFFFF"/>
              </a:highlight>
              <a:latin typeface="Microsoft Yahei"/>
              <a:ea typeface="Microsoft Yahei"/>
              <a:cs typeface="Microsoft Yahei"/>
              <a:sym typeface="Microsoft Yahei"/>
            </a:endParaRPr>
          </a:p>
          <a:p>
            <a:pPr indent="-317500" lvl="0" marL="457200" rtl="0" algn="l">
              <a:lnSpc>
                <a:spcPct val="120000"/>
              </a:lnSpc>
              <a:spcBef>
                <a:spcPts val="0"/>
              </a:spcBef>
              <a:spcAft>
                <a:spcPts val="0"/>
              </a:spcAft>
              <a:buClr>
                <a:schemeClr val="dk1"/>
              </a:buClr>
              <a:buSzPts val="1400"/>
              <a:buFont typeface="Microsoft Yahei"/>
              <a:buChar char="●"/>
            </a:pPr>
            <a:r>
              <a:rPr lang="en" sz="1400">
                <a:solidFill>
                  <a:schemeClr val="dk1"/>
                </a:solidFill>
                <a:highlight>
                  <a:srgbClr val="FFFFFF"/>
                </a:highlight>
                <a:latin typeface="Microsoft Yahei"/>
                <a:ea typeface="Microsoft Yahei"/>
                <a:cs typeface="Microsoft Yahei"/>
                <a:sym typeface="Microsoft Yahei"/>
              </a:rPr>
              <a:t>Space complexity :  </a:t>
            </a:r>
            <a:r>
              <a:rPr lang="en" sz="1400">
                <a:solidFill>
                  <a:schemeClr val="dk1"/>
                </a:solidFill>
                <a:highlight>
                  <a:srgbClr val="FFFFFF"/>
                </a:highlight>
                <a:latin typeface="Times New Roman"/>
                <a:ea typeface="Times New Roman"/>
                <a:cs typeface="Times New Roman"/>
                <a:sym typeface="Times New Roman"/>
              </a:rPr>
              <a:t>O(m)(amount)</a:t>
            </a:r>
            <a:endParaRPr sz="1400">
              <a:solidFill>
                <a:schemeClr val="dk1"/>
              </a:solidFill>
              <a:highlight>
                <a:srgbClr val="FFFFFF"/>
              </a:highlight>
              <a:latin typeface="Times New Roman"/>
              <a:ea typeface="Times New Roman"/>
              <a:cs typeface="Times New Roman"/>
              <a:sym typeface="Times New Roman"/>
            </a:endParaRPr>
          </a:p>
          <a:p>
            <a:pPr indent="0" lvl="0" marL="457200" rtl="0" algn="l">
              <a:lnSpc>
                <a:spcPct val="120000"/>
              </a:lnSpc>
              <a:spcBef>
                <a:spcPts val="2600"/>
              </a:spcBef>
              <a:spcAft>
                <a:spcPts val="0"/>
              </a:spcAft>
              <a:buNone/>
            </a:pPr>
            <a:r>
              <a:rPr lang="en" sz="1800">
                <a:solidFill>
                  <a:schemeClr val="dk1"/>
                </a:solidFill>
                <a:highlight>
                  <a:srgbClr val="FFFFFF"/>
                </a:highlight>
                <a:latin typeface="Times New Roman"/>
                <a:ea typeface="Times New Roman"/>
                <a:cs typeface="Times New Roman"/>
                <a:sym typeface="Times New Roman"/>
              </a:rPr>
              <a:t> </a:t>
            </a:r>
            <a:endParaRPr/>
          </a:p>
          <a:p>
            <a:pPr indent="0" lvl="0" marL="0" rtl="0" algn="l">
              <a:spcBef>
                <a:spcPts val="2600"/>
              </a:spcBef>
              <a:spcAft>
                <a:spcPts val="1600"/>
              </a:spcAft>
              <a:buNone/>
            </a:pPr>
            <a:r>
              <a:t/>
            </a:r>
            <a:endParaRPr/>
          </a:p>
        </p:txBody>
      </p:sp>
      <p:sp>
        <p:nvSpPr>
          <p:cNvPr id="163" name="Google Shape;163;p25"/>
          <p:cNvSpPr txBox="1"/>
          <p:nvPr/>
        </p:nvSpPr>
        <p:spPr>
          <a:xfrm>
            <a:off x="1033250" y="2444150"/>
            <a:ext cx="4992900" cy="13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Initial dp[1:len(amount)] </a:t>
            </a:r>
            <a:r>
              <a:rPr lang="en"/>
              <a:t>: the amount we cannot build (set to </a:t>
            </a:r>
            <a:r>
              <a:rPr lang="en"/>
              <a:t>infinity</a:t>
            </a:r>
            <a:r>
              <a:rPr lang="en"/>
              <a:t> here)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i</a:t>
            </a:r>
            <a:r>
              <a:rPr lang="en"/>
              <a:t>: how many cents we tried to make up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64" name="Google Shape;164;p25"/>
          <p:cNvPicPr preferRelativeResize="0"/>
          <p:nvPr/>
        </p:nvPicPr>
        <p:blipFill>
          <a:blip r:embed="rId3">
            <a:alphaModFix/>
          </a:blip>
          <a:stretch>
            <a:fillRect/>
          </a:stretch>
        </p:blipFill>
        <p:spPr>
          <a:xfrm>
            <a:off x="685668" y="938425"/>
            <a:ext cx="5782683" cy="1590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198775"/>
            <a:ext cx="3769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Q5: Minimum # operations</a:t>
            </a:r>
            <a:endParaRPr/>
          </a:p>
        </p:txBody>
      </p:sp>
      <p:pic>
        <p:nvPicPr>
          <p:cNvPr id="170" name="Google Shape;170;p26"/>
          <p:cNvPicPr preferRelativeResize="0"/>
          <p:nvPr/>
        </p:nvPicPr>
        <p:blipFill>
          <a:blip r:embed="rId3">
            <a:alphaModFix/>
          </a:blip>
          <a:stretch>
            <a:fillRect/>
          </a:stretch>
        </p:blipFill>
        <p:spPr>
          <a:xfrm>
            <a:off x="4362575" y="123550"/>
            <a:ext cx="4335299" cy="3435075"/>
          </a:xfrm>
          <a:prstGeom prst="rect">
            <a:avLst/>
          </a:prstGeom>
          <a:noFill/>
          <a:ln>
            <a:noFill/>
          </a:ln>
        </p:spPr>
      </p:pic>
      <p:pic>
        <p:nvPicPr>
          <p:cNvPr id="171" name="Google Shape;171;p26"/>
          <p:cNvPicPr preferRelativeResize="0"/>
          <p:nvPr/>
        </p:nvPicPr>
        <p:blipFill>
          <a:blip r:embed="rId4">
            <a:alphaModFix/>
          </a:blip>
          <a:stretch>
            <a:fillRect/>
          </a:stretch>
        </p:blipFill>
        <p:spPr>
          <a:xfrm>
            <a:off x="404350" y="3432125"/>
            <a:ext cx="6687051" cy="1786600"/>
          </a:xfrm>
          <a:prstGeom prst="rect">
            <a:avLst/>
          </a:prstGeom>
          <a:noFill/>
          <a:ln>
            <a:noFill/>
          </a:ln>
        </p:spPr>
      </p:pic>
      <p:sp>
        <p:nvSpPr>
          <p:cNvPr id="172" name="Google Shape;172;p26"/>
          <p:cNvSpPr txBox="1"/>
          <p:nvPr/>
        </p:nvSpPr>
        <p:spPr>
          <a:xfrm>
            <a:off x="611850" y="1274363"/>
            <a:ext cx="3168900" cy="19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dp[i][j]</a:t>
            </a:r>
            <a:r>
              <a:rPr lang="en"/>
              <a:t> : represents the smallest operations(steps) required to convert from first first i characters of word1 to the first j characters of word2.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pic>
        <p:nvPicPr>
          <p:cNvPr id="177" name="Google Shape;177;p27"/>
          <p:cNvPicPr preferRelativeResize="0"/>
          <p:nvPr/>
        </p:nvPicPr>
        <p:blipFill>
          <a:blip r:embed="rId3">
            <a:alphaModFix/>
          </a:blip>
          <a:stretch>
            <a:fillRect/>
          </a:stretch>
        </p:blipFill>
        <p:spPr>
          <a:xfrm>
            <a:off x="304800" y="575550"/>
            <a:ext cx="6669524" cy="3282075"/>
          </a:xfrm>
          <a:prstGeom prst="rect">
            <a:avLst/>
          </a:prstGeom>
          <a:noFill/>
          <a:ln>
            <a:noFill/>
          </a:ln>
        </p:spPr>
      </p:pic>
      <p:sp>
        <p:nvSpPr>
          <p:cNvPr id="178" name="Google Shape;178;p27"/>
          <p:cNvSpPr txBox="1"/>
          <p:nvPr/>
        </p:nvSpPr>
        <p:spPr>
          <a:xfrm>
            <a:off x="6635225" y="286225"/>
            <a:ext cx="2626500" cy="12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Recursion Def: </a:t>
            </a:r>
            <a:r>
              <a:rPr lang="en"/>
              <a:t>use the first i elements of word1 and word2 to change from w1 tp w2</a:t>
            </a:r>
            <a:endParaRPr/>
          </a:p>
        </p:txBody>
      </p:sp>
      <p:cxnSp>
        <p:nvCxnSpPr>
          <p:cNvPr id="179" name="Google Shape;179;p27"/>
          <p:cNvCxnSpPr/>
          <p:nvPr/>
        </p:nvCxnSpPr>
        <p:spPr>
          <a:xfrm flipH="1">
            <a:off x="6419425" y="427600"/>
            <a:ext cx="294600" cy="412200"/>
          </a:xfrm>
          <a:prstGeom prst="straightConnector1">
            <a:avLst/>
          </a:prstGeom>
          <a:noFill/>
          <a:ln cap="flat" cmpd="sng" w="9525">
            <a:solidFill>
              <a:schemeClr val="dk2"/>
            </a:solidFill>
            <a:prstDash val="solid"/>
            <a:round/>
            <a:headEnd len="med" w="med" type="none"/>
            <a:tailEnd len="med" w="med" type="none"/>
          </a:ln>
        </p:spPr>
      </p:cxnSp>
      <p:sp>
        <p:nvSpPr>
          <p:cNvPr id="180" name="Google Shape;180;p27"/>
          <p:cNvSpPr txBox="1"/>
          <p:nvPr/>
        </p:nvSpPr>
        <p:spPr>
          <a:xfrm>
            <a:off x="4112850" y="1843650"/>
            <a:ext cx="1904400" cy="5790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txBox="1"/>
          <p:nvPr/>
        </p:nvSpPr>
        <p:spPr>
          <a:xfrm>
            <a:off x="559500" y="957650"/>
            <a:ext cx="1521300" cy="4713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txBox="1"/>
          <p:nvPr/>
        </p:nvSpPr>
        <p:spPr>
          <a:xfrm>
            <a:off x="372900" y="3018975"/>
            <a:ext cx="1707900" cy="186600"/>
          </a:xfrm>
          <a:prstGeom prst="rect">
            <a:avLst/>
          </a:prstGeom>
          <a:no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txBox="1"/>
          <p:nvPr/>
        </p:nvSpPr>
        <p:spPr>
          <a:xfrm>
            <a:off x="4122650" y="1242325"/>
            <a:ext cx="1089600" cy="298800"/>
          </a:xfrm>
          <a:prstGeom prst="rect">
            <a:avLst/>
          </a:prstGeom>
          <a:noFill/>
          <a:ln cap="flat" cmpd="sng" w="9525">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468750" y="221875"/>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189" name="Google Shape;189;p28"/>
          <p:cNvSpPr txBox="1"/>
          <p:nvPr>
            <p:ph idx="1" type="body"/>
          </p:nvPr>
        </p:nvSpPr>
        <p:spPr>
          <a:xfrm>
            <a:off x="242975" y="3695225"/>
            <a:ext cx="3702900" cy="12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000000"/>
                </a:solidFill>
                <a:highlight>
                  <a:srgbClr val="FFFFFF"/>
                </a:highlight>
              </a:rPr>
              <a:t>Complexity Analysis</a:t>
            </a:r>
            <a:endParaRPr sz="1800">
              <a:solidFill>
                <a:srgbClr val="000000"/>
              </a:solidFill>
              <a:highlight>
                <a:srgbClr val="FFFFFF"/>
              </a:highlight>
            </a:endParaRPr>
          </a:p>
          <a:p>
            <a:pPr indent="-342900" lvl="0" marL="457200" rtl="0" algn="l">
              <a:lnSpc>
                <a:spcPct val="120000"/>
              </a:lnSpc>
              <a:spcBef>
                <a:spcPts val="1100"/>
              </a:spcBef>
              <a:spcAft>
                <a:spcPts val="0"/>
              </a:spcAft>
              <a:buClr>
                <a:srgbClr val="000000"/>
              </a:buClr>
              <a:buSzPts val="1800"/>
              <a:buFont typeface="Microsoft Yahei"/>
              <a:buChar char="●"/>
            </a:pPr>
            <a:r>
              <a:rPr lang="en" sz="1800">
                <a:solidFill>
                  <a:srgbClr val="000000"/>
                </a:solidFill>
                <a:highlight>
                  <a:srgbClr val="FFFFFF"/>
                </a:highlight>
              </a:rPr>
              <a:t>Time complexity :  O(m*n)</a:t>
            </a:r>
            <a:endParaRPr sz="1800">
              <a:solidFill>
                <a:srgbClr val="000000"/>
              </a:solidFill>
              <a:highlight>
                <a:srgbClr val="FFFFFF"/>
              </a:highlight>
            </a:endParaRPr>
          </a:p>
          <a:p>
            <a:pPr indent="-342900" lvl="0" marL="457200" rtl="0" algn="l">
              <a:lnSpc>
                <a:spcPct val="120000"/>
              </a:lnSpc>
              <a:spcBef>
                <a:spcPts val="0"/>
              </a:spcBef>
              <a:spcAft>
                <a:spcPts val="0"/>
              </a:spcAft>
              <a:buClr>
                <a:srgbClr val="000000"/>
              </a:buClr>
              <a:buSzPts val="1800"/>
              <a:buFont typeface="Microsoft Yahei"/>
              <a:buChar char="●"/>
            </a:pPr>
            <a:r>
              <a:rPr lang="en" sz="1800">
                <a:solidFill>
                  <a:srgbClr val="000000"/>
                </a:solidFill>
                <a:highlight>
                  <a:srgbClr val="FFFFFF"/>
                </a:highlight>
              </a:rPr>
              <a:t>Space complexity：O(m*n)</a:t>
            </a:r>
            <a:endParaRPr sz="1800">
              <a:solidFill>
                <a:srgbClr val="000000"/>
              </a:solidFill>
            </a:endParaRPr>
          </a:p>
        </p:txBody>
      </p:sp>
      <p:pic>
        <p:nvPicPr>
          <p:cNvPr id="190" name="Google Shape;190;p28"/>
          <p:cNvPicPr preferRelativeResize="0"/>
          <p:nvPr/>
        </p:nvPicPr>
        <p:blipFill>
          <a:blip r:embed="rId3">
            <a:alphaModFix/>
          </a:blip>
          <a:stretch>
            <a:fillRect/>
          </a:stretch>
        </p:blipFill>
        <p:spPr>
          <a:xfrm>
            <a:off x="3236400" y="434475"/>
            <a:ext cx="5602801" cy="3546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highlight>
                  <a:srgbClr val="FFFFFF"/>
                </a:highlight>
                <a:latin typeface="Roboto"/>
                <a:ea typeface="Roboto"/>
                <a:cs typeface="Roboto"/>
                <a:sym typeface="Roboto"/>
              </a:rPr>
              <a:t>PS:   DP Practice Questions:  </a:t>
            </a:r>
            <a:r>
              <a:rPr lang="en" sz="1400" u="sng">
                <a:solidFill>
                  <a:schemeClr val="dk1"/>
                </a:solidFill>
                <a:hlinkClick r:id="rId3"/>
              </a:rPr>
              <a:t>https://people.cs.clemson.edu/~bcdean/dp_practice/</a:t>
            </a:r>
            <a:endParaRPr sz="1400">
              <a:solidFill>
                <a:schemeClr val="dk1"/>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Dynamic Programming</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914400" rtl="0" algn="l">
              <a:spcBef>
                <a:spcPts val="0"/>
              </a:spcBef>
              <a:spcAft>
                <a:spcPts val="0"/>
              </a:spcAft>
              <a:buClr>
                <a:schemeClr val="dk1"/>
              </a:buClr>
              <a:buSzPts val="1400"/>
              <a:buChar char="●"/>
            </a:pPr>
            <a:r>
              <a:rPr lang="en" sz="1400">
                <a:solidFill>
                  <a:schemeClr val="dk1"/>
                </a:solidFill>
                <a:highlight>
                  <a:schemeClr val="lt1"/>
                </a:highlight>
              </a:rPr>
              <a:t>The idea is to simply store the results of subproblems, so that we do not have to re-compute them when needed later. This simple optimization reduces time complexities from exponential to polynomial. </a:t>
            </a:r>
            <a:endParaRPr sz="1400">
              <a:solidFill>
                <a:srgbClr val="000000"/>
              </a:solidFill>
              <a:highlight>
                <a:srgbClr val="FFFFFF"/>
              </a:highlight>
            </a:endParaRPr>
          </a:p>
          <a:p>
            <a:pPr indent="-317500" lvl="0" marL="914400" rtl="0" algn="l">
              <a:spcBef>
                <a:spcPts val="0"/>
              </a:spcBef>
              <a:spcAft>
                <a:spcPts val="0"/>
              </a:spcAft>
              <a:buClr>
                <a:schemeClr val="dk1"/>
              </a:buClr>
              <a:buSzPts val="1400"/>
              <a:buChar char="●"/>
            </a:pPr>
            <a:r>
              <a:rPr lang="en" sz="1400">
                <a:solidFill>
                  <a:srgbClr val="000000"/>
                </a:solidFill>
                <a:highlight>
                  <a:srgbClr val="FFFFFF"/>
                </a:highlight>
              </a:rPr>
              <a:t>Dynamic Programming is mainly an </a:t>
            </a:r>
            <a:r>
              <a:rPr b="1" lang="en" sz="1400">
                <a:solidFill>
                  <a:srgbClr val="000000"/>
                </a:solidFill>
                <a:highlight>
                  <a:srgbClr val="FFFFFF"/>
                </a:highlight>
              </a:rPr>
              <a:t>optimization over plain </a:t>
            </a:r>
            <a:r>
              <a:rPr b="1" lang="en" sz="1400">
                <a:solidFill>
                  <a:srgbClr val="000000"/>
                </a:solidFill>
                <a:highlight>
                  <a:srgbClr val="FFFFFF"/>
                </a:highlight>
                <a:uFill>
                  <a:noFill/>
                </a:uFill>
                <a:hlinkClick r:id="rId3"/>
              </a:rPr>
              <a:t>recursion</a:t>
            </a:r>
            <a:r>
              <a:rPr lang="en" sz="1400">
                <a:solidFill>
                  <a:srgbClr val="000000"/>
                </a:solidFill>
                <a:highlight>
                  <a:srgbClr val="FFFFFF"/>
                </a:highlight>
              </a:rPr>
              <a:t>. </a:t>
            </a:r>
            <a:endParaRPr sz="1400">
              <a:solidFill>
                <a:srgbClr val="000000"/>
              </a:solidFill>
              <a:highlight>
                <a:srgbClr val="FFFFFF"/>
              </a:highlight>
            </a:endParaRPr>
          </a:p>
          <a:p>
            <a:pPr indent="0" lvl="0" marL="0" rtl="0" algn="l">
              <a:spcBef>
                <a:spcPts val="1600"/>
              </a:spcBef>
              <a:spcAft>
                <a:spcPts val="0"/>
              </a:spcAft>
              <a:buNone/>
            </a:pPr>
            <a:r>
              <a:rPr b="1" lang="en" sz="1200">
                <a:solidFill>
                  <a:schemeClr val="dk1"/>
                </a:solidFill>
                <a:highlight>
                  <a:srgbClr val="FFFFFF"/>
                </a:highlight>
                <a:latin typeface="Roboto"/>
                <a:ea typeface="Roboto"/>
                <a:cs typeface="Roboto"/>
                <a:sym typeface="Roboto"/>
              </a:rPr>
              <a:t>How to classify a problem as a Dynamic Programming Problem?</a:t>
            </a:r>
            <a:endParaRPr b="1" sz="1200">
              <a:solidFill>
                <a:schemeClr val="dk1"/>
              </a:solidFill>
              <a:highlight>
                <a:srgbClr val="FFFFFF"/>
              </a:highlight>
              <a:latin typeface="Roboto"/>
              <a:ea typeface="Roboto"/>
              <a:cs typeface="Roboto"/>
              <a:sym typeface="Roboto"/>
            </a:endParaRPr>
          </a:p>
          <a:p>
            <a:pPr indent="-304800" lvl="0" marL="457200" rtl="0" algn="l">
              <a:spcBef>
                <a:spcPts val="1600"/>
              </a:spcBef>
              <a:spcAft>
                <a:spcPts val="0"/>
              </a:spcAft>
              <a:buClr>
                <a:schemeClr val="dk1"/>
              </a:buClr>
              <a:buSzPts val="1200"/>
              <a:buFont typeface="Roboto"/>
              <a:buAutoNum type="arabicPeriod"/>
            </a:pPr>
            <a:r>
              <a:rPr lang="en" sz="1200">
                <a:solidFill>
                  <a:schemeClr val="dk1"/>
                </a:solidFill>
                <a:highlight>
                  <a:srgbClr val="FFFFFF"/>
                </a:highlight>
                <a:latin typeface="Roboto"/>
                <a:ea typeface="Roboto"/>
                <a:cs typeface="Roboto"/>
                <a:sym typeface="Roboto"/>
              </a:rPr>
              <a:t>Typically, all the problems that require to</a:t>
            </a:r>
            <a:r>
              <a:rPr b="1" lang="en" sz="1200">
                <a:solidFill>
                  <a:schemeClr val="dk1"/>
                </a:solidFill>
                <a:highlight>
                  <a:srgbClr val="FFFFFF"/>
                </a:highlight>
                <a:latin typeface="Roboto"/>
                <a:ea typeface="Roboto"/>
                <a:cs typeface="Roboto"/>
                <a:sym typeface="Roboto"/>
              </a:rPr>
              <a:t> maximize or minimize</a:t>
            </a:r>
            <a:r>
              <a:rPr lang="en" sz="1200">
                <a:solidFill>
                  <a:schemeClr val="dk1"/>
                </a:solidFill>
                <a:highlight>
                  <a:srgbClr val="FFFFFF"/>
                </a:highlight>
                <a:latin typeface="Roboto"/>
                <a:ea typeface="Roboto"/>
                <a:cs typeface="Roboto"/>
                <a:sym typeface="Roboto"/>
              </a:rPr>
              <a:t> certain quantity or </a:t>
            </a:r>
            <a:r>
              <a:rPr b="1" lang="en" sz="1200">
                <a:solidFill>
                  <a:schemeClr val="dk1"/>
                </a:solidFill>
                <a:highlight>
                  <a:srgbClr val="FFFFFF"/>
                </a:highlight>
                <a:latin typeface="Roboto"/>
                <a:ea typeface="Roboto"/>
                <a:cs typeface="Roboto"/>
                <a:sym typeface="Roboto"/>
              </a:rPr>
              <a:t>counting problems</a:t>
            </a:r>
            <a:r>
              <a:rPr lang="en" sz="1200">
                <a:solidFill>
                  <a:schemeClr val="dk1"/>
                </a:solidFill>
                <a:highlight>
                  <a:srgbClr val="FFFFFF"/>
                </a:highlight>
                <a:latin typeface="Roboto"/>
                <a:ea typeface="Roboto"/>
                <a:cs typeface="Roboto"/>
                <a:sym typeface="Roboto"/>
              </a:rPr>
              <a:t> that say to count the arrangements under certain condition or certain probability problems can be solved by using Dynamic Programming.</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AutoNum type="arabicPeriod"/>
            </a:pPr>
            <a:r>
              <a:rPr lang="en" sz="1200">
                <a:solidFill>
                  <a:schemeClr val="dk1"/>
                </a:solidFill>
                <a:highlight>
                  <a:srgbClr val="FFFFFF"/>
                </a:highlight>
                <a:latin typeface="Roboto"/>
                <a:ea typeface="Roboto"/>
                <a:cs typeface="Roboto"/>
                <a:sym typeface="Roboto"/>
              </a:rPr>
              <a:t>All dynamic programming problems satisfy the </a:t>
            </a:r>
            <a:r>
              <a:rPr b="1" lang="en" sz="1200">
                <a:solidFill>
                  <a:schemeClr val="dk1"/>
                </a:solidFill>
                <a:highlight>
                  <a:srgbClr val="FFFFFF"/>
                </a:highlight>
                <a:latin typeface="Roboto"/>
                <a:ea typeface="Roboto"/>
                <a:cs typeface="Roboto"/>
                <a:sym typeface="Roboto"/>
              </a:rPr>
              <a:t>overlapping subproblems property </a:t>
            </a:r>
            <a:r>
              <a:rPr lang="en" sz="1200">
                <a:solidFill>
                  <a:schemeClr val="dk1"/>
                </a:solidFill>
                <a:highlight>
                  <a:srgbClr val="FFFFFF"/>
                </a:highlight>
                <a:latin typeface="Roboto"/>
                <a:ea typeface="Roboto"/>
                <a:cs typeface="Roboto"/>
                <a:sym typeface="Roboto"/>
              </a:rPr>
              <a:t>and most of the classic dynamic problems also satisfy the </a:t>
            </a:r>
            <a:r>
              <a:rPr b="1" lang="en" sz="1200">
                <a:solidFill>
                  <a:schemeClr val="dk1"/>
                </a:solidFill>
                <a:highlight>
                  <a:srgbClr val="FFFFFF"/>
                </a:highlight>
                <a:latin typeface="Roboto"/>
                <a:ea typeface="Roboto"/>
                <a:cs typeface="Roboto"/>
                <a:sym typeface="Roboto"/>
              </a:rPr>
              <a:t>optimal substructure property.</a:t>
            </a:r>
            <a:r>
              <a:rPr lang="en" sz="1200">
                <a:solidFill>
                  <a:schemeClr val="dk1"/>
                </a:solidFill>
                <a:highlight>
                  <a:srgbClr val="FFFFFF"/>
                </a:highlight>
                <a:latin typeface="Roboto"/>
                <a:ea typeface="Roboto"/>
                <a:cs typeface="Roboto"/>
                <a:sym typeface="Roboto"/>
              </a:rPr>
              <a:t> Once, we observe these properties in a given problem, be sure that it can be solved using DP.</a:t>
            </a:r>
            <a:endParaRPr sz="1400">
              <a:solidFill>
                <a:srgbClr val="000000"/>
              </a:solidFill>
              <a:highlight>
                <a:srgbClr val="FFFFFF"/>
              </a:highlight>
            </a:endParaRPr>
          </a:p>
          <a:p>
            <a:pPr indent="0" lvl="0" marL="914400" rtl="0" algn="l">
              <a:spcBef>
                <a:spcPts val="1600"/>
              </a:spcBef>
              <a:spcAft>
                <a:spcPts val="0"/>
              </a:spcAft>
              <a:buNone/>
            </a:pPr>
            <a:r>
              <a:t/>
            </a:r>
            <a:endParaRPr>
              <a:solidFill>
                <a:srgbClr val="000000"/>
              </a:solidFill>
              <a:highlight>
                <a:srgbClr val="FFFFFF"/>
              </a:highlight>
            </a:endParaRPr>
          </a:p>
          <a:p>
            <a:pPr indent="0" lvl="0" marL="0" rtl="0" algn="l">
              <a:spcBef>
                <a:spcPts val="1600"/>
              </a:spcBef>
              <a:spcAft>
                <a:spcPts val="0"/>
              </a:spcAft>
              <a:buNone/>
            </a:pPr>
            <a:r>
              <a:t/>
            </a:r>
            <a:endParaRPr sz="1400">
              <a:solidFill>
                <a:srgbClr val="000000"/>
              </a:solidFill>
              <a:highlight>
                <a:srgbClr val="FFFFFF"/>
              </a:highlight>
            </a:endParaRPr>
          </a:p>
          <a:p>
            <a:pPr indent="0" lvl="0" marL="0" rtl="0" algn="l">
              <a:spcBef>
                <a:spcPts val="1600"/>
              </a:spcBef>
              <a:spcAft>
                <a:spcPts val="0"/>
              </a:spcAft>
              <a:buNone/>
            </a:pPr>
            <a:r>
              <a:t/>
            </a:r>
            <a:endParaRPr sz="1400">
              <a:solidFill>
                <a:srgbClr val="000000"/>
              </a:solidFill>
              <a:highlight>
                <a:srgbClr val="FFFFFF"/>
              </a:highlight>
            </a:endParaRPr>
          </a:p>
          <a:p>
            <a:pPr indent="0" lvl="0" marL="0" rtl="0" algn="l">
              <a:spcBef>
                <a:spcPts val="1600"/>
              </a:spcBef>
              <a:spcAft>
                <a:spcPts val="0"/>
              </a:spcAft>
              <a:buNone/>
            </a:pPr>
            <a:r>
              <a:t/>
            </a:r>
            <a:endParaRPr sz="1400">
              <a:solidFill>
                <a:srgbClr val="000000"/>
              </a:solidFill>
              <a:highlight>
                <a:srgbClr val="FFFFFF"/>
              </a:highlight>
            </a:endParaRPr>
          </a:p>
          <a:p>
            <a:pPr indent="0" lvl="0" marL="0" rtl="0" algn="l">
              <a:spcBef>
                <a:spcPts val="1600"/>
              </a:spcBef>
              <a:spcAft>
                <a:spcPts val="0"/>
              </a:spcAft>
              <a:buNone/>
            </a:pPr>
            <a:r>
              <a:t/>
            </a:r>
            <a:endParaRPr sz="1400">
              <a:solidFill>
                <a:srgbClr val="000000"/>
              </a:solidFill>
              <a:highlight>
                <a:srgbClr val="FFFFFF"/>
              </a:highlight>
            </a:endParaRPr>
          </a:p>
          <a:p>
            <a:pPr indent="0" lvl="0" marL="0" rtl="0" algn="l">
              <a:spcBef>
                <a:spcPts val="1600"/>
              </a:spcBef>
              <a:spcAft>
                <a:spcPts val="1600"/>
              </a:spcAft>
              <a:buNone/>
            </a:pPr>
            <a:r>
              <a:t/>
            </a:r>
            <a:endParaRPr sz="1400">
              <a:solidFill>
                <a:srgbClr val="000000"/>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359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Approaches</a:t>
            </a:r>
            <a:endParaRPr/>
          </a:p>
        </p:txBody>
      </p:sp>
      <p:sp>
        <p:nvSpPr>
          <p:cNvPr id="67" name="Google Shape;67;p15"/>
          <p:cNvSpPr txBox="1"/>
          <p:nvPr>
            <p:ph idx="1" type="body"/>
          </p:nvPr>
        </p:nvSpPr>
        <p:spPr>
          <a:xfrm>
            <a:off x="311700" y="1000625"/>
            <a:ext cx="8520600" cy="3416400"/>
          </a:xfrm>
          <a:prstGeom prst="rect">
            <a:avLst/>
          </a:prstGeom>
        </p:spPr>
        <p:txBody>
          <a:bodyPr anchorCtr="0" anchor="t" bIns="91425" lIns="91425" spcFirstLastPara="1" rIns="91425" wrap="square" tIns="91425">
            <a:noAutofit/>
          </a:bodyPr>
          <a:lstStyle/>
          <a:p>
            <a:pPr indent="-317500" lvl="0" marL="457200" rtl="0" algn="l">
              <a:lnSpc>
                <a:spcPct val="125000"/>
              </a:lnSpc>
              <a:spcBef>
                <a:spcPts val="1800"/>
              </a:spcBef>
              <a:spcAft>
                <a:spcPts val="0"/>
              </a:spcAft>
              <a:buClr>
                <a:srgbClr val="000000"/>
              </a:buClr>
              <a:buSzPts val="1400"/>
              <a:buChar char="●"/>
            </a:pPr>
            <a:r>
              <a:rPr b="1" lang="en" sz="1400">
                <a:solidFill>
                  <a:srgbClr val="000000"/>
                </a:solidFill>
                <a:highlight>
                  <a:srgbClr val="FFFFFF"/>
                </a:highlight>
              </a:rPr>
              <a:t>Top Down - Memoization </a:t>
            </a:r>
            <a:r>
              <a:rPr lang="en" sz="1400">
                <a:solidFill>
                  <a:srgbClr val="000000"/>
                </a:solidFill>
                <a:highlight>
                  <a:srgbClr val="FFFFFF"/>
                </a:highlight>
              </a:rPr>
              <a:t>(</a:t>
            </a:r>
            <a:r>
              <a:rPr lang="en" sz="1400">
                <a:solidFill>
                  <a:schemeClr val="dk1"/>
                </a:solidFill>
                <a:highlight>
                  <a:srgbClr val="FFFFFF"/>
                </a:highlight>
              </a:rPr>
              <a:t>direct result of the recursive formulation of any problem</a:t>
            </a:r>
            <a:r>
              <a:rPr lang="en" sz="1400">
                <a:solidFill>
                  <a:srgbClr val="000000"/>
                </a:solidFill>
                <a:highlight>
                  <a:srgbClr val="FFFFFF"/>
                </a:highlight>
              </a:rPr>
              <a:t>)</a:t>
            </a:r>
            <a:endParaRPr sz="1400">
              <a:solidFill>
                <a:srgbClr val="000000"/>
              </a:solidFill>
              <a:highlight>
                <a:srgbClr val="FFFFFF"/>
              </a:highlight>
            </a:endParaRPr>
          </a:p>
          <a:p>
            <a:pPr indent="0" lvl="0" marL="457200" rtl="0" algn="l">
              <a:spcBef>
                <a:spcPts val="1200"/>
              </a:spcBef>
              <a:spcAft>
                <a:spcPts val="0"/>
              </a:spcAft>
              <a:buNone/>
            </a:pPr>
            <a:r>
              <a:rPr lang="en" sz="1400">
                <a:solidFill>
                  <a:srgbClr val="000000"/>
                </a:solidFill>
                <a:highlight>
                  <a:srgbClr val="FFFFFF"/>
                </a:highlight>
              </a:rPr>
              <a:t>When the </a:t>
            </a:r>
            <a:r>
              <a:rPr b="1" lang="en" sz="1400">
                <a:solidFill>
                  <a:srgbClr val="000000"/>
                </a:solidFill>
                <a:highlight>
                  <a:srgbClr val="FFFFFF"/>
                </a:highlight>
              </a:rPr>
              <a:t>recursion</a:t>
            </a:r>
            <a:r>
              <a:rPr lang="en" sz="1400">
                <a:solidFill>
                  <a:srgbClr val="000000"/>
                </a:solidFill>
                <a:highlight>
                  <a:srgbClr val="FFFFFF"/>
                </a:highlight>
              </a:rPr>
              <a:t> does a lot of </a:t>
            </a:r>
            <a:r>
              <a:rPr lang="en" sz="1400">
                <a:solidFill>
                  <a:srgbClr val="000000"/>
                </a:solidFill>
                <a:highlight>
                  <a:srgbClr val="FFFFFF"/>
                </a:highlight>
              </a:rPr>
              <a:t>unnecessary</a:t>
            </a:r>
            <a:r>
              <a:rPr lang="en" sz="1400">
                <a:solidFill>
                  <a:srgbClr val="000000"/>
                </a:solidFill>
                <a:highlight>
                  <a:srgbClr val="FFFFFF"/>
                </a:highlight>
              </a:rPr>
              <a:t> calculation, an easy way to solve this is to </a:t>
            </a:r>
            <a:r>
              <a:rPr b="1" lang="en" sz="1400">
                <a:solidFill>
                  <a:srgbClr val="000000"/>
                </a:solidFill>
                <a:highlight>
                  <a:srgbClr val="FFFFFF"/>
                </a:highlight>
              </a:rPr>
              <a:t>cache the results</a:t>
            </a:r>
            <a:r>
              <a:rPr lang="en" sz="1400">
                <a:solidFill>
                  <a:srgbClr val="000000"/>
                </a:solidFill>
                <a:highlight>
                  <a:srgbClr val="FFFFFF"/>
                </a:highlight>
              </a:rPr>
              <a:t> and to check before executing the call if the result is already in the cache.</a:t>
            </a:r>
            <a:endParaRPr sz="1400">
              <a:solidFill>
                <a:srgbClr val="000000"/>
              </a:solidFill>
              <a:highlight>
                <a:srgbClr val="FFFFFF"/>
              </a:highlight>
            </a:endParaRPr>
          </a:p>
          <a:p>
            <a:pPr indent="-317500" lvl="0" marL="457200" marR="38100" rtl="0" algn="l">
              <a:lnSpc>
                <a:spcPct val="100000"/>
              </a:lnSpc>
              <a:spcBef>
                <a:spcPts val="1800"/>
              </a:spcBef>
              <a:spcAft>
                <a:spcPts val="0"/>
              </a:spcAft>
              <a:buClr>
                <a:srgbClr val="000000"/>
              </a:buClr>
              <a:buSzPts val="1400"/>
              <a:buChar char="●"/>
            </a:pPr>
            <a:r>
              <a:rPr b="1" lang="en" sz="1400">
                <a:solidFill>
                  <a:srgbClr val="000000"/>
                </a:solidFill>
                <a:highlight>
                  <a:srgbClr val="FFFFFF"/>
                </a:highlight>
              </a:rPr>
              <a:t>Bottom-Up (</a:t>
            </a:r>
            <a:r>
              <a:rPr lang="en" sz="1400">
                <a:solidFill>
                  <a:schemeClr val="dk1"/>
                </a:solidFill>
                <a:highlight>
                  <a:srgbClr val="FFFFFF"/>
                </a:highlight>
              </a:rPr>
              <a:t>Start by computing the result for the smallest subproblem (</a:t>
            </a:r>
            <a:r>
              <a:rPr b="1" lang="en" sz="1400">
                <a:solidFill>
                  <a:schemeClr val="dk1"/>
                </a:solidFill>
                <a:highlight>
                  <a:srgbClr val="FFFFFF"/>
                </a:highlight>
              </a:rPr>
              <a:t>base case</a:t>
            </a:r>
            <a:r>
              <a:rPr lang="en" sz="1400">
                <a:solidFill>
                  <a:schemeClr val="dk1"/>
                </a:solidFill>
                <a:highlight>
                  <a:srgbClr val="FFFFFF"/>
                </a:highlight>
              </a:rPr>
              <a:t>)</a:t>
            </a:r>
            <a:r>
              <a:rPr b="1" lang="en" sz="1400">
                <a:solidFill>
                  <a:srgbClr val="000000"/>
                </a:solidFill>
                <a:highlight>
                  <a:srgbClr val="FFFFFF"/>
                </a:highlight>
              </a:rPr>
              <a:t>)</a:t>
            </a:r>
            <a:endParaRPr b="1" sz="1400">
              <a:solidFill>
                <a:srgbClr val="000000"/>
              </a:solidFill>
              <a:highlight>
                <a:srgbClr val="FFFFFF"/>
              </a:highlight>
            </a:endParaRPr>
          </a:p>
          <a:p>
            <a:pPr indent="457200" lvl="0" marL="457200" rtl="0" algn="l">
              <a:spcBef>
                <a:spcPts val="1200"/>
              </a:spcBef>
              <a:spcAft>
                <a:spcPts val="0"/>
              </a:spcAft>
              <a:buNone/>
            </a:pPr>
            <a:r>
              <a:rPr lang="en" sz="1400">
                <a:solidFill>
                  <a:schemeClr val="dk1"/>
                </a:solidFill>
                <a:highlight>
                  <a:srgbClr val="FFFFFF"/>
                </a:highlight>
              </a:rPr>
              <a:t>Try solving the sub-problems first and use their solutions to build on and arrive at solutions to bigger sub-problems. </a:t>
            </a:r>
            <a:r>
              <a:rPr lang="en" sz="1400">
                <a:solidFill>
                  <a:srgbClr val="000000"/>
                </a:solidFill>
                <a:highlight>
                  <a:srgbClr val="FFFFFF"/>
                </a:highlight>
              </a:rPr>
              <a:t>We have to identify and initialize the </a:t>
            </a:r>
            <a:r>
              <a:rPr b="1" lang="en" sz="1400">
                <a:solidFill>
                  <a:srgbClr val="000000"/>
                </a:solidFill>
                <a:highlight>
                  <a:srgbClr val="FFFFFF"/>
                </a:highlight>
              </a:rPr>
              <a:t>boundary conditions</a:t>
            </a:r>
            <a:r>
              <a:rPr lang="en" sz="1400">
                <a:solidFill>
                  <a:srgbClr val="000000"/>
                </a:solidFill>
                <a:highlight>
                  <a:srgbClr val="FFFFFF"/>
                </a:highlight>
              </a:rPr>
              <a:t> such as when we start the iteration, those are available. We can most of the time optimize the space and avoid storing all the partial results along the way by storing only the </a:t>
            </a:r>
            <a:r>
              <a:rPr lang="en" sz="1400">
                <a:solidFill>
                  <a:srgbClr val="000000"/>
                </a:solidFill>
                <a:highlight>
                  <a:srgbClr val="FFFFFF"/>
                </a:highlight>
              </a:rPr>
              <a:t>strictly</a:t>
            </a:r>
            <a:r>
              <a:rPr lang="en" sz="1400">
                <a:solidFill>
                  <a:srgbClr val="000000"/>
                </a:solidFill>
                <a:highlight>
                  <a:srgbClr val="FFFFFF"/>
                </a:highlight>
              </a:rPr>
              <a:t> necessary partials.</a:t>
            </a:r>
            <a:endParaRPr sz="1400">
              <a:solidFill>
                <a:srgbClr val="000000"/>
              </a:solidFill>
              <a:highlight>
                <a:srgbClr val="FFFFFF"/>
              </a:highlight>
            </a:endParaRPr>
          </a:p>
          <a:p>
            <a:pPr indent="-317500" lvl="0" marL="457200" rtl="0" algn="l">
              <a:spcBef>
                <a:spcPts val="1200"/>
              </a:spcBef>
              <a:spcAft>
                <a:spcPts val="0"/>
              </a:spcAft>
              <a:buClr>
                <a:schemeClr val="dk1"/>
              </a:buClr>
              <a:buSzPts val="1400"/>
              <a:buFont typeface="Georgia"/>
              <a:buChar char="●"/>
            </a:pPr>
            <a:r>
              <a:rPr b="1" lang="en" sz="1400">
                <a:solidFill>
                  <a:schemeClr val="dk1"/>
                </a:solidFill>
                <a:highlight>
                  <a:srgbClr val="FFFFFF"/>
                </a:highlight>
              </a:rPr>
              <a:t>Bottom-up</a:t>
            </a:r>
            <a:r>
              <a:rPr lang="en" sz="1400">
                <a:solidFill>
                  <a:schemeClr val="dk1"/>
                </a:solidFill>
                <a:highlight>
                  <a:srgbClr val="FFFFFF"/>
                </a:highlight>
              </a:rPr>
              <a:t> is a way to avoid recursion, saving the </a:t>
            </a:r>
            <a:r>
              <a:rPr b="1" lang="en" sz="1400">
                <a:solidFill>
                  <a:schemeClr val="dk1"/>
                </a:solidFill>
                <a:highlight>
                  <a:srgbClr val="FFFFFF"/>
                </a:highlight>
              </a:rPr>
              <a:t>memory cost</a:t>
            </a:r>
            <a:r>
              <a:rPr lang="en" sz="1400">
                <a:solidFill>
                  <a:schemeClr val="dk1"/>
                </a:solidFill>
                <a:highlight>
                  <a:srgbClr val="FFFFFF"/>
                </a:highlight>
              </a:rPr>
              <a:t> that recursion incurs when it builds up the </a:t>
            </a:r>
            <a:r>
              <a:rPr b="1" lang="en" sz="1400">
                <a:solidFill>
                  <a:schemeClr val="dk1"/>
                </a:solidFill>
                <a:highlight>
                  <a:srgbClr val="FFFFFF"/>
                </a:highlight>
              </a:rPr>
              <a:t>call stack</a:t>
            </a:r>
            <a:r>
              <a:rPr lang="en" sz="1400">
                <a:solidFill>
                  <a:schemeClr val="dk1"/>
                </a:solidFill>
                <a:highlight>
                  <a:srgbClr val="FFFFFF"/>
                </a:highlight>
              </a:rPr>
              <a:t>.</a:t>
            </a:r>
            <a:endParaRPr sz="1400">
              <a:solidFill>
                <a:srgbClr val="000000"/>
              </a:solidFill>
              <a:highlight>
                <a:srgbClr val="FFFFFF"/>
              </a:highlight>
            </a:endParaRPr>
          </a:p>
          <a:p>
            <a:pPr indent="0" lvl="0" marL="0" rtl="0" algn="l">
              <a:spcBef>
                <a:spcPts val="1200"/>
              </a:spcBef>
              <a:spcAft>
                <a:spcPts val="1600"/>
              </a:spcAft>
              <a:buNone/>
            </a:pPr>
            <a:r>
              <a:t/>
            </a:r>
            <a:endParaRPr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marR="215900" rtl="0" algn="l">
              <a:lnSpc>
                <a:spcPct val="160000"/>
              </a:lnSpc>
              <a:spcBef>
                <a:spcPts val="0"/>
              </a:spcBef>
              <a:spcAft>
                <a:spcPts val="0"/>
              </a:spcAft>
              <a:buClr>
                <a:srgbClr val="0A0A23"/>
              </a:buClr>
              <a:buSzPts val="1400"/>
              <a:buAutoNum type="arabicPeriod"/>
            </a:pPr>
            <a:r>
              <a:rPr lang="en" sz="1400">
                <a:solidFill>
                  <a:srgbClr val="0A0A23"/>
                </a:solidFill>
                <a:highlight>
                  <a:srgbClr val="FFFFFF"/>
                </a:highlight>
              </a:rPr>
              <a:t>How to recognize a DP problem</a:t>
            </a:r>
            <a:endParaRPr sz="1400">
              <a:solidFill>
                <a:srgbClr val="0A0A23"/>
              </a:solidFill>
              <a:highlight>
                <a:srgbClr val="FFFFFF"/>
              </a:highlight>
            </a:endParaRPr>
          </a:p>
          <a:p>
            <a:pPr indent="-317500" lvl="0" marL="457200" marR="215900" rtl="0" algn="l">
              <a:lnSpc>
                <a:spcPct val="160000"/>
              </a:lnSpc>
              <a:spcBef>
                <a:spcPts val="0"/>
              </a:spcBef>
              <a:spcAft>
                <a:spcPts val="0"/>
              </a:spcAft>
              <a:buClr>
                <a:srgbClr val="0A0A23"/>
              </a:buClr>
              <a:buSzPts val="1400"/>
              <a:buAutoNum type="arabicPeriod"/>
            </a:pPr>
            <a:r>
              <a:rPr lang="en" sz="1400">
                <a:solidFill>
                  <a:srgbClr val="0A0A23"/>
                </a:solidFill>
                <a:highlight>
                  <a:srgbClr val="FFFFFF"/>
                </a:highlight>
              </a:rPr>
              <a:t>Identify </a:t>
            </a:r>
            <a:r>
              <a:rPr b="1" lang="en" sz="1400">
                <a:solidFill>
                  <a:srgbClr val="0A0A23"/>
                </a:solidFill>
                <a:highlight>
                  <a:srgbClr val="FFFFFF"/>
                </a:highlight>
              </a:rPr>
              <a:t>problem variables</a:t>
            </a:r>
            <a:endParaRPr b="1" sz="1400">
              <a:solidFill>
                <a:srgbClr val="0A0A23"/>
              </a:solidFill>
              <a:highlight>
                <a:srgbClr val="FFFFFF"/>
              </a:highlight>
            </a:endParaRPr>
          </a:p>
          <a:p>
            <a:pPr indent="-317500" lvl="0" marL="457200" marR="215900" rtl="0" algn="l">
              <a:lnSpc>
                <a:spcPct val="160000"/>
              </a:lnSpc>
              <a:spcBef>
                <a:spcPts val="0"/>
              </a:spcBef>
              <a:spcAft>
                <a:spcPts val="0"/>
              </a:spcAft>
              <a:buClr>
                <a:srgbClr val="0A0A23"/>
              </a:buClr>
              <a:buSzPts val="1400"/>
              <a:buAutoNum type="arabicPeriod"/>
            </a:pPr>
            <a:r>
              <a:rPr lang="en" sz="1400">
                <a:solidFill>
                  <a:srgbClr val="0A0A23"/>
                </a:solidFill>
                <a:highlight>
                  <a:srgbClr val="FFFFFF"/>
                </a:highlight>
              </a:rPr>
              <a:t>Clearly express the </a:t>
            </a:r>
            <a:r>
              <a:rPr b="1" lang="en" sz="1400">
                <a:solidFill>
                  <a:srgbClr val="0A0A23"/>
                </a:solidFill>
                <a:highlight>
                  <a:srgbClr val="FFFFFF"/>
                </a:highlight>
              </a:rPr>
              <a:t>recurrence relation</a:t>
            </a:r>
            <a:endParaRPr b="1" sz="1400">
              <a:solidFill>
                <a:srgbClr val="0A0A23"/>
              </a:solidFill>
              <a:highlight>
                <a:srgbClr val="FFFFFF"/>
              </a:highlight>
            </a:endParaRPr>
          </a:p>
          <a:p>
            <a:pPr indent="-317500" lvl="0" marL="457200" marR="215900" rtl="0" algn="l">
              <a:lnSpc>
                <a:spcPct val="160000"/>
              </a:lnSpc>
              <a:spcBef>
                <a:spcPts val="0"/>
              </a:spcBef>
              <a:spcAft>
                <a:spcPts val="0"/>
              </a:spcAft>
              <a:buClr>
                <a:srgbClr val="0A0A23"/>
              </a:buClr>
              <a:buSzPts val="1400"/>
              <a:buAutoNum type="arabicPeriod"/>
            </a:pPr>
            <a:r>
              <a:rPr lang="en" sz="1400">
                <a:solidFill>
                  <a:srgbClr val="0A0A23"/>
                </a:solidFill>
                <a:highlight>
                  <a:srgbClr val="FFFFFF"/>
                </a:highlight>
              </a:rPr>
              <a:t>Identify the </a:t>
            </a:r>
            <a:r>
              <a:rPr b="1" lang="en" sz="1400">
                <a:solidFill>
                  <a:srgbClr val="0A0A23"/>
                </a:solidFill>
                <a:highlight>
                  <a:srgbClr val="FFFFFF"/>
                </a:highlight>
              </a:rPr>
              <a:t>base cases</a:t>
            </a:r>
            <a:endParaRPr b="1" sz="1400">
              <a:solidFill>
                <a:srgbClr val="0A0A23"/>
              </a:solidFill>
              <a:highlight>
                <a:srgbClr val="FFFFFF"/>
              </a:highlight>
            </a:endParaRPr>
          </a:p>
          <a:p>
            <a:pPr indent="-317500" lvl="0" marL="457200" marR="215900" rtl="0" algn="l">
              <a:lnSpc>
                <a:spcPct val="160000"/>
              </a:lnSpc>
              <a:spcBef>
                <a:spcPts val="0"/>
              </a:spcBef>
              <a:spcAft>
                <a:spcPts val="0"/>
              </a:spcAft>
              <a:buClr>
                <a:srgbClr val="0A0A23"/>
              </a:buClr>
              <a:buSzPts val="1400"/>
              <a:buAutoNum type="arabicPeriod"/>
            </a:pPr>
            <a:r>
              <a:rPr lang="en" sz="1400">
                <a:solidFill>
                  <a:srgbClr val="0A0A23"/>
                </a:solidFill>
                <a:highlight>
                  <a:srgbClr val="FFFFFF"/>
                </a:highlight>
              </a:rPr>
              <a:t>Decide if you want to implement it iteratively or recursively</a:t>
            </a:r>
            <a:endParaRPr sz="1400">
              <a:solidFill>
                <a:srgbClr val="0A0A23"/>
              </a:solidFill>
              <a:highlight>
                <a:srgbClr val="FFFFFF"/>
              </a:highlight>
            </a:endParaRPr>
          </a:p>
          <a:p>
            <a:pPr indent="-317500" lvl="0" marL="457200" marR="215900" rtl="0" algn="l">
              <a:lnSpc>
                <a:spcPct val="160000"/>
              </a:lnSpc>
              <a:spcBef>
                <a:spcPts val="0"/>
              </a:spcBef>
              <a:spcAft>
                <a:spcPts val="0"/>
              </a:spcAft>
              <a:buClr>
                <a:srgbClr val="0A0A23"/>
              </a:buClr>
              <a:buSzPts val="1400"/>
              <a:buAutoNum type="arabicPeriod"/>
            </a:pPr>
            <a:r>
              <a:rPr lang="en" sz="1400">
                <a:solidFill>
                  <a:srgbClr val="0A0A23"/>
                </a:solidFill>
                <a:highlight>
                  <a:srgbClr val="FFFFFF"/>
                </a:highlight>
              </a:rPr>
              <a:t>Add </a:t>
            </a:r>
            <a:r>
              <a:rPr b="1" lang="en" sz="1400">
                <a:solidFill>
                  <a:srgbClr val="0A0A23"/>
                </a:solidFill>
                <a:highlight>
                  <a:srgbClr val="FFFFFF"/>
                </a:highlight>
              </a:rPr>
              <a:t>memoization</a:t>
            </a:r>
            <a:endParaRPr b="1" sz="1400">
              <a:solidFill>
                <a:srgbClr val="0A0A23"/>
              </a:solidFill>
              <a:highlight>
                <a:srgbClr val="FFFFFF"/>
              </a:highlight>
            </a:endParaRPr>
          </a:p>
          <a:p>
            <a:pPr indent="-317500" lvl="0" marL="457200" marR="215900" rtl="0" algn="l">
              <a:lnSpc>
                <a:spcPct val="160000"/>
              </a:lnSpc>
              <a:spcBef>
                <a:spcPts val="0"/>
              </a:spcBef>
              <a:spcAft>
                <a:spcPts val="0"/>
              </a:spcAft>
              <a:buClr>
                <a:srgbClr val="0A0A23"/>
              </a:buClr>
              <a:buSzPts val="1400"/>
              <a:buAutoNum type="arabicPeriod"/>
            </a:pPr>
            <a:r>
              <a:rPr lang="en" sz="1400">
                <a:solidFill>
                  <a:srgbClr val="0A0A23"/>
                </a:solidFill>
                <a:highlight>
                  <a:srgbClr val="FFFFFF"/>
                </a:highlight>
              </a:rPr>
              <a:t>Determine </a:t>
            </a:r>
            <a:r>
              <a:rPr b="1" lang="en" sz="1400">
                <a:solidFill>
                  <a:srgbClr val="0A0A23"/>
                </a:solidFill>
                <a:highlight>
                  <a:srgbClr val="FFFFFF"/>
                </a:highlight>
              </a:rPr>
              <a:t>time complexity</a:t>
            </a:r>
            <a:endParaRPr b="1" sz="1400">
              <a:solidFill>
                <a:srgbClr val="0A0A23"/>
              </a:solidFill>
              <a:highlight>
                <a:srgbClr val="FFFFFF"/>
              </a:highlight>
            </a:endParaRPr>
          </a:p>
          <a:p>
            <a:pPr indent="0" lvl="0" marL="0" marR="215900" rtl="0" algn="l">
              <a:lnSpc>
                <a:spcPct val="160000"/>
              </a:lnSpc>
              <a:spcBef>
                <a:spcPts val="5000"/>
              </a:spcBef>
              <a:spcAft>
                <a:spcPts val="0"/>
              </a:spcAft>
              <a:buNone/>
            </a:pPr>
            <a:r>
              <a:t/>
            </a:r>
            <a:endParaRPr b="1" sz="1400">
              <a:solidFill>
                <a:srgbClr val="0A0A23"/>
              </a:solidFill>
              <a:highlight>
                <a:srgbClr val="FFFFFF"/>
              </a:highlight>
            </a:endParaRPr>
          </a:p>
          <a:p>
            <a:pPr indent="0" lvl="0" marL="457200" marR="215900" rtl="0" algn="l">
              <a:lnSpc>
                <a:spcPct val="160000"/>
              </a:lnSpc>
              <a:spcBef>
                <a:spcPts val="5000"/>
              </a:spcBef>
              <a:spcAft>
                <a:spcPts val="0"/>
              </a:spcAft>
              <a:buNone/>
            </a:pPr>
            <a:r>
              <a:t/>
            </a:r>
            <a:endParaRPr b="1" sz="1400">
              <a:solidFill>
                <a:srgbClr val="0A0A23"/>
              </a:solidFill>
              <a:highlight>
                <a:srgbClr val="FFFFFF"/>
              </a:highlight>
            </a:endParaRPr>
          </a:p>
          <a:p>
            <a:pPr indent="0" lvl="0" marL="0" rtl="0" algn="l">
              <a:spcBef>
                <a:spcPts val="5000"/>
              </a:spcBef>
              <a:spcAft>
                <a:spcPts val="1600"/>
              </a:spcAft>
              <a:buNone/>
            </a:pPr>
            <a:r>
              <a:t/>
            </a:r>
            <a:endParaRPr sz="1400"/>
          </a:p>
        </p:txBody>
      </p:sp>
      <p:pic>
        <p:nvPicPr>
          <p:cNvPr id="74" name="Google Shape;74;p16"/>
          <p:cNvPicPr preferRelativeResize="0"/>
          <p:nvPr/>
        </p:nvPicPr>
        <p:blipFill>
          <a:blip r:embed="rId3">
            <a:alphaModFix/>
          </a:blip>
          <a:stretch>
            <a:fillRect/>
          </a:stretch>
        </p:blipFill>
        <p:spPr>
          <a:xfrm>
            <a:off x="4998600" y="3329925"/>
            <a:ext cx="3777749" cy="1238950"/>
          </a:xfrm>
          <a:prstGeom prst="rect">
            <a:avLst/>
          </a:prstGeom>
          <a:noFill/>
          <a:ln cap="flat" cmpd="sng" w="9525">
            <a:solidFill>
              <a:srgbClr val="CC000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4093075" y="107375"/>
            <a:ext cx="4855674" cy="4610526"/>
          </a:xfrm>
          <a:prstGeom prst="rect">
            <a:avLst/>
          </a:prstGeom>
          <a:noFill/>
          <a:ln>
            <a:noFill/>
          </a:ln>
        </p:spPr>
      </p:pic>
      <p:sp>
        <p:nvSpPr>
          <p:cNvPr id="80" name="Google Shape;80;p1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Q1</a:t>
            </a:r>
            <a:endParaRPr/>
          </a:p>
        </p:txBody>
      </p:sp>
      <p:sp>
        <p:nvSpPr>
          <p:cNvPr id="81" name="Google Shape;81;p17"/>
          <p:cNvSpPr txBox="1"/>
          <p:nvPr>
            <p:ph idx="1" type="body"/>
          </p:nvPr>
        </p:nvSpPr>
        <p:spPr>
          <a:xfrm>
            <a:off x="311700" y="1389600"/>
            <a:ext cx="3555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Clr>
                <a:schemeClr val="dk1"/>
              </a:buClr>
              <a:buSzPts val="1100"/>
              <a:buFont typeface="Arial"/>
              <a:buNone/>
            </a:pPr>
            <a:r>
              <a:rPr b="1" lang="en">
                <a:solidFill>
                  <a:schemeClr val="dk1"/>
                </a:solidFill>
              </a:rPr>
              <a:t>States</a:t>
            </a:r>
            <a:r>
              <a:rPr lang="en">
                <a:solidFill>
                  <a:schemeClr val="dk1"/>
                </a:solidFill>
              </a:rPr>
              <a:t>: climbStairs (dp)</a:t>
            </a:r>
            <a:endParaRPr>
              <a:solidFill>
                <a:schemeClr val="dk1"/>
              </a:solidFill>
            </a:endParaRPr>
          </a:p>
          <a:p>
            <a:pPr indent="0" lvl="0" marL="0" rtl="0" algn="l">
              <a:spcBef>
                <a:spcPts val="1600"/>
              </a:spcBef>
              <a:spcAft>
                <a:spcPts val="0"/>
              </a:spcAft>
              <a:buNone/>
            </a:pPr>
            <a:r>
              <a:rPr b="1" lang="en">
                <a:solidFill>
                  <a:schemeClr val="dk1"/>
                </a:solidFill>
              </a:rPr>
              <a:t>Iteration relationship</a:t>
            </a:r>
            <a:r>
              <a:rPr lang="en">
                <a:solidFill>
                  <a:schemeClr val="dk1"/>
                </a:solidFill>
              </a:rPr>
              <a:t>:   </a:t>
            </a:r>
            <a:r>
              <a:rPr lang="en">
                <a:solidFill>
                  <a:schemeClr val="dk1"/>
                </a:solidFill>
                <a:highlight>
                  <a:schemeClr val="lt1"/>
                </a:highlight>
              </a:rPr>
              <a:t>dp[i]=dp[i−1]+dp[i−2]</a:t>
            </a:r>
            <a:endParaRPr>
              <a:solidFill>
                <a:schemeClr val="dk1"/>
              </a:solidFill>
              <a:highlight>
                <a:schemeClr val="lt1"/>
              </a:highlight>
            </a:endParaRPr>
          </a:p>
          <a:p>
            <a:pPr indent="0" lvl="0" marL="0" rtl="0" algn="l">
              <a:spcBef>
                <a:spcPts val="1600"/>
              </a:spcBef>
              <a:spcAft>
                <a:spcPts val="0"/>
              </a:spcAft>
              <a:buClr>
                <a:schemeClr val="dk1"/>
              </a:buClr>
              <a:buSzPts val="1100"/>
              <a:buFont typeface="Arial"/>
              <a:buNone/>
            </a:pPr>
            <a:r>
              <a:rPr b="1" lang="en">
                <a:solidFill>
                  <a:schemeClr val="dk1"/>
                </a:solidFill>
                <a:highlight>
                  <a:schemeClr val="lt1"/>
                </a:highlight>
              </a:rPr>
              <a:t>Boundary Conditions: </a:t>
            </a:r>
            <a:r>
              <a:rPr lang="en">
                <a:solidFill>
                  <a:schemeClr val="dk1"/>
                </a:solidFill>
                <a:highlight>
                  <a:schemeClr val="lt1"/>
                </a:highlight>
              </a:rPr>
              <a:t>dp[0] = 1, dp[1] = 2</a:t>
            </a:r>
            <a:endParaRPr>
              <a:solidFill>
                <a:schemeClr val="dk1"/>
              </a:solidFill>
              <a:highlight>
                <a:schemeClr val="lt1"/>
              </a:highlight>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311700" y="555600"/>
            <a:ext cx="3839700" cy="40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Solution</a:t>
            </a:r>
            <a:r>
              <a:rPr lang="en" sz="1400">
                <a:solidFill>
                  <a:srgbClr val="000000"/>
                </a:solidFill>
              </a:rPr>
              <a:t>:</a:t>
            </a:r>
            <a:endParaRPr sz="1400">
              <a:solidFill>
                <a:srgbClr val="000000"/>
              </a:solidFill>
            </a:endParaRPr>
          </a:p>
          <a:p>
            <a:pPr indent="0" lvl="0" marL="0" rtl="0" algn="l">
              <a:spcBef>
                <a:spcPts val="1600"/>
              </a:spcBef>
              <a:spcAft>
                <a:spcPts val="0"/>
              </a:spcAft>
              <a:buNone/>
            </a:pPr>
            <a:r>
              <a:rPr lang="en" sz="1400">
                <a:solidFill>
                  <a:srgbClr val="000000"/>
                </a:solidFill>
              </a:rPr>
              <a:t>Recursion:  </a:t>
            </a:r>
            <a:r>
              <a:rPr lang="en" sz="1400">
                <a:solidFill>
                  <a:srgbClr val="000000"/>
                </a:solidFill>
              </a:rPr>
              <a:t>stairs</a:t>
            </a:r>
            <a:r>
              <a:rPr lang="en" sz="1400">
                <a:solidFill>
                  <a:srgbClr val="000000"/>
                </a:solidFill>
              </a:rPr>
              <a:t>(n) = </a:t>
            </a:r>
            <a:r>
              <a:rPr lang="en" sz="1400">
                <a:solidFill>
                  <a:schemeClr val="dk1"/>
                </a:solidFill>
              </a:rPr>
              <a:t>stairs</a:t>
            </a:r>
            <a:r>
              <a:rPr lang="en" sz="1400">
                <a:solidFill>
                  <a:srgbClr val="000000"/>
                </a:solidFill>
              </a:rPr>
              <a:t>(n-1) + </a:t>
            </a:r>
            <a:r>
              <a:rPr lang="en" sz="1400">
                <a:solidFill>
                  <a:schemeClr val="dk1"/>
                </a:solidFill>
              </a:rPr>
              <a:t>stairs</a:t>
            </a:r>
            <a:r>
              <a:rPr lang="en" sz="1400">
                <a:solidFill>
                  <a:srgbClr val="000000"/>
                </a:solidFill>
              </a:rPr>
              <a:t>(n-2)</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0" rtl="0" algn="l">
              <a:spcBef>
                <a:spcPts val="1600"/>
              </a:spcBef>
              <a:spcAft>
                <a:spcPts val="0"/>
              </a:spcAft>
              <a:buNone/>
            </a:pPr>
            <a:r>
              <a:rPr lang="en" sz="1400">
                <a:solidFill>
                  <a:srgbClr val="000000"/>
                </a:solidFill>
              </a:rPr>
              <a:t>DP: Bottom to Top</a:t>
            </a:r>
            <a:endParaRPr sz="1400">
              <a:solidFill>
                <a:srgbClr val="000000"/>
              </a:solidFill>
            </a:endParaRPr>
          </a:p>
          <a:p>
            <a:pPr indent="0" lvl="0" marL="0" rtl="0" algn="l">
              <a:spcBef>
                <a:spcPts val="1600"/>
              </a:spcBef>
              <a:spcAft>
                <a:spcPts val="0"/>
              </a:spcAft>
              <a:buClr>
                <a:schemeClr val="dk1"/>
              </a:buClr>
              <a:buSzPts val="1100"/>
              <a:buFont typeface="Arial"/>
              <a:buNone/>
            </a:pPr>
            <a:r>
              <a:rPr lang="en" sz="1400">
                <a:solidFill>
                  <a:schemeClr val="dk1"/>
                </a:solidFill>
                <a:highlight>
                  <a:schemeClr val="lt1"/>
                </a:highlight>
              </a:rPr>
              <a:t>Complexity Analysis</a:t>
            </a:r>
            <a:endParaRPr sz="1400">
              <a:solidFill>
                <a:schemeClr val="dk1"/>
              </a:solidFill>
              <a:highlight>
                <a:schemeClr val="lt1"/>
              </a:highlight>
            </a:endParaRPr>
          </a:p>
          <a:p>
            <a:pPr indent="-317500" lvl="0" marL="457200" rtl="0" algn="l">
              <a:lnSpc>
                <a:spcPct val="120000"/>
              </a:lnSpc>
              <a:spcBef>
                <a:spcPts val="1100"/>
              </a:spcBef>
              <a:spcAft>
                <a:spcPts val="0"/>
              </a:spcAft>
              <a:buClr>
                <a:schemeClr val="dk1"/>
              </a:buClr>
              <a:buSzPts val="1400"/>
              <a:buFont typeface="Microsoft Yahei"/>
              <a:buChar char="●"/>
            </a:pPr>
            <a:r>
              <a:rPr lang="en" sz="1400">
                <a:solidFill>
                  <a:schemeClr val="dk1"/>
                </a:solidFill>
                <a:highlight>
                  <a:schemeClr val="lt1"/>
                </a:highlight>
              </a:rPr>
              <a:t>Time complexity :  O(n)</a:t>
            </a:r>
            <a:endParaRPr sz="1400">
              <a:solidFill>
                <a:schemeClr val="dk1"/>
              </a:solidFill>
              <a:highlight>
                <a:schemeClr val="lt1"/>
              </a:highlight>
            </a:endParaRPr>
          </a:p>
          <a:p>
            <a:pPr indent="-317500" lvl="0" marL="457200" rtl="0" algn="l">
              <a:lnSpc>
                <a:spcPct val="120000"/>
              </a:lnSpc>
              <a:spcBef>
                <a:spcPts val="0"/>
              </a:spcBef>
              <a:spcAft>
                <a:spcPts val="0"/>
              </a:spcAft>
              <a:buClr>
                <a:schemeClr val="dk1"/>
              </a:buClr>
              <a:buSzPts val="1400"/>
              <a:buFont typeface="Microsoft Yahei"/>
              <a:buChar char="●"/>
            </a:pPr>
            <a:r>
              <a:rPr lang="en" sz="1400">
                <a:solidFill>
                  <a:schemeClr val="dk1"/>
                </a:solidFill>
                <a:highlight>
                  <a:schemeClr val="lt1"/>
                </a:highlight>
              </a:rPr>
              <a:t>Space complexity :  O(n)</a:t>
            </a:r>
            <a:endParaRPr sz="1400"/>
          </a:p>
        </p:txBody>
      </p:sp>
      <p:pic>
        <p:nvPicPr>
          <p:cNvPr id="87" name="Google Shape;87;p18"/>
          <p:cNvPicPr preferRelativeResize="0"/>
          <p:nvPr/>
        </p:nvPicPr>
        <p:blipFill>
          <a:blip r:embed="rId3">
            <a:alphaModFix/>
          </a:blip>
          <a:stretch>
            <a:fillRect/>
          </a:stretch>
        </p:blipFill>
        <p:spPr>
          <a:xfrm>
            <a:off x="4050150" y="555597"/>
            <a:ext cx="5168651" cy="1623050"/>
          </a:xfrm>
          <a:prstGeom prst="rect">
            <a:avLst/>
          </a:prstGeom>
          <a:noFill/>
          <a:ln>
            <a:noFill/>
          </a:ln>
        </p:spPr>
      </p:pic>
      <p:pic>
        <p:nvPicPr>
          <p:cNvPr id="88" name="Google Shape;88;p18"/>
          <p:cNvPicPr preferRelativeResize="0"/>
          <p:nvPr/>
        </p:nvPicPr>
        <p:blipFill>
          <a:blip r:embed="rId4">
            <a:alphaModFix/>
          </a:blip>
          <a:stretch>
            <a:fillRect/>
          </a:stretch>
        </p:blipFill>
        <p:spPr>
          <a:xfrm>
            <a:off x="4050150" y="2178650"/>
            <a:ext cx="4934399" cy="2872275"/>
          </a:xfrm>
          <a:prstGeom prst="rect">
            <a:avLst/>
          </a:prstGeom>
          <a:noFill/>
          <a:ln>
            <a:noFill/>
          </a:ln>
        </p:spPr>
      </p:pic>
      <p:sp>
        <p:nvSpPr>
          <p:cNvPr id="89" name="Google Shape;89;p18"/>
          <p:cNvSpPr txBox="1"/>
          <p:nvPr/>
        </p:nvSpPr>
        <p:spPr>
          <a:xfrm>
            <a:off x="7084275" y="3106975"/>
            <a:ext cx="1688400" cy="9486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Create array “dp” here to store results (Add memoization)</a:t>
            </a:r>
            <a:endParaRPr>
              <a:solidFill>
                <a:schemeClr val="dk1"/>
              </a:solidFill>
            </a:endParaRPr>
          </a:p>
          <a:p>
            <a:pPr indent="0" lvl="0" marL="0" rtl="0" algn="l">
              <a:spcBef>
                <a:spcPts val="0"/>
              </a:spcBef>
              <a:spcAft>
                <a:spcPts val="0"/>
              </a:spcAft>
              <a:buNone/>
            </a:pPr>
            <a:r>
              <a:t/>
            </a:r>
            <a:endParaRPr/>
          </a:p>
        </p:txBody>
      </p:sp>
      <p:cxnSp>
        <p:nvCxnSpPr>
          <p:cNvPr id="90" name="Google Shape;90;p18"/>
          <p:cNvCxnSpPr/>
          <p:nvPr/>
        </p:nvCxnSpPr>
        <p:spPr>
          <a:xfrm flipH="1" rot="10800000">
            <a:off x="6736275" y="3489925"/>
            <a:ext cx="348000" cy="130500"/>
          </a:xfrm>
          <a:prstGeom prst="straightConnector1">
            <a:avLst/>
          </a:prstGeom>
          <a:noFill/>
          <a:ln cap="flat" cmpd="sng" w="9525">
            <a:solidFill>
              <a:srgbClr val="CC0000"/>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555600"/>
            <a:ext cx="3874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Q2：</a:t>
            </a:r>
            <a:r>
              <a:rPr lang="en"/>
              <a:t>Find Max Amount!</a:t>
            </a:r>
            <a:endParaRPr/>
          </a:p>
        </p:txBody>
      </p:sp>
      <p:pic>
        <p:nvPicPr>
          <p:cNvPr id="96" name="Google Shape;96;p19"/>
          <p:cNvPicPr preferRelativeResize="0"/>
          <p:nvPr/>
        </p:nvPicPr>
        <p:blipFill>
          <a:blip r:embed="rId3">
            <a:alphaModFix/>
          </a:blip>
          <a:stretch>
            <a:fillRect/>
          </a:stretch>
        </p:blipFill>
        <p:spPr>
          <a:xfrm>
            <a:off x="4631919" y="0"/>
            <a:ext cx="4673662" cy="5143501"/>
          </a:xfrm>
          <a:prstGeom prst="rect">
            <a:avLst/>
          </a:prstGeom>
          <a:noFill/>
          <a:ln>
            <a:noFill/>
          </a:ln>
        </p:spPr>
      </p:pic>
      <p:pic>
        <p:nvPicPr>
          <p:cNvPr id="97" name="Google Shape;97;p19"/>
          <p:cNvPicPr preferRelativeResize="0"/>
          <p:nvPr/>
        </p:nvPicPr>
        <p:blipFill>
          <a:blip r:embed="rId4">
            <a:alphaModFix/>
          </a:blip>
          <a:stretch>
            <a:fillRect/>
          </a:stretch>
        </p:blipFill>
        <p:spPr>
          <a:xfrm>
            <a:off x="66675" y="1504950"/>
            <a:ext cx="4505325" cy="1066800"/>
          </a:xfrm>
          <a:prstGeom prst="rect">
            <a:avLst/>
          </a:prstGeom>
          <a:noFill/>
          <a:ln>
            <a:noFill/>
          </a:ln>
        </p:spPr>
      </p:pic>
      <p:sp>
        <p:nvSpPr>
          <p:cNvPr id="98" name="Google Shape;98;p19"/>
          <p:cNvSpPr txBox="1"/>
          <p:nvPr/>
        </p:nvSpPr>
        <p:spPr>
          <a:xfrm>
            <a:off x="461250" y="2959025"/>
            <a:ext cx="3524700" cy="6180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Robb: current[i] + robb[i-2]</a:t>
            </a:r>
            <a:endParaRPr/>
          </a:p>
          <a:p>
            <a:pPr indent="0" lvl="0" marL="0" rtl="0" algn="l">
              <a:spcBef>
                <a:spcPts val="0"/>
              </a:spcBef>
              <a:spcAft>
                <a:spcPts val="0"/>
              </a:spcAft>
              <a:buNone/>
            </a:pPr>
            <a:r>
              <a:rPr lang="en"/>
              <a:t>Not robb: robb[i-1] (Previous one)</a:t>
            </a:r>
            <a:endParaRPr/>
          </a:p>
        </p:txBody>
      </p:sp>
      <p:cxnSp>
        <p:nvCxnSpPr>
          <p:cNvPr id="99" name="Google Shape;99;p19"/>
          <p:cNvCxnSpPr>
            <a:endCxn id="98" idx="0"/>
          </p:cNvCxnSpPr>
          <p:nvPr/>
        </p:nvCxnSpPr>
        <p:spPr>
          <a:xfrm flipH="1">
            <a:off x="2223600" y="2149625"/>
            <a:ext cx="430800" cy="809400"/>
          </a:xfrm>
          <a:prstGeom prst="straightConnector1">
            <a:avLst/>
          </a:prstGeom>
          <a:noFill/>
          <a:ln cap="flat" cmpd="sng" w="9525">
            <a:solidFill>
              <a:srgbClr val="CC0000"/>
            </a:solidFill>
            <a:prstDash val="solid"/>
            <a:round/>
            <a:headEnd len="med" w="med" type="none"/>
            <a:tailEnd len="med" w="med" type="none"/>
          </a:ln>
        </p:spPr>
      </p:cxnSp>
      <p:sp>
        <p:nvSpPr>
          <p:cNvPr id="100" name="Google Shape;100;p19"/>
          <p:cNvSpPr txBox="1"/>
          <p:nvPr/>
        </p:nvSpPr>
        <p:spPr>
          <a:xfrm>
            <a:off x="311700" y="3964300"/>
            <a:ext cx="40830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dp:</a:t>
            </a:r>
            <a:r>
              <a:rPr lang="en"/>
              <a:t> the maximum amount the robber can obtain.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106" name="Google Shape;106;p20"/>
          <p:cNvSpPr txBox="1"/>
          <p:nvPr>
            <p:ph idx="1" type="body"/>
          </p:nvPr>
        </p:nvSpPr>
        <p:spPr>
          <a:xfrm>
            <a:off x="311700" y="1389600"/>
            <a:ext cx="32565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000000"/>
                </a:solidFill>
                <a:highlight>
                  <a:srgbClr val="FFFFFF"/>
                </a:highlight>
              </a:rPr>
              <a:t>Complexity Analysis</a:t>
            </a:r>
            <a:endParaRPr sz="1800">
              <a:solidFill>
                <a:srgbClr val="000000"/>
              </a:solidFill>
              <a:highlight>
                <a:srgbClr val="FFFFFF"/>
              </a:highlight>
            </a:endParaRPr>
          </a:p>
          <a:p>
            <a:pPr indent="-342900" lvl="0" marL="457200" rtl="0" algn="l">
              <a:lnSpc>
                <a:spcPct val="120000"/>
              </a:lnSpc>
              <a:spcBef>
                <a:spcPts val="1100"/>
              </a:spcBef>
              <a:spcAft>
                <a:spcPts val="0"/>
              </a:spcAft>
              <a:buClr>
                <a:srgbClr val="000000"/>
              </a:buClr>
              <a:buSzPts val="1800"/>
              <a:buFont typeface="Microsoft Yahei"/>
              <a:buChar char="●"/>
            </a:pPr>
            <a:r>
              <a:rPr lang="en" sz="1800">
                <a:solidFill>
                  <a:srgbClr val="000000"/>
                </a:solidFill>
                <a:highlight>
                  <a:srgbClr val="FFFFFF"/>
                </a:highlight>
              </a:rPr>
              <a:t>Time complexity :  O(n)</a:t>
            </a:r>
            <a:endParaRPr sz="1800">
              <a:solidFill>
                <a:srgbClr val="000000"/>
              </a:solidFill>
              <a:highlight>
                <a:srgbClr val="FFFFFF"/>
              </a:highlight>
            </a:endParaRPr>
          </a:p>
          <a:p>
            <a:pPr indent="-342900" lvl="0" marL="457200" rtl="0" algn="l">
              <a:lnSpc>
                <a:spcPct val="120000"/>
              </a:lnSpc>
              <a:spcBef>
                <a:spcPts val="0"/>
              </a:spcBef>
              <a:spcAft>
                <a:spcPts val="0"/>
              </a:spcAft>
              <a:buClr>
                <a:srgbClr val="000000"/>
              </a:buClr>
              <a:buSzPts val="1800"/>
              <a:buFont typeface="Microsoft Yahei"/>
              <a:buChar char="●"/>
            </a:pPr>
            <a:r>
              <a:rPr lang="en" sz="1800">
                <a:solidFill>
                  <a:srgbClr val="000000"/>
                </a:solidFill>
                <a:highlight>
                  <a:srgbClr val="FFFFFF"/>
                </a:highlight>
              </a:rPr>
              <a:t>Space complexity :  O(n)</a:t>
            </a:r>
            <a:endParaRPr>
              <a:solidFill>
                <a:srgbClr val="000000"/>
              </a:solidFill>
            </a:endParaRPr>
          </a:p>
        </p:txBody>
      </p:sp>
      <p:pic>
        <p:nvPicPr>
          <p:cNvPr id="107" name="Google Shape;107;p20"/>
          <p:cNvPicPr preferRelativeResize="0"/>
          <p:nvPr/>
        </p:nvPicPr>
        <p:blipFill>
          <a:blip r:embed="rId3">
            <a:alphaModFix/>
          </a:blip>
          <a:stretch>
            <a:fillRect/>
          </a:stretch>
        </p:blipFill>
        <p:spPr>
          <a:xfrm>
            <a:off x="6283475" y="3574825"/>
            <a:ext cx="2400025" cy="1089675"/>
          </a:xfrm>
          <a:prstGeom prst="rect">
            <a:avLst/>
          </a:prstGeom>
          <a:noFill/>
          <a:ln>
            <a:noFill/>
          </a:ln>
        </p:spPr>
      </p:pic>
      <p:pic>
        <p:nvPicPr>
          <p:cNvPr id="108" name="Google Shape;108;p20"/>
          <p:cNvPicPr preferRelativeResize="0"/>
          <p:nvPr/>
        </p:nvPicPr>
        <p:blipFill>
          <a:blip r:embed="rId4">
            <a:alphaModFix/>
          </a:blip>
          <a:stretch>
            <a:fillRect/>
          </a:stretch>
        </p:blipFill>
        <p:spPr>
          <a:xfrm>
            <a:off x="3568200" y="691975"/>
            <a:ext cx="5271000" cy="2647758"/>
          </a:xfrm>
          <a:prstGeom prst="rect">
            <a:avLst/>
          </a:prstGeom>
          <a:noFill/>
          <a:ln>
            <a:noFill/>
          </a:ln>
        </p:spPr>
      </p:pic>
      <p:sp>
        <p:nvSpPr>
          <p:cNvPr id="109" name="Google Shape;109;p20"/>
          <p:cNvSpPr txBox="1"/>
          <p:nvPr/>
        </p:nvSpPr>
        <p:spPr>
          <a:xfrm>
            <a:off x="4229675" y="3574863"/>
            <a:ext cx="2053800" cy="10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Given array: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Robb array, length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55225" y="152400"/>
            <a:ext cx="3796200" cy="64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Q3: Find Max Amount</a:t>
            </a:r>
            <a:endParaRPr/>
          </a:p>
        </p:txBody>
      </p:sp>
      <p:pic>
        <p:nvPicPr>
          <p:cNvPr id="115" name="Google Shape;115;p21"/>
          <p:cNvPicPr preferRelativeResize="0"/>
          <p:nvPr/>
        </p:nvPicPr>
        <p:blipFill>
          <a:blip r:embed="rId3">
            <a:alphaModFix/>
          </a:blip>
          <a:stretch>
            <a:fillRect/>
          </a:stretch>
        </p:blipFill>
        <p:spPr>
          <a:xfrm>
            <a:off x="3476725" y="91500"/>
            <a:ext cx="5719499" cy="3039734"/>
          </a:xfrm>
          <a:prstGeom prst="rect">
            <a:avLst/>
          </a:prstGeom>
          <a:noFill/>
          <a:ln>
            <a:noFill/>
          </a:ln>
        </p:spPr>
      </p:pic>
      <p:pic>
        <p:nvPicPr>
          <p:cNvPr id="116" name="Google Shape;116;p21"/>
          <p:cNvPicPr preferRelativeResize="0"/>
          <p:nvPr/>
        </p:nvPicPr>
        <p:blipFill>
          <a:blip r:embed="rId4">
            <a:alphaModFix/>
          </a:blip>
          <a:stretch>
            <a:fillRect/>
          </a:stretch>
        </p:blipFill>
        <p:spPr>
          <a:xfrm>
            <a:off x="466125" y="1018112"/>
            <a:ext cx="2998100" cy="1895712"/>
          </a:xfrm>
          <a:prstGeom prst="rect">
            <a:avLst/>
          </a:prstGeom>
          <a:noFill/>
          <a:ln>
            <a:noFill/>
          </a:ln>
        </p:spPr>
      </p:pic>
      <p:sp>
        <p:nvSpPr>
          <p:cNvPr id="117" name="Google Shape;117;p21"/>
          <p:cNvSpPr txBox="1"/>
          <p:nvPr/>
        </p:nvSpPr>
        <p:spPr>
          <a:xfrm>
            <a:off x="3629250" y="3054775"/>
            <a:ext cx="3133200" cy="5571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Attention</a:t>
            </a:r>
            <a:r>
              <a:rPr b="1" lang="en" sz="1200"/>
              <a:t>:</a:t>
            </a:r>
            <a:r>
              <a:rPr lang="en" sz="1200"/>
              <a:t> No buy action at the first day!</a:t>
            </a:r>
            <a:endParaRPr sz="1200"/>
          </a:p>
        </p:txBody>
      </p:sp>
      <p:cxnSp>
        <p:nvCxnSpPr>
          <p:cNvPr id="118" name="Google Shape;118;p21"/>
          <p:cNvCxnSpPr/>
          <p:nvPr/>
        </p:nvCxnSpPr>
        <p:spPr>
          <a:xfrm>
            <a:off x="3019950" y="2523875"/>
            <a:ext cx="609300" cy="826800"/>
          </a:xfrm>
          <a:prstGeom prst="straightConnector1">
            <a:avLst/>
          </a:prstGeom>
          <a:noFill/>
          <a:ln cap="flat" cmpd="sng" w="9525">
            <a:solidFill>
              <a:srgbClr val="CC0000"/>
            </a:solidFill>
            <a:prstDash val="solid"/>
            <a:round/>
            <a:headEnd len="med" w="med" type="none"/>
            <a:tailEnd len="med" w="med" type="none"/>
          </a:ln>
        </p:spPr>
      </p:cxnSp>
      <p:sp>
        <p:nvSpPr>
          <p:cNvPr id="119" name="Google Shape;119;p21"/>
          <p:cNvSpPr txBox="1"/>
          <p:nvPr/>
        </p:nvSpPr>
        <p:spPr>
          <a:xfrm>
            <a:off x="1748950" y="3736100"/>
            <a:ext cx="3796200" cy="12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buy[i]:</a:t>
            </a:r>
            <a:r>
              <a:rPr lang="en"/>
              <a:t> the maximum revenue for buy operation at the i-th day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sell[i]:</a:t>
            </a:r>
            <a:r>
              <a:rPr lang="en"/>
              <a:t> the maximum revenue for sell operation at the i-th day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