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2"/>
  </p:notesMasterIdLst>
  <p:handoutMasterIdLst>
    <p:handoutMasterId r:id="rId13"/>
  </p:handoutMasterIdLst>
  <p:sldIdLst>
    <p:sldId id="304" r:id="rId3"/>
    <p:sldId id="310" r:id="rId4"/>
    <p:sldId id="314" r:id="rId5"/>
    <p:sldId id="315" r:id="rId6"/>
    <p:sldId id="316" r:id="rId7"/>
    <p:sldId id="318" r:id="rId8"/>
    <p:sldId id="317" r:id="rId9"/>
    <p:sldId id="320" r:id="rId10"/>
    <p:sldId id="319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Source Sans Pro" panose="020B0503030403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FF5125-9F80-48E5-9AF7-AB5D9B9D1E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85C2-9C43-47A1-86DA-83C30C4353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9ACF29F-4809-423D-8C04-F41F6E4A97FD}" type="datetimeFigureOut">
              <a:rPr lang="en-US" altLang="en-US"/>
              <a:pPr/>
              <a:t>10/21/2019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68C78-333B-4C2F-998D-C71B4FBBE7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A3EB4-E2E1-4086-998F-FA6D1E26C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87AF493-78A7-4D8B-9E3C-4EF67C404E0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0294DE4-5659-4FC0-B876-EBC4AEE815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B5642-D869-4DAE-B877-8FDA1F9A03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13E14CF-D26D-4EB8-92B5-FEC5B7BD9B6D}" type="datetimeFigureOut">
              <a:rPr lang="en-US" altLang="en-US"/>
              <a:pPr/>
              <a:t>10/21/2019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D1B600F-0023-4709-90C9-0EF3557B70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2B37635-4C17-4E5E-8352-552B915EE3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A7D3-DE52-432B-BF21-4B613F2213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D1A1-9475-42A0-9D6D-359236CF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5FBC7E0-2B39-4E74-AE6B-158B966432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EDFF99-6A60-47D8-8444-8074A9972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D44D50AC-4CBF-4B90-9120-B39A1D759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397166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1797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052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04228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906DC8F7-002F-4488-8869-69E9A67AF8F1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6A8337FF-4CA1-42BB-AB05-B1772113B7B4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5607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243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42983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099797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7D8AC5-4E0A-4341-94DC-B5E7535BB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6" name="Picture 14" title="Stanford University">
            <a:extLst>
              <a:ext uri="{FF2B5EF4-FFF2-40B4-BE49-F238E27FC236}">
                <a16:creationId xmlns:a16="http://schemas.microsoft.com/office/drawing/2014/main" id="{01E4FB13-9AD1-4436-B304-D0F3F76F6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38472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001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C522A30A-0DB7-42B0-B21F-FD35DD301EF8}"/>
              </a:ext>
            </a:extLst>
          </p:cNvPr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panose="020B0503030403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fld id="{EAFF2634-0C4F-41BF-8693-90B5937494FF}" type="slidenum">
              <a:rPr lang="en-US" altLang="en-US" sz="1000">
                <a:solidFill>
                  <a:srgbClr val="7F7F7F"/>
                </a:solidFill>
                <a:latin typeface="Arial" panose="020B0604020202020204" pitchFamily="34" charset="0"/>
              </a:rPr>
              <a:pPr algn="ctr" eaLnBrk="1" hangingPunct="1"/>
              <a:t>‹#›</a:t>
            </a:fld>
            <a:endParaRPr lang="en-US" altLang="en-US" sz="10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96568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232669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3320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167206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SUSig_White.eps">
            <a:extLst>
              <a:ext uri="{FF2B5EF4-FFF2-40B4-BE49-F238E27FC236}">
                <a16:creationId xmlns:a16="http://schemas.microsoft.com/office/drawing/2014/main" id="{9CAB198C-7ECA-41CF-BAA9-FA92C955E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8358C9-D896-4F94-ABDA-FBE077341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1" title="Stanford University">
            <a:extLst>
              <a:ext uri="{FF2B5EF4-FFF2-40B4-BE49-F238E27FC236}">
                <a16:creationId xmlns:a16="http://schemas.microsoft.com/office/drawing/2014/main" id="{921A1ECA-DEF7-48F2-821A-7C871B64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40385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22848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318711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B1C67-3A39-48A4-A76E-F82B41BB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chemeClr val="lt1"/>
              </a:solidFill>
              <a:latin typeface="Arial"/>
              <a:ea typeface="+mn-ea"/>
            </a:endParaRPr>
          </a:p>
        </p:txBody>
      </p:sp>
      <p:pic>
        <p:nvPicPr>
          <p:cNvPr id="7" name="Picture 10" title="Stanford University">
            <a:extLst>
              <a:ext uri="{FF2B5EF4-FFF2-40B4-BE49-F238E27FC236}">
                <a16:creationId xmlns:a16="http://schemas.microsoft.com/office/drawing/2014/main" id="{9D6C4AC4-D0F5-4CC0-B4E0-60231E202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281446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>
            <a:extLst>
              <a:ext uri="{FF2B5EF4-FFF2-40B4-BE49-F238E27FC236}">
                <a16:creationId xmlns:a16="http://schemas.microsoft.com/office/drawing/2014/main" id="{F39B7956-24A4-4ACE-8E7C-6D31D759022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E0BA7-83B9-4D7D-BC58-BF97AD1E6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8D1A310-6238-47BE-A6F0-2E14F24B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F0C50C10-61C3-49B7-84EB-85A448371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BC1433-72F8-4034-A278-600EC5A1850C}"/>
              </a:ext>
            </a:extLst>
          </p:cNvPr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Arial"/>
            </a:endParaRPr>
          </a:p>
        </p:txBody>
      </p:sp>
      <p:pic>
        <p:nvPicPr>
          <p:cNvPr id="1030" name="Picture 10" title="Stanford University">
            <a:extLst>
              <a:ext uri="{FF2B5EF4-FFF2-40B4-BE49-F238E27FC236}">
                <a16:creationId xmlns:a16="http://schemas.microsoft.com/office/drawing/2014/main" id="{AD49B429-1D28-45D4-AFC8-A4BC76D4EF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9" r:id="rId1"/>
    <p:sldLayoutId id="2147484060" r:id="rId2"/>
    <p:sldLayoutId id="2147484061" r:id="rId3"/>
    <p:sldLayoutId id="2147484062" r:id="rId4"/>
    <p:sldLayoutId id="2147484063" r:id="rId5"/>
    <p:sldLayoutId id="2147484064" r:id="rId6"/>
    <p:sldLayoutId id="2147484065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kern="1200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>
            <a:extLst>
              <a:ext uri="{FF2B5EF4-FFF2-40B4-BE49-F238E27FC236}">
                <a16:creationId xmlns:a16="http://schemas.microsoft.com/office/drawing/2014/main" id="{59E7EC86-4067-4E11-8D23-A30E324D616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AEAE0-410E-4289-9569-C1148262C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89C027-EBBF-45F3-A19B-C0A2CA6E8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97BAE200-FEC8-4205-AF3C-945580382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177553-2716-42D8-8E6A-E56FB6B3759B}"/>
              </a:ext>
            </a:extLst>
          </p:cNvPr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solidFill>
                <a:srgbClr val="8C1515"/>
              </a:solidFill>
              <a:latin typeface="Arial"/>
            </a:endParaRPr>
          </a:p>
        </p:txBody>
      </p:sp>
      <p:pic>
        <p:nvPicPr>
          <p:cNvPr id="5126" name="Picture 10" title="Stanford University">
            <a:extLst>
              <a:ext uri="{FF2B5EF4-FFF2-40B4-BE49-F238E27FC236}">
                <a16:creationId xmlns:a16="http://schemas.microsoft.com/office/drawing/2014/main" id="{13C34CDD-2F7D-4612-9B8F-BD8524A65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88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Arial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defRPr kern="1200" cap="small" spc="2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panose="020B0503030403020204" pitchFamily="34" charset="0"/>
        <a:buChar char="›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anose="020B0604020202020204" pitchFamily="34" charset="0"/>
        <a:buChar char="•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panose="020B0503030403020204" pitchFamily="34" charset="0"/>
        <a:buChar char="–"/>
        <a:defRPr kern="1200">
          <a:solidFill>
            <a:srgbClr val="595959"/>
          </a:solidFill>
          <a:latin typeface="Arial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A23F8A25-E586-4AAC-820A-4D95A0E54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54250"/>
            <a:ext cx="8229600" cy="823913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Week 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652C2-DDA2-4929-BD4D-DD57E766BF9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Wingdings" charset="0"/>
              <a:buNone/>
              <a:defRPr/>
            </a:pPr>
            <a:r>
              <a:rPr lang="en-US" dirty="0"/>
              <a:t>10/21/2019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732FD5B-2496-4723-BE5C-4829B886A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078163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AA 290 / AA 279D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3">
            <a:extLst>
              <a:ext uri="{FF2B5EF4-FFF2-40B4-BE49-F238E27FC236}">
                <a16:creationId xmlns:a16="http://schemas.microsoft.com/office/drawing/2014/main" id="{C8E4374A-20A3-48B6-8A0C-17E7218F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79425"/>
            <a:ext cx="7707313" cy="650875"/>
          </a:xfrm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Contents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38169-9B4F-41DE-924C-84A7EBCCDD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55675" y="1211263"/>
            <a:ext cx="7700963" cy="501173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Simulink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Curvilinear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J2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Drag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2F119B-5A5E-4F4B-95A3-6891A6E9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Setup Updates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846EEA5-5198-4154-A43A-65A4C166F57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75402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Added in ability to toggle between: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Gravity types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Drag on/off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Dynamic Types (non-linear equations / Keplerian Propagation)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Added in curvilinear frame for relative outputs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pc="20" dirty="0">
                <a:solidFill>
                  <a:schemeClr val="tx1"/>
                </a:solidFill>
              </a:rPr>
              <a:t>Added in more processing of outputs in the sim to decrease post-processing needs after</a:t>
            </a:r>
          </a:p>
        </p:txBody>
      </p:sp>
    </p:spTree>
    <p:extLst>
      <p:ext uri="{BB962C8B-B14F-4D97-AF65-F5344CB8AC3E}">
        <p14:creationId xmlns:p14="http://schemas.microsoft.com/office/powerpoint/2010/main" val="52206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Curvilinear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Wanted to represent the relative position of the satellites in curvilinear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 perfectly accurate as of right now, but gives good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Starting at 200 km R-bar and 100 km V-bar with 0 eccentricity we see that the orbit moves behind the chief and has fluctuations in radius (conversion to curvilinear isn’t perfect as the deputy moves further away from the chief)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C1B92-1C65-4F27-990B-92501A35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260" y="3157329"/>
            <a:ext cx="5937523" cy="34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0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E975E2-C4E4-42B9-9624-39FC7BED4D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990512" y="3429000"/>
            <a:ext cx="3725333" cy="279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2FDC2-1EF7-41E5-8562-A3DF0881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35" y="3429000"/>
            <a:ext cx="3914888" cy="294819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B8A9D8-EA94-4B01-B9B9-2DD54870C8A7}"/>
              </a:ext>
            </a:extLst>
          </p:cNvPr>
          <p:cNvSpPr txBox="1">
            <a:spLocks/>
          </p:cNvSpPr>
          <p:nvPr/>
        </p:nvSpPr>
        <p:spPr>
          <a:xfrm>
            <a:off x="949328" y="1211580"/>
            <a:ext cx="8002515" cy="50120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defRPr kern="1200" spc="2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288925" indent="-2889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2pPr>
            <a:lvl3pPr marL="569913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2000"/>
              <a:buFont typeface="Source Sans Pro" panose="020B0503030403020204" pitchFamily="34" charset="0"/>
              <a:buChar char="›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3pPr>
            <a:lvl4pPr marL="914400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4pPr>
            <a:lvl5pPr marL="1258888" indent="-227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ource Sans Pro" panose="020B0503030403020204" pitchFamily="34" charset="0"/>
              <a:buChar char="–"/>
              <a:defRPr kern="1200">
                <a:solidFill>
                  <a:srgbClr val="595959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Added in the J2 effect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Causes change in right ascension of the ascending node and argument of perigee as expected</a:t>
            </a:r>
          </a:p>
        </p:txBody>
      </p:sp>
    </p:spTree>
    <p:extLst>
      <p:ext uri="{BB962C8B-B14F-4D97-AF65-F5344CB8AC3E}">
        <p14:creationId xmlns:p14="http://schemas.microsoft.com/office/powerpoint/2010/main" val="29784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9DB01-3057-4FC3-89C9-A6C906CC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925"/>
            <a:ext cx="9144000" cy="6145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96DE7-A4B6-4D6A-AF79-78E4E9B7BD92}"/>
              </a:ext>
            </a:extLst>
          </p:cNvPr>
          <p:cNvSpPr txBox="1"/>
          <p:nvPr/>
        </p:nvSpPr>
        <p:spPr>
          <a:xfrm>
            <a:off x="7248940" y="801756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2362E-E037-47D6-8253-8EFD8683772D}"/>
              </a:ext>
            </a:extLst>
          </p:cNvPr>
          <p:cNvSpPr txBox="1"/>
          <p:nvPr/>
        </p:nvSpPr>
        <p:spPr>
          <a:xfrm>
            <a:off x="7248940" y="1914938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AB01C-327D-495B-92AF-F3600675B85C}"/>
              </a:ext>
            </a:extLst>
          </p:cNvPr>
          <p:cNvSpPr txBox="1"/>
          <p:nvPr/>
        </p:nvSpPr>
        <p:spPr>
          <a:xfrm>
            <a:off x="7262193" y="3006080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9896ED-4265-4795-983D-420BA6B3AD68}"/>
              </a:ext>
            </a:extLst>
          </p:cNvPr>
          <p:cNvSpPr txBox="1"/>
          <p:nvPr/>
        </p:nvSpPr>
        <p:spPr>
          <a:xfrm>
            <a:off x="6486940" y="5535544"/>
            <a:ext cx="24715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Oscillations due to near circular shape</a:t>
            </a:r>
          </a:p>
        </p:txBody>
      </p:sp>
    </p:spTree>
    <p:extLst>
      <p:ext uri="{BB962C8B-B14F-4D97-AF65-F5344CB8AC3E}">
        <p14:creationId xmlns:p14="http://schemas.microsoft.com/office/powerpoint/2010/main" val="310645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61E6-46EA-469C-85AF-85070CF9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76F0-6AE7-4179-BF42-EF2190CF91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8002515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Computed drag in the ECI 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mass and area of the satellites to compute the inverse ballistic coefficient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Deputy satellite is affected more by drag (larger area) which can be seen in relative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 affects semi-major axis and eccentricity as seen on next slide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14EDE-FA2C-48D7-810A-19B55E5C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094854"/>
            <a:ext cx="4953000" cy="346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3B49-E55E-4022-8388-716011699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83" y="617700"/>
            <a:ext cx="8059687" cy="6240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96DE7-A4B6-4D6A-AF79-78E4E9B7BD92}"/>
              </a:ext>
            </a:extLst>
          </p:cNvPr>
          <p:cNvSpPr txBox="1"/>
          <p:nvPr/>
        </p:nvSpPr>
        <p:spPr>
          <a:xfrm>
            <a:off x="7144579" y="5440017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2362E-E037-47D6-8253-8EFD8683772D}"/>
              </a:ext>
            </a:extLst>
          </p:cNvPr>
          <p:cNvSpPr txBox="1"/>
          <p:nvPr/>
        </p:nvSpPr>
        <p:spPr>
          <a:xfrm>
            <a:off x="7179366" y="3276184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6AB01C-327D-495B-92AF-F3600675B85C}"/>
              </a:ext>
            </a:extLst>
          </p:cNvPr>
          <p:cNvSpPr txBox="1"/>
          <p:nvPr/>
        </p:nvSpPr>
        <p:spPr>
          <a:xfrm>
            <a:off x="7144579" y="4344848"/>
            <a:ext cx="154387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~Constant</a:t>
            </a:r>
          </a:p>
        </p:txBody>
      </p:sp>
    </p:spTree>
    <p:extLst>
      <p:ext uri="{BB962C8B-B14F-4D97-AF65-F5344CB8AC3E}">
        <p14:creationId xmlns:p14="http://schemas.microsoft.com/office/powerpoint/2010/main" val="73096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C386C-6C69-4B8A-8228-BA86D420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CF17-DDD7-4B7A-8D8A-6808BCE840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7532063" cy="5012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Ways to improve accuracy of curvilinear frame?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PS2, it wants to create bounded, periodic relative motion by using a maneuver. What exactly is meant by this?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803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6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SU_Preso_4x3_v7</Template>
  <TotalTime>723</TotalTime>
  <Words>252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Source Sans Pro</vt:lpstr>
      <vt:lpstr>Source Sans Pro Semibold</vt:lpstr>
      <vt:lpstr>Wingdings</vt:lpstr>
      <vt:lpstr>SU_Preso_4x3_v6</vt:lpstr>
      <vt:lpstr>SU_Template_TopBar</vt:lpstr>
      <vt:lpstr>Week 3 Update</vt:lpstr>
      <vt:lpstr>Contents </vt:lpstr>
      <vt:lpstr>Simulink Setup Updates</vt:lpstr>
      <vt:lpstr>Curvilinear Frame</vt:lpstr>
      <vt:lpstr>J2</vt:lpstr>
      <vt:lpstr>PowerPoint Presentation</vt:lpstr>
      <vt:lpstr>Drag</vt:lpstr>
      <vt:lpstr>PowerPoint Presentation</vt:lpstr>
      <vt:lpstr>Questions</vt:lpstr>
    </vt:vector>
  </TitlesOfParts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Update</dc:title>
  <dc:creator>Ethan LeBoeuf</dc:creator>
  <dc:description>2012 PowerPoint template redesign</dc:description>
  <cp:lastModifiedBy>Ethan LeBoeuf</cp:lastModifiedBy>
  <cp:revision>13</cp:revision>
  <dcterms:created xsi:type="dcterms:W3CDTF">2019-10-08T06:38:20Z</dcterms:created>
  <dcterms:modified xsi:type="dcterms:W3CDTF">2019-10-22T05:30:13Z</dcterms:modified>
</cp:coreProperties>
</file>