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5" r:id="rId6"/>
    <p:sldId id="258" r:id="rId7"/>
    <p:sldId id="267" r:id="rId8"/>
    <p:sldId id="271" r:id="rId9"/>
    <p:sldId id="260" r:id="rId10"/>
    <p:sldId id="269" r:id="rId11"/>
    <p:sldId id="268" r:id="rId12"/>
    <p:sldId id="2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3E3F"/>
    <a:srgbClr val="F4F8D8"/>
    <a:srgbClr val="D9D7F9"/>
    <a:srgbClr val="F6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87865" autoAdjust="0"/>
  </p:normalViewPr>
  <p:slideViewPr>
    <p:cSldViewPr snapToGrid="0">
      <p:cViewPr varScale="1">
        <p:scale>
          <a:sx n="78" d="100"/>
          <a:sy n="78" d="100"/>
        </p:scale>
        <p:origin x="830" y="58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notesViewPr>
    <p:cSldViewPr snapToGrid="0">
      <p:cViewPr varScale="1">
        <p:scale>
          <a:sx n="80" d="100"/>
          <a:sy n="80" d="100"/>
        </p:scale>
        <p:origin x="40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5CB87C5-ABEA-D533-89CF-D7443BA5A2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147021-912F-8095-E2C1-6D6B290B9E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2BEA0-1AD6-486A-B7AF-D256D6B51070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45FB4AF-EA66-5374-6124-89D8C57A1C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0820E1-E9A9-D3AD-2B99-C8B88CD20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E7CFB-8575-4CCA-9D2A-79446AC544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8621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31C08-2AAD-44D2-9FC7-E1C5DC2FE407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4C957-F606-4301-B11C-7B142CAD2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3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4C957-F606-4301-B11C-7B142CAD2BE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83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63AEF-4470-B205-9754-66A0C8E78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B162C9B-6A48-65CD-0DB2-91B666E9D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AD0AB29-7812-591C-01FD-8260D3BFD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ABB0A5-BE6C-D488-0405-14BA0A271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4C957-F606-4301-B11C-7B142CAD2BE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85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980A-CD63-6679-FAA1-E6BF72D12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D234178-D84D-13B5-9C80-620B4B68B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7D5D447-243A-1858-569C-DFD59A16A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470DD1-7D5E-D00E-56FD-75A7DA66E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4C957-F606-4301-B11C-7B142CAD2BE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041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怎麼測試各</a:t>
            </a:r>
            <a:r>
              <a:rPr lang="en-US" altLang="zh-TW" dirty="0"/>
              <a:t>feature</a:t>
            </a:r>
            <a:r>
              <a:rPr lang="zh-TW" altLang="en-US" dirty="0"/>
              <a:t>重要程度</a:t>
            </a:r>
            <a:r>
              <a:rPr lang="en-US" altLang="zh-TW" dirty="0"/>
              <a:t>:</a:t>
            </a:r>
            <a:r>
              <a:rPr lang="zh-TW" altLang="en-US" dirty="0"/>
              <a:t>打亂後測試</a:t>
            </a:r>
            <a:r>
              <a:rPr lang="en-US" altLang="zh-TW" dirty="0"/>
              <a:t>30</a:t>
            </a:r>
            <a:r>
              <a:rPr lang="zh-TW" altLang="en-US" dirty="0"/>
              <a:t>次</a:t>
            </a:r>
            <a:br>
              <a:rPr lang="en-US" altLang="zh-TW" dirty="0"/>
            </a:br>
            <a:r>
              <a:rPr lang="en-US" altLang="zh-TW" dirty="0"/>
              <a:t>HAMD:</a:t>
            </a:r>
            <a:r>
              <a:rPr lang="zh-TW" altLang="en-US" dirty="0"/>
              <a:t>漢米爾頓憂鬱量表</a:t>
            </a:r>
            <a:endParaRPr lang="en-US" altLang="zh-TW" dirty="0"/>
          </a:p>
          <a:p>
            <a:r>
              <a:rPr lang="en-US" altLang="zh-TW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WCST Perseverative errors:</a:t>
            </a:r>
            <a:r>
              <a:rPr lang="zh-TW" altLang="en-US" dirty="0"/>
              <a:t>威斯康辛卡片分類測驗持去錯誤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4C957-F606-4301-B11C-7B142CAD2BE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14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53C46-B610-2FD9-A81B-0D20E4806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5E6533E-F2FE-28E7-720B-937979A1A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2BA0789-A3B6-33CC-2367-F2935D47A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111B13-1CE8-218E-76E7-C6CC2E4E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4C957-F606-4301-B11C-7B142CAD2BE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94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2F76B-1809-E8F9-A823-830BC890C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B956FD3-152A-A538-378A-20094C2F0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2D83404-8EDC-459C-ED89-FB654D996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104877-37CE-7CCB-E4D5-1F843C95E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4C957-F606-4301-B11C-7B142CAD2BE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95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E815F-1D8F-1E99-F4C8-70EABE908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8BA09E-6746-0A9D-525E-C0AB02CFF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8CB2F6-B621-AC90-4BEC-64326CB3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1ED7A-0E47-8324-A234-82A1F426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F9B201-4805-4938-CC85-19C3AF5A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78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6E8B0-20EF-43E1-5502-1F04B388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DAA277-7C18-7033-D2FE-AE4AF2D45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D83EEC-4E79-75B2-4F7B-993908F7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1B2C19-8B01-9A95-1483-D4BD4F6D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61CE8-D156-8CB3-5BC5-99F484FB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13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8B79054-EB35-AA3C-5997-6DDE04C8B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AC6536-EA21-DBE7-147A-BE594E5F7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33DFA9-5F42-7189-3E3D-2854670D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EF163-8F1A-EB98-3D4E-280287F4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8F6899-B67C-D5EE-5282-F36D08B6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93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26A7E-3BC8-CCB2-8D0A-6B799A16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CDBC9-1DF4-0A51-317C-C4F868792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0A6DC7-4146-D7F9-8553-BF02D003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C8A82-6386-244C-0A71-B2033CA3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E84DCE-FD0E-9FBA-4452-9C73BDC0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32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0D5C1-8ADE-6F9D-250E-0DC161ED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6AFC48-EBF7-AEB4-D28E-D3444C1D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72841-B7BF-4BE8-82F7-6C02DAF5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F58349-31BF-B521-D3CA-09CFFD61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5187EF-4F19-9817-007D-C7337722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C3EE2-E824-C024-8E97-D95AB333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4B7C96-B1CC-2D42-C7E1-42BE28431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211F18-4C67-BE16-E34A-1D87B3691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906DAD-53D4-FA4D-1954-724B731A7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F37640-26E0-A18F-CEC6-4FF79AD2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5794C2-C767-3D30-BA5F-4224FBB2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5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204C10-A14E-0F8F-97B0-98143C2B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7C3ECE-EB2A-19FE-2BED-9F970275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8EED8E-DC9B-92E0-94CC-2B2E56A9E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4E195D-337B-972C-0CCB-5502AD722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8605B3-EB4E-F0CD-4A6A-5FACD554C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5131F91-21AB-9DC0-6CB5-734A7C05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51AE69-E5B4-C7D7-F77E-F52C7C9B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6BF928-DA8E-172C-6FEE-E4E920A1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5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13550-660A-300A-F484-CE7288A2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402F515-6C1B-48A8-E8C1-A300BAB4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E239712-DA59-437B-E37E-9AE8D54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E16FD3-6DCB-3783-FC37-BE914304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65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591F529-F47A-E826-8C10-735B886C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6D87C7-1CA1-538E-3ACF-91EB1E80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BA38F2-50A2-7C97-4957-E82A0FC14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1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02154-15EF-9153-D659-924BE42E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8C38A-1DB6-E1D8-4CC8-64115BB1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F3630F-F424-2390-41C1-AA51828AB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CD7802-71D2-9C0C-523D-3746154E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C7F996-3A11-E580-0264-5DB53D18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048713-C14B-EFF2-7E4C-57F4FC9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35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E7B1A-589A-7647-9F8F-E5B2C14E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835551-886E-FEE2-D51F-1D5BD8938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46D63E-837B-533D-6797-223039121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33F990-2DCE-A618-D2A0-DFFA3855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CC0CA9-F55E-4F73-8EDA-8D1518BD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3DA0AF-55EA-B3E1-1619-85D49990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8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45A7202-D4FA-66CC-4437-4797273B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352AD5-F315-14FA-0E19-9C3EF4940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8981FC-8E70-1644-C1EA-F2F39BFFA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6F224-5EC2-4183-9194-95049F927DC9}" type="datetimeFigureOut">
              <a:rPr lang="zh-TW" altLang="en-US" smtClean="0"/>
              <a:t>2025/8/26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958BA5-0EAA-B7EE-7B24-1465C7C88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72A5C-E538-8635-8A20-C0BFAD34C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F1C6E-B95F-4DA1-8319-CF1FB7B188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55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4D2C3-6252-65A5-D7CD-056C7ECAF8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8/27</a:t>
            </a:r>
            <a:r>
              <a:rPr lang="zh-TW" altLang="en-US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Progress Report</a:t>
            </a:r>
            <a:endParaRPr lang="zh-TW" altLang="en-US" dirty="0">
              <a:latin typeface="Libertinus Sans" pitchFamily="2" charset="0"/>
              <a:cs typeface="Libertinus Sans" pitchFamily="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4FAE893-008B-BAC3-0454-9907DE5FC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0847"/>
            <a:ext cx="9144000" cy="2212942"/>
          </a:xfrm>
        </p:spPr>
        <p:txBody>
          <a:bodyPr>
            <a:normAutofit lnSpcReduction="10000"/>
          </a:bodyPr>
          <a:lstStyle/>
          <a:p>
            <a:r>
              <a:rPr lang="en-US" altLang="zh-TW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Topic : Thesis review by SVM</a:t>
            </a:r>
          </a:p>
          <a:p>
            <a:endParaRPr lang="en-US" altLang="zh-TW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Thesis : Predicting the Treatment Outcomes of Antidepressants </a:t>
            </a:r>
          </a:p>
          <a:p>
            <a:r>
              <a:rPr lang="en-US" altLang="zh-TW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Using a Deep Neural Network of Deep Learning in</a:t>
            </a:r>
          </a:p>
          <a:p>
            <a:r>
              <a:rPr lang="en-US" altLang="zh-TW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Drug-Naïve Major Depressive Patients</a:t>
            </a:r>
            <a:endParaRPr lang="zh-TW" altLang="en-US" dirty="0">
              <a:latin typeface="Libertinus Sans" pitchFamily="2" charset="0"/>
              <a:cs typeface="Libertin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85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48DEA99-49BD-4A46-BB63-66E9035D4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F5C7444-2D64-4237-9537-80AEAD526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10600" cy="6858000"/>
          </a:xfrm>
          <a:custGeom>
            <a:avLst/>
            <a:gdLst>
              <a:gd name="connsiteX0" fmla="*/ 0 w 8610600"/>
              <a:gd name="connsiteY0" fmla="*/ 0 h 6858000"/>
              <a:gd name="connsiteX1" fmla="*/ 1535044 w 8610600"/>
              <a:gd name="connsiteY1" fmla="*/ 0 h 6858000"/>
              <a:gd name="connsiteX2" fmla="*/ 2373086 w 8610600"/>
              <a:gd name="connsiteY2" fmla="*/ 0 h 6858000"/>
              <a:gd name="connsiteX3" fmla="*/ 8487643 w 8610600"/>
              <a:gd name="connsiteY3" fmla="*/ 0 h 6858000"/>
              <a:gd name="connsiteX4" fmla="*/ 8486392 w 8610600"/>
              <a:gd name="connsiteY4" fmla="*/ 5613 h 6858000"/>
              <a:gd name="connsiteX5" fmla="*/ 8494707 w 8610600"/>
              <a:gd name="connsiteY5" fmla="*/ 48232 h 6858000"/>
              <a:gd name="connsiteX6" fmla="*/ 8490547 w 8610600"/>
              <a:gd name="connsiteY6" fmla="*/ 99466 h 6858000"/>
              <a:gd name="connsiteX7" fmla="*/ 8495090 w 8610600"/>
              <a:gd name="connsiteY7" fmla="*/ 221356 h 6858000"/>
              <a:gd name="connsiteX8" fmla="*/ 8470481 w 8610600"/>
              <a:gd name="connsiteY8" fmla="*/ 365074 h 6858000"/>
              <a:gd name="connsiteX9" fmla="*/ 8478890 w 8610600"/>
              <a:gd name="connsiteY9" fmla="*/ 474744 h 6858000"/>
              <a:gd name="connsiteX10" fmla="*/ 8486231 w 8610600"/>
              <a:gd name="connsiteY10" fmla="*/ 579854 h 6858000"/>
              <a:gd name="connsiteX11" fmla="*/ 8487250 w 8610600"/>
              <a:gd name="connsiteY11" fmla="*/ 633205 h 6858000"/>
              <a:gd name="connsiteX12" fmla="*/ 8509388 w 8610600"/>
              <a:gd name="connsiteY12" fmla="*/ 697180 h 6858000"/>
              <a:gd name="connsiteX13" fmla="*/ 8508827 w 8610600"/>
              <a:gd name="connsiteY13" fmla="*/ 699275 h 6858000"/>
              <a:gd name="connsiteX14" fmla="*/ 8509526 w 8610600"/>
              <a:gd name="connsiteY14" fmla="*/ 716330 h 6858000"/>
              <a:gd name="connsiteX15" fmla="*/ 8511528 w 8610600"/>
              <a:gd name="connsiteY15" fmla="*/ 719204 h 6858000"/>
              <a:gd name="connsiteX16" fmla="*/ 8518678 w 8610600"/>
              <a:gd name="connsiteY16" fmla="*/ 791119 h 6858000"/>
              <a:gd name="connsiteX17" fmla="*/ 8518026 w 8610600"/>
              <a:gd name="connsiteY17" fmla="*/ 791911 h 6858000"/>
              <a:gd name="connsiteX18" fmla="*/ 8515897 w 8610600"/>
              <a:gd name="connsiteY18" fmla="*/ 802884 h 6858000"/>
              <a:gd name="connsiteX19" fmla="*/ 8499080 w 8610600"/>
              <a:gd name="connsiteY19" fmla="*/ 873779 h 6858000"/>
              <a:gd name="connsiteX20" fmla="*/ 8502364 w 8610600"/>
              <a:gd name="connsiteY20" fmla="*/ 909190 h 6858000"/>
              <a:gd name="connsiteX21" fmla="*/ 8502647 w 8610600"/>
              <a:gd name="connsiteY21" fmla="*/ 916509 h 6858000"/>
              <a:gd name="connsiteX22" fmla="*/ 8502497 w 8610600"/>
              <a:gd name="connsiteY22" fmla="*/ 916734 h 6858000"/>
              <a:gd name="connsiteX23" fmla="*/ 8502484 w 8610600"/>
              <a:gd name="connsiteY23" fmla="*/ 924614 h 6858000"/>
              <a:gd name="connsiteX24" fmla="*/ 8503161 w 8610600"/>
              <a:gd name="connsiteY24" fmla="*/ 929854 h 6858000"/>
              <a:gd name="connsiteX25" fmla="*/ 8493297 w 8610600"/>
              <a:gd name="connsiteY25" fmla="*/ 950930 h 6858000"/>
              <a:gd name="connsiteX26" fmla="*/ 8467788 w 8610600"/>
              <a:gd name="connsiteY26" fmla="*/ 1006353 h 6858000"/>
              <a:gd name="connsiteX27" fmla="*/ 8470264 w 8610600"/>
              <a:gd name="connsiteY27" fmla="*/ 1089843 h 6858000"/>
              <a:gd name="connsiteX28" fmla="*/ 8457932 w 8610600"/>
              <a:gd name="connsiteY28" fmla="*/ 1184489 h 6858000"/>
              <a:gd name="connsiteX29" fmla="*/ 8454377 w 8610600"/>
              <a:gd name="connsiteY29" fmla="*/ 1219182 h 6858000"/>
              <a:gd name="connsiteX30" fmla="*/ 8444024 w 8610600"/>
              <a:gd name="connsiteY30" fmla="*/ 1279149 h 6858000"/>
              <a:gd name="connsiteX31" fmla="*/ 8420131 w 8610600"/>
              <a:gd name="connsiteY31" fmla="*/ 1303644 h 6858000"/>
              <a:gd name="connsiteX32" fmla="*/ 8377466 w 8610600"/>
              <a:gd name="connsiteY32" fmla="*/ 1469771 h 6858000"/>
              <a:gd name="connsiteX33" fmla="*/ 8375689 w 8610600"/>
              <a:gd name="connsiteY33" fmla="*/ 1625767 h 6858000"/>
              <a:gd name="connsiteX34" fmla="*/ 8386254 w 8610600"/>
              <a:gd name="connsiteY34" fmla="*/ 1729104 h 6858000"/>
              <a:gd name="connsiteX35" fmla="*/ 8382809 w 8610600"/>
              <a:gd name="connsiteY35" fmla="*/ 1836640 h 6858000"/>
              <a:gd name="connsiteX36" fmla="*/ 8392136 w 8610600"/>
              <a:gd name="connsiteY36" fmla="*/ 1861022 h 6858000"/>
              <a:gd name="connsiteX37" fmla="*/ 8391622 w 8610600"/>
              <a:gd name="connsiteY37" fmla="*/ 1865707 h 6858000"/>
              <a:gd name="connsiteX38" fmla="*/ 8388105 w 8610600"/>
              <a:gd name="connsiteY38" fmla="*/ 1867491 h 6858000"/>
              <a:gd name="connsiteX39" fmla="*/ 8386230 w 8610600"/>
              <a:gd name="connsiteY39" fmla="*/ 1880015 h 6858000"/>
              <a:gd name="connsiteX40" fmla="*/ 8375913 w 8610600"/>
              <a:gd name="connsiteY40" fmla="*/ 1955736 h 6858000"/>
              <a:gd name="connsiteX41" fmla="*/ 8373416 w 8610600"/>
              <a:gd name="connsiteY41" fmla="*/ 1966870 h 6858000"/>
              <a:gd name="connsiteX42" fmla="*/ 8361268 w 8610600"/>
              <a:gd name="connsiteY42" fmla="*/ 2038443 h 6858000"/>
              <a:gd name="connsiteX43" fmla="*/ 8356342 w 8610600"/>
              <a:gd name="connsiteY43" fmla="*/ 2052927 h 6858000"/>
              <a:gd name="connsiteX44" fmla="*/ 8353270 w 8610600"/>
              <a:gd name="connsiteY44" fmla="*/ 2055294 h 6858000"/>
              <a:gd name="connsiteX45" fmla="*/ 8327953 w 8610600"/>
              <a:gd name="connsiteY45" fmla="*/ 2122394 h 6858000"/>
              <a:gd name="connsiteX46" fmla="*/ 8305583 w 8610600"/>
              <a:gd name="connsiteY46" fmla="*/ 2228867 h 6858000"/>
              <a:gd name="connsiteX47" fmla="*/ 8316608 w 8610600"/>
              <a:gd name="connsiteY47" fmla="*/ 2269483 h 6858000"/>
              <a:gd name="connsiteX48" fmla="*/ 8299090 w 8610600"/>
              <a:gd name="connsiteY48" fmla="*/ 2324587 h 6858000"/>
              <a:gd name="connsiteX49" fmla="*/ 8297856 w 8610600"/>
              <a:gd name="connsiteY49" fmla="*/ 2322482 h 6858000"/>
              <a:gd name="connsiteX50" fmla="*/ 8295802 w 8610600"/>
              <a:gd name="connsiteY50" fmla="*/ 2334856 h 6858000"/>
              <a:gd name="connsiteX51" fmla="*/ 8295804 w 8610600"/>
              <a:gd name="connsiteY51" fmla="*/ 2334956 h 6858000"/>
              <a:gd name="connsiteX52" fmla="*/ 8300531 w 8610600"/>
              <a:gd name="connsiteY52" fmla="*/ 2348961 h 6858000"/>
              <a:gd name="connsiteX53" fmla="*/ 8274995 w 8610600"/>
              <a:gd name="connsiteY53" fmla="*/ 2402492 h 6858000"/>
              <a:gd name="connsiteX54" fmla="*/ 8264675 w 8610600"/>
              <a:gd name="connsiteY54" fmla="*/ 2427566 h 6858000"/>
              <a:gd name="connsiteX55" fmla="*/ 8239406 w 8610600"/>
              <a:gd name="connsiteY55" fmla="*/ 2528061 h 6858000"/>
              <a:gd name="connsiteX56" fmla="*/ 8206291 w 8610600"/>
              <a:gd name="connsiteY56" fmla="*/ 2655637 h 6858000"/>
              <a:gd name="connsiteX57" fmla="*/ 8170606 w 8610600"/>
              <a:gd name="connsiteY57" fmla="*/ 2708859 h 6858000"/>
              <a:gd name="connsiteX58" fmla="*/ 8141466 w 8610600"/>
              <a:gd name="connsiteY58" fmla="*/ 2865687 h 6858000"/>
              <a:gd name="connsiteX59" fmla="*/ 8096904 w 8610600"/>
              <a:gd name="connsiteY59" fmla="*/ 2965112 h 6858000"/>
              <a:gd name="connsiteX60" fmla="*/ 8115916 w 8610600"/>
              <a:gd name="connsiteY60" fmla="*/ 3026894 h 6858000"/>
              <a:gd name="connsiteX61" fmla="*/ 8099595 w 8610600"/>
              <a:gd name="connsiteY61" fmla="*/ 3083342 h 6858000"/>
              <a:gd name="connsiteX62" fmla="*/ 8081684 w 8610600"/>
              <a:gd name="connsiteY62" fmla="*/ 3203130 h 6858000"/>
              <a:gd name="connsiteX63" fmla="*/ 8088744 w 8610600"/>
              <a:gd name="connsiteY63" fmla="*/ 3158367 h 6858000"/>
              <a:gd name="connsiteX64" fmla="*/ 8076295 w 8610600"/>
              <a:gd name="connsiteY64" fmla="*/ 3244108 h 6858000"/>
              <a:gd name="connsiteX65" fmla="*/ 8075772 w 8610600"/>
              <a:gd name="connsiteY65" fmla="*/ 3357380 h 6858000"/>
              <a:gd name="connsiteX66" fmla="*/ 8063352 w 8610600"/>
              <a:gd name="connsiteY66" fmla="*/ 3488755 h 6858000"/>
              <a:gd name="connsiteX67" fmla="*/ 8062888 w 8610600"/>
              <a:gd name="connsiteY67" fmla="*/ 3578244 h 6858000"/>
              <a:gd name="connsiteX68" fmla="*/ 8056877 w 8610600"/>
              <a:gd name="connsiteY68" fmla="*/ 3698548 h 6858000"/>
              <a:gd name="connsiteX69" fmla="*/ 8027025 w 8610600"/>
              <a:gd name="connsiteY69" fmla="*/ 3801631 h 6858000"/>
              <a:gd name="connsiteX70" fmla="*/ 8026361 w 8610600"/>
              <a:gd name="connsiteY70" fmla="*/ 3896300 h 6858000"/>
              <a:gd name="connsiteX71" fmla="*/ 8030392 w 8610600"/>
              <a:gd name="connsiteY71" fmla="*/ 3962814 h 6858000"/>
              <a:gd name="connsiteX72" fmla="*/ 8028826 w 8610600"/>
              <a:gd name="connsiteY72" fmla="*/ 4154774 h 6858000"/>
              <a:gd name="connsiteX73" fmla="*/ 8024200 w 8610600"/>
              <a:gd name="connsiteY73" fmla="*/ 4369005 h 6858000"/>
              <a:gd name="connsiteX74" fmla="*/ 8097630 w 8610600"/>
              <a:gd name="connsiteY74" fmla="*/ 4640858 h 6858000"/>
              <a:gd name="connsiteX75" fmla="*/ 8194802 w 8610600"/>
              <a:gd name="connsiteY75" fmla="*/ 4929776 h 6858000"/>
              <a:gd name="connsiteX76" fmla="*/ 8231665 w 8610600"/>
              <a:gd name="connsiteY76" fmla="*/ 5053605 h 6858000"/>
              <a:gd name="connsiteX77" fmla="*/ 8256882 w 8610600"/>
              <a:gd name="connsiteY77" fmla="*/ 5168190 h 6858000"/>
              <a:gd name="connsiteX78" fmla="*/ 8294519 w 8610600"/>
              <a:gd name="connsiteY78" fmla="*/ 5286225 h 6858000"/>
              <a:gd name="connsiteX79" fmla="*/ 8311271 w 8610600"/>
              <a:gd name="connsiteY79" fmla="*/ 5330764 h 6858000"/>
              <a:gd name="connsiteX80" fmla="*/ 8328932 w 8610600"/>
              <a:gd name="connsiteY80" fmla="*/ 5435594 h 6858000"/>
              <a:gd name="connsiteX81" fmla="*/ 8337534 w 8610600"/>
              <a:gd name="connsiteY81" fmla="*/ 5513385 h 6858000"/>
              <a:gd name="connsiteX82" fmla="*/ 8477892 w 8610600"/>
              <a:gd name="connsiteY82" fmla="*/ 5808270 h 6858000"/>
              <a:gd name="connsiteX83" fmla="*/ 8485100 w 8610600"/>
              <a:gd name="connsiteY83" fmla="*/ 5897625 h 6858000"/>
              <a:gd name="connsiteX84" fmla="*/ 8527231 w 8610600"/>
              <a:gd name="connsiteY84" fmla="*/ 5977067 h 6858000"/>
              <a:gd name="connsiteX85" fmla="*/ 8531573 w 8610600"/>
              <a:gd name="connsiteY85" fmla="*/ 6026008 h 6858000"/>
              <a:gd name="connsiteX86" fmla="*/ 8572258 w 8610600"/>
              <a:gd name="connsiteY86" fmla="*/ 6089565 h 6858000"/>
              <a:gd name="connsiteX87" fmla="*/ 8567459 w 8610600"/>
              <a:gd name="connsiteY87" fmla="*/ 6133549 h 6858000"/>
              <a:gd name="connsiteX88" fmla="*/ 8572487 w 8610600"/>
              <a:gd name="connsiteY88" fmla="*/ 6171697 h 6858000"/>
              <a:gd name="connsiteX89" fmla="*/ 8585028 w 8610600"/>
              <a:gd name="connsiteY89" fmla="*/ 6214994 h 6858000"/>
              <a:gd name="connsiteX90" fmla="*/ 8587844 w 8610600"/>
              <a:gd name="connsiteY90" fmla="*/ 6282580 h 6858000"/>
              <a:gd name="connsiteX91" fmla="*/ 8590788 w 8610600"/>
              <a:gd name="connsiteY91" fmla="*/ 6291289 h 6858000"/>
              <a:gd name="connsiteX92" fmla="*/ 8584009 w 8610600"/>
              <a:gd name="connsiteY92" fmla="*/ 6305854 h 6858000"/>
              <a:gd name="connsiteX93" fmla="*/ 8577023 w 8610600"/>
              <a:gd name="connsiteY93" fmla="*/ 6362245 h 6858000"/>
              <a:gd name="connsiteX94" fmla="*/ 8583456 w 8610600"/>
              <a:gd name="connsiteY94" fmla="*/ 6465251 h 6858000"/>
              <a:gd name="connsiteX95" fmla="*/ 8588144 w 8610600"/>
              <a:gd name="connsiteY95" fmla="*/ 6488384 h 6858000"/>
              <a:gd name="connsiteX96" fmla="*/ 8595301 w 8610600"/>
              <a:gd name="connsiteY96" fmla="*/ 6537936 h 6858000"/>
              <a:gd name="connsiteX97" fmla="*/ 8604171 w 8610600"/>
              <a:gd name="connsiteY97" fmla="*/ 6568667 h 6858000"/>
              <a:gd name="connsiteX98" fmla="*/ 8600468 w 8610600"/>
              <a:gd name="connsiteY98" fmla="*/ 6578572 h 6858000"/>
              <a:gd name="connsiteX99" fmla="*/ 8599330 w 8610600"/>
              <a:gd name="connsiteY99" fmla="*/ 6599610 h 6858000"/>
              <a:gd name="connsiteX100" fmla="*/ 8605180 w 8610600"/>
              <a:gd name="connsiteY100" fmla="*/ 6700259 h 6858000"/>
              <a:gd name="connsiteX101" fmla="*/ 8609455 w 8610600"/>
              <a:gd name="connsiteY101" fmla="*/ 6717018 h 6858000"/>
              <a:gd name="connsiteX102" fmla="*/ 8592730 w 8610600"/>
              <a:gd name="connsiteY102" fmla="*/ 6808831 h 6858000"/>
              <a:gd name="connsiteX103" fmla="*/ 8588381 w 8610600"/>
              <a:gd name="connsiteY103" fmla="*/ 6831503 h 6858000"/>
              <a:gd name="connsiteX104" fmla="*/ 8583079 w 8610600"/>
              <a:gd name="connsiteY104" fmla="*/ 6858000 h 6858000"/>
              <a:gd name="connsiteX105" fmla="*/ 2373086 w 8610600"/>
              <a:gd name="connsiteY105" fmla="*/ 6858000 h 6858000"/>
              <a:gd name="connsiteX106" fmla="*/ 1535044 w 8610600"/>
              <a:gd name="connsiteY106" fmla="*/ 6858000 h 6858000"/>
              <a:gd name="connsiteX107" fmla="*/ 0 w 8610600"/>
              <a:gd name="connsiteY10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8610600" h="6858000">
                <a:moveTo>
                  <a:pt x="0" y="0"/>
                </a:moveTo>
                <a:lnTo>
                  <a:pt x="1535044" y="0"/>
                </a:lnTo>
                <a:lnTo>
                  <a:pt x="2373086" y="0"/>
                </a:lnTo>
                <a:lnTo>
                  <a:pt x="8487643" y="0"/>
                </a:lnTo>
                <a:lnTo>
                  <a:pt x="8486392" y="5613"/>
                </a:lnTo>
                <a:cubicBezTo>
                  <a:pt x="8502917" y="4104"/>
                  <a:pt x="8480064" y="60821"/>
                  <a:pt x="8494707" y="48232"/>
                </a:cubicBezTo>
                <a:cubicBezTo>
                  <a:pt x="8491733" y="83792"/>
                  <a:pt x="8506451" y="62480"/>
                  <a:pt x="8490547" y="99466"/>
                </a:cubicBezTo>
                <a:cubicBezTo>
                  <a:pt x="8497129" y="159903"/>
                  <a:pt x="8497108" y="185388"/>
                  <a:pt x="8495090" y="221356"/>
                </a:cubicBezTo>
                <a:cubicBezTo>
                  <a:pt x="8493616" y="272169"/>
                  <a:pt x="8473181" y="322843"/>
                  <a:pt x="8470481" y="365074"/>
                </a:cubicBezTo>
                <a:cubicBezTo>
                  <a:pt x="8478262" y="416105"/>
                  <a:pt x="8479357" y="454376"/>
                  <a:pt x="8478890" y="474744"/>
                </a:cubicBezTo>
                <a:cubicBezTo>
                  <a:pt x="8476809" y="527589"/>
                  <a:pt x="8498302" y="529068"/>
                  <a:pt x="8486231" y="579854"/>
                </a:cubicBezTo>
                <a:cubicBezTo>
                  <a:pt x="8488491" y="582661"/>
                  <a:pt x="8485879" y="628924"/>
                  <a:pt x="8487250" y="633205"/>
                </a:cubicBezTo>
                <a:lnTo>
                  <a:pt x="8509388" y="697180"/>
                </a:lnTo>
                <a:lnTo>
                  <a:pt x="8508827" y="699275"/>
                </a:lnTo>
                <a:cubicBezTo>
                  <a:pt x="8507784" y="708036"/>
                  <a:pt x="8508308" y="713025"/>
                  <a:pt x="8509526" y="716330"/>
                </a:cubicBezTo>
                <a:lnTo>
                  <a:pt x="8511528" y="719204"/>
                </a:lnTo>
                <a:lnTo>
                  <a:pt x="8518678" y="791119"/>
                </a:lnTo>
                <a:lnTo>
                  <a:pt x="8518026" y="791911"/>
                </a:lnTo>
                <a:cubicBezTo>
                  <a:pt x="8516641" y="794456"/>
                  <a:pt x="8515756" y="797795"/>
                  <a:pt x="8515897" y="802884"/>
                </a:cubicBezTo>
                <a:cubicBezTo>
                  <a:pt x="8512739" y="816529"/>
                  <a:pt x="8501335" y="856061"/>
                  <a:pt x="8499080" y="873779"/>
                </a:cubicBezTo>
                <a:cubicBezTo>
                  <a:pt x="8500419" y="885035"/>
                  <a:pt x="8501543" y="896912"/>
                  <a:pt x="8502364" y="909190"/>
                </a:cubicBezTo>
                <a:cubicBezTo>
                  <a:pt x="8502458" y="911630"/>
                  <a:pt x="8502553" y="914069"/>
                  <a:pt x="8502647" y="916509"/>
                </a:cubicBezTo>
                <a:lnTo>
                  <a:pt x="8502497" y="916734"/>
                </a:lnTo>
                <a:cubicBezTo>
                  <a:pt x="8502225" y="918496"/>
                  <a:pt x="8502192" y="920966"/>
                  <a:pt x="8502484" y="924614"/>
                </a:cubicBezTo>
                <a:lnTo>
                  <a:pt x="8503161" y="929854"/>
                </a:lnTo>
                <a:lnTo>
                  <a:pt x="8493297" y="950930"/>
                </a:lnTo>
                <a:lnTo>
                  <a:pt x="8467788" y="1006353"/>
                </a:lnTo>
                <a:cubicBezTo>
                  <a:pt x="8463329" y="1043811"/>
                  <a:pt x="8466659" y="1051749"/>
                  <a:pt x="8470264" y="1089843"/>
                </a:cubicBezTo>
                <a:cubicBezTo>
                  <a:pt x="8466043" y="1124892"/>
                  <a:pt x="8458069" y="1153224"/>
                  <a:pt x="8457932" y="1184489"/>
                </a:cubicBezTo>
                <a:cubicBezTo>
                  <a:pt x="8453033" y="1194927"/>
                  <a:pt x="8450322" y="1205659"/>
                  <a:pt x="8454377" y="1219182"/>
                </a:cubicBezTo>
                <a:cubicBezTo>
                  <a:pt x="8448920" y="1251182"/>
                  <a:pt x="8440460" y="1255592"/>
                  <a:pt x="8444024" y="1279149"/>
                </a:cubicBezTo>
                <a:lnTo>
                  <a:pt x="8420131" y="1303644"/>
                </a:lnTo>
                <a:lnTo>
                  <a:pt x="8377466" y="1469771"/>
                </a:lnTo>
                <a:cubicBezTo>
                  <a:pt x="8376874" y="1521770"/>
                  <a:pt x="8376281" y="1573768"/>
                  <a:pt x="8375689" y="1625767"/>
                </a:cubicBezTo>
                <a:cubicBezTo>
                  <a:pt x="8373953" y="1650070"/>
                  <a:pt x="8390183" y="1703492"/>
                  <a:pt x="8386254" y="1729104"/>
                </a:cubicBezTo>
                <a:cubicBezTo>
                  <a:pt x="8370897" y="1739732"/>
                  <a:pt x="8373715" y="1798853"/>
                  <a:pt x="8382809" y="1836640"/>
                </a:cubicBezTo>
                <a:lnTo>
                  <a:pt x="8392136" y="1861022"/>
                </a:lnTo>
                <a:cubicBezTo>
                  <a:pt x="8391965" y="1862584"/>
                  <a:pt x="8391793" y="1864145"/>
                  <a:pt x="8391622" y="1865707"/>
                </a:cubicBezTo>
                <a:lnTo>
                  <a:pt x="8388105" y="1867491"/>
                </a:lnTo>
                <a:cubicBezTo>
                  <a:pt x="8386952" y="1870253"/>
                  <a:pt x="8386393" y="1874645"/>
                  <a:pt x="8386230" y="1880015"/>
                </a:cubicBezTo>
                <a:cubicBezTo>
                  <a:pt x="8384198" y="1894723"/>
                  <a:pt x="8378049" y="1941260"/>
                  <a:pt x="8375913" y="1955736"/>
                </a:cubicBezTo>
                <a:lnTo>
                  <a:pt x="8373416" y="1966870"/>
                </a:lnTo>
                <a:lnTo>
                  <a:pt x="8361268" y="2038443"/>
                </a:lnTo>
                <a:lnTo>
                  <a:pt x="8356342" y="2052927"/>
                </a:lnTo>
                <a:lnTo>
                  <a:pt x="8353270" y="2055294"/>
                </a:lnTo>
                <a:cubicBezTo>
                  <a:pt x="8351343" y="2065937"/>
                  <a:pt x="8330942" y="2105683"/>
                  <a:pt x="8327953" y="2122394"/>
                </a:cubicBezTo>
                <a:cubicBezTo>
                  <a:pt x="8322810" y="2152258"/>
                  <a:pt x="8310279" y="2203417"/>
                  <a:pt x="8305583" y="2228867"/>
                </a:cubicBezTo>
                <a:lnTo>
                  <a:pt x="8316608" y="2269483"/>
                </a:lnTo>
                <a:lnTo>
                  <a:pt x="8299090" y="2324587"/>
                </a:lnTo>
                <a:lnTo>
                  <a:pt x="8297856" y="2322482"/>
                </a:lnTo>
                <a:cubicBezTo>
                  <a:pt x="8296083" y="2321537"/>
                  <a:pt x="8295719" y="2326840"/>
                  <a:pt x="8295802" y="2334856"/>
                </a:cubicBezTo>
                <a:cubicBezTo>
                  <a:pt x="8295803" y="2334891"/>
                  <a:pt x="8295803" y="2334923"/>
                  <a:pt x="8295804" y="2334956"/>
                </a:cubicBezTo>
                <a:lnTo>
                  <a:pt x="8300531" y="2348961"/>
                </a:lnTo>
                <a:cubicBezTo>
                  <a:pt x="8293863" y="2362457"/>
                  <a:pt x="8273364" y="2382275"/>
                  <a:pt x="8274995" y="2402492"/>
                </a:cubicBezTo>
                <a:cubicBezTo>
                  <a:pt x="8269140" y="2396031"/>
                  <a:pt x="8271749" y="2424635"/>
                  <a:pt x="8264675" y="2427566"/>
                </a:cubicBezTo>
                <a:cubicBezTo>
                  <a:pt x="8258744" y="2448494"/>
                  <a:pt x="8251942" y="2489114"/>
                  <a:pt x="8239406" y="2528061"/>
                </a:cubicBezTo>
                <a:lnTo>
                  <a:pt x="8206291" y="2655637"/>
                </a:lnTo>
                <a:cubicBezTo>
                  <a:pt x="8195901" y="2680303"/>
                  <a:pt x="8191353" y="2693735"/>
                  <a:pt x="8170606" y="2708859"/>
                </a:cubicBezTo>
                <a:cubicBezTo>
                  <a:pt x="8161970" y="2760346"/>
                  <a:pt x="8141985" y="2814372"/>
                  <a:pt x="8141466" y="2865687"/>
                </a:cubicBezTo>
                <a:cubicBezTo>
                  <a:pt x="8127062" y="2921739"/>
                  <a:pt x="8110718" y="2916617"/>
                  <a:pt x="8096904" y="2965112"/>
                </a:cubicBezTo>
                <a:cubicBezTo>
                  <a:pt x="8097631" y="2985706"/>
                  <a:pt x="8115189" y="3006300"/>
                  <a:pt x="8115916" y="3026894"/>
                </a:cubicBezTo>
                <a:cubicBezTo>
                  <a:pt x="8113114" y="3032718"/>
                  <a:pt x="8099403" y="3079822"/>
                  <a:pt x="8099595" y="3083342"/>
                </a:cubicBezTo>
                <a:lnTo>
                  <a:pt x="8081684" y="3203130"/>
                </a:lnTo>
                <a:lnTo>
                  <a:pt x="8088744" y="3158367"/>
                </a:lnTo>
                <a:cubicBezTo>
                  <a:pt x="8090844" y="3174970"/>
                  <a:pt x="8074195" y="3227505"/>
                  <a:pt x="8076295" y="3244108"/>
                </a:cubicBezTo>
                <a:cubicBezTo>
                  <a:pt x="8077627" y="3265714"/>
                  <a:pt x="8076519" y="3338029"/>
                  <a:pt x="8075772" y="3357380"/>
                </a:cubicBezTo>
                <a:cubicBezTo>
                  <a:pt x="8075905" y="3425248"/>
                  <a:pt x="8064307" y="3454986"/>
                  <a:pt x="8063352" y="3488755"/>
                </a:cubicBezTo>
                <a:cubicBezTo>
                  <a:pt x="8063536" y="3509690"/>
                  <a:pt x="8061478" y="3567863"/>
                  <a:pt x="8062888" y="3578244"/>
                </a:cubicBezTo>
                <a:cubicBezTo>
                  <a:pt x="8057949" y="3606695"/>
                  <a:pt x="8061753" y="3646338"/>
                  <a:pt x="8056877" y="3698548"/>
                </a:cubicBezTo>
                <a:cubicBezTo>
                  <a:pt x="8053888" y="3730571"/>
                  <a:pt x="8032111" y="3768672"/>
                  <a:pt x="8027025" y="3801631"/>
                </a:cubicBezTo>
                <a:cubicBezTo>
                  <a:pt x="8021940" y="3834591"/>
                  <a:pt x="8028788" y="3864229"/>
                  <a:pt x="8026361" y="3896300"/>
                </a:cubicBezTo>
                <a:cubicBezTo>
                  <a:pt x="8027768" y="3904085"/>
                  <a:pt x="8029107" y="3953185"/>
                  <a:pt x="8030392" y="3962814"/>
                </a:cubicBezTo>
                <a:cubicBezTo>
                  <a:pt x="8052908" y="4072911"/>
                  <a:pt x="8008866" y="4083353"/>
                  <a:pt x="8028826" y="4154774"/>
                </a:cubicBezTo>
                <a:cubicBezTo>
                  <a:pt x="7989641" y="4300206"/>
                  <a:pt x="8030000" y="4278616"/>
                  <a:pt x="8024200" y="4369005"/>
                </a:cubicBezTo>
                <a:cubicBezTo>
                  <a:pt x="8034874" y="4543081"/>
                  <a:pt x="8083419" y="4519601"/>
                  <a:pt x="8097630" y="4640858"/>
                </a:cubicBezTo>
                <a:cubicBezTo>
                  <a:pt x="8093960" y="4703608"/>
                  <a:pt x="8188694" y="4899871"/>
                  <a:pt x="8194802" y="4929776"/>
                </a:cubicBezTo>
                <a:cubicBezTo>
                  <a:pt x="8200931" y="4953985"/>
                  <a:pt x="8209964" y="4986371"/>
                  <a:pt x="8231665" y="5053605"/>
                </a:cubicBezTo>
                <a:cubicBezTo>
                  <a:pt x="8232778" y="5089919"/>
                  <a:pt x="8260239" y="5065038"/>
                  <a:pt x="8256882" y="5168190"/>
                </a:cubicBezTo>
                <a:cubicBezTo>
                  <a:pt x="8272651" y="5227900"/>
                  <a:pt x="8281223" y="5237525"/>
                  <a:pt x="8294519" y="5286225"/>
                </a:cubicBezTo>
                <a:cubicBezTo>
                  <a:pt x="8302798" y="5302470"/>
                  <a:pt x="8290903" y="5319791"/>
                  <a:pt x="8311271" y="5330764"/>
                </a:cubicBezTo>
                <a:cubicBezTo>
                  <a:pt x="8328796" y="5403362"/>
                  <a:pt x="8299246" y="5356248"/>
                  <a:pt x="8328932" y="5435594"/>
                </a:cubicBezTo>
                <a:cubicBezTo>
                  <a:pt x="8335481" y="5469032"/>
                  <a:pt x="8313112" y="5479967"/>
                  <a:pt x="8337534" y="5513385"/>
                </a:cubicBezTo>
                <a:cubicBezTo>
                  <a:pt x="8358905" y="5632371"/>
                  <a:pt x="8434639" y="5672084"/>
                  <a:pt x="8477892" y="5808270"/>
                </a:cubicBezTo>
                <a:cubicBezTo>
                  <a:pt x="8489881" y="5836124"/>
                  <a:pt x="8477398" y="5869338"/>
                  <a:pt x="8485100" y="5897625"/>
                </a:cubicBezTo>
                <a:cubicBezTo>
                  <a:pt x="8495187" y="5941996"/>
                  <a:pt x="8503727" y="5933822"/>
                  <a:pt x="8527231" y="5977067"/>
                </a:cubicBezTo>
                <a:cubicBezTo>
                  <a:pt x="8522865" y="5989371"/>
                  <a:pt x="8526724" y="6016537"/>
                  <a:pt x="8531573" y="6026008"/>
                </a:cubicBezTo>
                <a:cubicBezTo>
                  <a:pt x="8536064" y="6048020"/>
                  <a:pt x="8559871" y="6075987"/>
                  <a:pt x="8572258" y="6089565"/>
                </a:cubicBezTo>
                <a:cubicBezTo>
                  <a:pt x="8564108" y="6093667"/>
                  <a:pt x="8577034" y="6135454"/>
                  <a:pt x="8567459" y="6133549"/>
                </a:cubicBezTo>
                <a:cubicBezTo>
                  <a:pt x="8563329" y="6155668"/>
                  <a:pt x="8575753" y="6150657"/>
                  <a:pt x="8572487" y="6171697"/>
                </a:cubicBezTo>
                <a:cubicBezTo>
                  <a:pt x="8575415" y="6185271"/>
                  <a:pt x="8582469" y="6196514"/>
                  <a:pt x="8585028" y="6214994"/>
                </a:cubicBezTo>
                <a:cubicBezTo>
                  <a:pt x="8593298" y="6233522"/>
                  <a:pt x="8586278" y="6246586"/>
                  <a:pt x="8587844" y="6282580"/>
                </a:cubicBezTo>
                <a:lnTo>
                  <a:pt x="8590788" y="6291289"/>
                </a:lnTo>
                <a:lnTo>
                  <a:pt x="8584009" y="6305854"/>
                </a:lnTo>
                <a:cubicBezTo>
                  <a:pt x="8581364" y="6313584"/>
                  <a:pt x="8575590" y="6351750"/>
                  <a:pt x="8577023" y="6362245"/>
                </a:cubicBezTo>
                <a:cubicBezTo>
                  <a:pt x="8576930" y="6388810"/>
                  <a:pt x="8582323" y="6439315"/>
                  <a:pt x="8583456" y="6465251"/>
                </a:cubicBezTo>
                <a:cubicBezTo>
                  <a:pt x="8585213" y="6471282"/>
                  <a:pt x="8593361" y="6482656"/>
                  <a:pt x="8588144" y="6488384"/>
                </a:cubicBezTo>
                <a:cubicBezTo>
                  <a:pt x="8589616" y="6505795"/>
                  <a:pt x="8592028" y="6522441"/>
                  <a:pt x="8595301" y="6537936"/>
                </a:cubicBezTo>
                <a:lnTo>
                  <a:pt x="8604171" y="6568667"/>
                </a:lnTo>
                <a:lnTo>
                  <a:pt x="8600468" y="6578572"/>
                </a:lnTo>
                <a:cubicBezTo>
                  <a:pt x="8598724" y="6584968"/>
                  <a:pt x="8597912" y="6591876"/>
                  <a:pt x="8599330" y="6599610"/>
                </a:cubicBezTo>
                <a:cubicBezTo>
                  <a:pt x="8600116" y="6619892"/>
                  <a:pt x="8603491" y="6680692"/>
                  <a:pt x="8605180" y="6700259"/>
                </a:cubicBezTo>
                <a:cubicBezTo>
                  <a:pt x="8606696" y="6704529"/>
                  <a:pt x="8613198" y="6711658"/>
                  <a:pt x="8609455" y="6717018"/>
                </a:cubicBezTo>
                <a:lnTo>
                  <a:pt x="8592730" y="6808831"/>
                </a:lnTo>
                <a:cubicBezTo>
                  <a:pt x="8592482" y="6811055"/>
                  <a:pt x="8590764" y="6819694"/>
                  <a:pt x="8588381" y="6831503"/>
                </a:cubicBezTo>
                <a:lnTo>
                  <a:pt x="8583079" y="6858000"/>
                </a:lnTo>
                <a:lnTo>
                  <a:pt x="2373086" y="6858000"/>
                </a:lnTo>
                <a:lnTo>
                  <a:pt x="153504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3D250480-278F-107D-FD90-6DC24E71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126" y="1549930"/>
            <a:ext cx="5358650" cy="788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does SVM</a:t>
            </a:r>
            <a:r>
              <a: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work ?</a:t>
            </a: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96FBCF7-CB71-4DAC-BA2A-0B8AB5CA6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543" y="667130"/>
            <a:ext cx="4154690" cy="274159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圖片 5" descr="一張含有 文字, 螢幕擷取畫面, 圖表, 設計 的圖片&#10;&#10;AI 產生的內容可能不正確。">
            <a:extLst>
              <a:ext uri="{FF2B5EF4-FFF2-40B4-BE49-F238E27FC236}">
                <a16:creationId xmlns:a16="http://schemas.microsoft.com/office/drawing/2014/main" id="{F71A3AB0-30FF-C5B6-17B8-00D8AC01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4" t="7284" r="9157"/>
          <a:stretch>
            <a:fillRect/>
          </a:stretch>
        </p:blipFill>
        <p:spPr>
          <a:xfrm>
            <a:off x="8294696" y="940648"/>
            <a:ext cx="2130383" cy="2194560"/>
          </a:xfrm>
          <a:prstGeom prst="rect">
            <a:avLst/>
          </a:prstGeom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F4D8FD4-B98A-4959-B959-AF1A7FABB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543" y="3547484"/>
            <a:ext cx="4154690" cy="2741597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4838DD45-2819-4E1F-8A20-C584ABCC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0777" y="3259024"/>
            <a:ext cx="1027015" cy="361496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圖片 7" descr="一張含有 文字, 圖表, 螢幕擷取畫面, 繪圖 的圖片&#10;&#10;AI 產生的內容可能不正確。">
            <a:extLst>
              <a:ext uri="{FF2B5EF4-FFF2-40B4-BE49-F238E27FC236}">
                <a16:creationId xmlns:a16="http://schemas.microsoft.com/office/drawing/2014/main" id="{B304A34C-14B4-E963-637C-814C46A93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0"/>
          <a:stretch>
            <a:fillRect/>
          </a:stretch>
        </p:blipFill>
        <p:spPr>
          <a:xfrm>
            <a:off x="7930329" y="3821002"/>
            <a:ext cx="2859118" cy="2194560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1AC6FC10-251D-E78C-0AAF-C690FFD88909}"/>
              </a:ext>
            </a:extLst>
          </p:cNvPr>
          <p:cNvSpPr txBox="1"/>
          <p:nvPr/>
        </p:nvSpPr>
        <p:spPr>
          <a:xfrm>
            <a:off x="1636146" y="2728455"/>
            <a:ext cx="4424609" cy="140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/>
              <a:t>SVM</a:t>
            </a:r>
            <a:r>
              <a:rPr lang="zh-TW" altLang="en-US" sz="3000" dirty="0"/>
              <a:t> 如何處理分類問題</a:t>
            </a:r>
            <a:endParaRPr lang="en-US" altLang="zh-TW" sz="3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000" dirty="0"/>
              <a:t>參數設定 </a:t>
            </a:r>
            <a:r>
              <a:rPr lang="en-US" altLang="zh-TW" sz="3000" dirty="0"/>
              <a:t>&amp;</a:t>
            </a:r>
            <a:r>
              <a:rPr lang="zh-TW" altLang="en-US" sz="3000" dirty="0"/>
              <a:t> 資料處理 </a:t>
            </a:r>
            <a:endParaRPr lang="en-US" altLang="zh-TW" sz="30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C3F9CB-1903-E518-7464-22FCF9AFCB63}"/>
              </a:ext>
            </a:extLst>
          </p:cNvPr>
          <p:cNvSpPr txBox="1"/>
          <p:nvPr/>
        </p:nvSpPr>
        <p:spPr>
          <a:xfrm>
            <a:off x="985326" y="5425348"/>
            <a:ext cx="5726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Standardization</a:t>
            </a:r>
            <a:r>
              <a:rPr lang="zh-TW" altLang="en-US" sz="1400" dirty="0">
                <a:latin typeface="Libertinus Sans" pitchFamily="2" charset="0"/>
                <a:cs typeface="Libertinus Sans" pitchFamily="2" charset="0"/>
              </a:rPr>
              <a:t> </a:t>
            </a:r>
            <a:r>
              <a:rPr lang="en-US" altLang="zh-TW" sz="14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:</a:t>
            </a:r>
            <a:r>
              <a:rPr lang="zh-TW" altLang="en-US" sz="1400" dirty="0">
                <a:latin typeface="Libertinus Sans" pitchFamily="2" charset="0"/>
                <a:cs typeface="Libertinus Sans" pitchFamily="2" charset="0"/>
              </a:rPr>
              <a:t> </a:t>
            </a:r>
            <a:r>
              <a:rPr lang="en-US" altLang="zh-TW" sz="1400" dirty="0" err="1"/>
              <a:t>StandardScaler</a:t>
            </a:r>
            <a:r>
              <a:rPr lang="en-US" altLang="zh-TW" sz="1400" dirty="0"/>
              <a:t>, </a:t>
            </a:r>
            <a:r>
              <a:rPr lang="en-US" altLang="zh-TW" sz="1400" dirty="0" err="1">
                <a:solidFill>
                  <a:srgbClr val="C00000"/>
                </a:solidFill>
              </a:rPr>
              <a:t>MinMaxScaler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RobustScaler</a:t>
            </a:r>
            <a:r>
              <a:rPr lang="en-US" altLang="zh-TW" sz="1400" dirty="0"/>
              <a:t>, Normalizer</a:t>
            </a:r>
            <a:endParaRPr lang="en-US" altLang="zh-TW" sz="1400" dirty="0">
              <a:latin typeface="Libertinus Sans" pitchFamily="2" charset="0"/>
              <a:cs typeface="Libertinus Sans" pitchFamily="2" charset="0"/>
            </a:endParaRPr>
          </a:p>
          <a:p>
            <a:r>
              <a:rPr lang="en-US" altLang="zh-TW" sz="14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Kernel </a:t>
            </a:r>
            <a:r>
              <a:rPr lang="en-US" altLang="zh-TW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</a:t>
            </a:r>
            <a:r>
              <a:rPr lang="zh-TW" altLang="en-US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altLang="zh-TW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altLang="zh-TW" sz="1400" dirty="0"/>
              <a:t>Linear, Polynomial, </a:t>
            </a:r>
            <a:r>
              <a:rPr lang="en-US" altLang="zh-TW" sz="1400" dirty="0">
                <a:solidFill>
                  <a:srgbClr val="C00000"/>
                </a:solidFill>
              </a:rPr>
              <a:t>RBF</a:t>
            </a:r>
            <a:r>
              <a:rPr lang="en-US" altLang="zh-TW" sz="1400" dirty="0"/>
              <a:t>, Sigmoid</a:t>
            </a:r>
            <a:endParaRPr lang="en-US" altLang="zh-TW" sz="14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 sz="14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gamma</a:t>
            </a:r>
            <a:r>
              <a:rPr lang="el-GR" altLang="zh-TW" sz="14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(γ)</a:t>
            </a:r>
            <a:r>
              <a:rPr lang="en-US" altLang="zh-TW" sz="14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: </a:t>
            </a:r>
            <a:r>
              <a:rPr lang="zh-TW" altLang="en-US" sz="1400" dirty="0">
                <a:latin typeface="Cactus Classical Serif" panose="00000400000000000000" pitchFamily="2" charset="-120"/>
                <a:ea typeface="Cactus Classical Serif" panose="00000400000000000000" pitchFamily="2" charset="-120"/>
                <a:cs typeface="Sans Serif Collection" panose="020B0502040504020204" pitchFamily="34" charset="0"/>
              </a:rPr>
              <a:t>決策邊界影響範圍 </a:t>
            </a:r>
            <a:r>
              <a:rPr lang="en-US" altLang="zh-TW" sz="1400" dirty="0">
                <a:latin typeface="Cactus Classical Serif" panose="00000400000000000000" pitchFamily="2" charset="-120"/>
                <a:ea typeface="Cactus Classical Serif" panose="00000400000000000000" pitchFamily="2" charset="-120"/>
                <a:cs typeface="Sans Serif Collection" panose="020B0502040504020204" pitchFamily="34" charset="0"/>
              </a:rPr>
              <a:t>(</a:t>
            </a:r>
            <a:r>
              <a:rPr lang="zh-TW" altLang="en-US" sz="1400" dirty="0">
                <a:latin typeface="Cactus Classical Serif" panose="00000400000000000000" pitchFamily="2" charset="-120"/>
                <a:ea typeface="Cactus Classical Serif" panose="00000400000000000000" pitchFamily="2" charset="-120"/>
                <a:cs typeface="Sans Serif Collection" panose="020B0502040504020204" pitchFamily="34" charset="0"/>
              </a:rPr>
              <a:t>邊界平滑程度</a:t>
            </a:r>
            <a:r>
              <a:rPr lang="en-US" altLang="zh-TW" sz="1400" dirty="0">
                <a:latin typeface="Cactus Classical Serif" panose="00000400000000000000" pitchFamily="2" charset="-120"/>
                <a:ea typeface="Cactus Classical Serif" panose="00000400000000000000" pitchFamily="2" charset="-120"/>
                <a:cs typeface="Sans Serif Collection" panose="020B0502040504020204" pitchFamily="34" charset="0"/>
              </a:rPr>
              <a:t>)</a:t>
            </a:r>
            <a:endParaRPr lang="en-US" altLang="zh-TW" sz="14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 sz="14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C :</a:t>
            </a:r>
            <a:r>
              <a:rPr lang="zh-TW" altLang="en-US" sz="14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zh-TW" altLang="en-US" sz="1400" dirty="0"/>
              <a:t>懲罰</a:t>
            </a:r>
            <a:r>
              <a:rPr lang="zh-TW" altLang="en-US" sz="1400" dirty="0">
                <a:latin typeface="Cactus Classical Serif" panose="00000400000000000000" pitchFamily="2" charset="-120"/>
                <a:ea typeface="Cactus Classical Serif" panose="00000400000000000000" pitchFamily="2" charset="-120"/>
                <a:cs typeface="Libertinus Sans" pitchFamily="2" charset="0"/>
              </a:rPr>
              <a:t>係數</a:t>
            </a:r>
          </a:p>
        </p:txBody>
      </p:sp>
    </p:spTree>
    <p:extLst>
      <p:ext uri="{BB962C8B-B14F-4D97-AF65-F5344CB8AC3E}">
        <p14:creationId xmlns:p14="http://schemas.microsoft.com/office/powerpoint/2010/main" val="194206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084CFAA1-D3CF-F0E8-EF5D-404C0D27B985}"/>
              </a:ext>
            </a:extLst>
          </p:cNvPr>
          <p:cNvGrpSpPr/>
          <p:nvPr/>
        </p:nvGrpSpPr>
        <p:grpSpPr>
          <a:xfrm>
            <a:off x="706838" y="1331523"/>
            <a:ext cx="5294716" cy="4194955"/>
            <a:chOff x="3849945" y="249739"/>
            <a:chExt cx="7908335" cy="6265701"/>
          </a:xfrm>
        </p:grpSpPr>
        <p:pic>
          <p:nvPicPr>
            <p:cNvPr id="23" name="圖片 22" descr="一張含有 文字, 圖表, 繪圖, 螢幕擷取畫面 的圖片&#10;&#10;AI 產生的內容可能不正確。">
              <a:extLst>
                <a:ext uri="{FF2B5EF4-FFF2-40B4-BE49-F238E27FC236}">
                  <a16:creationId xmlns:a16="http://schemas.microsoft.com/office/drawing/2014/main" id="{F611F8B1-2439-72F9-3078-1D2EA6E0B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9945" y="500048"/>
              <a:ext cx="3828102" cy="2871077"/>
            </a:xfrm>
            <a:prstGeom prst="rect">
              <a:avLst/>
            </a:prstGeom>
          </p:spPr>
        </p:pic>
        <p:pic>
          <p:nvPicPr>
            <p:cNvPr id="13" name="圖片 12" descr="一張含有 文字, 螢幕擷取畫面, 圖表 的圖片&#10;&#10;AI 產生的內容可能不正確。">
              <a:extLst>
                <a:ext uri="{FF2B5EF4-FFF2-40B4-BE49-F238E27FC236}">
                  <a16:creationId xmlns:a16="http://schemas.microsoft.com/office/drawing/2014/main" id="{D8EF1B26-D1E2-A685-C48C-8459537B9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5062" y="3866627"/>
              <a:ext cx="3973218" cy="2648813"/>
            </a:xfrm>
            <a:prstGeom prst="rect">
              <a:avLst/>
            </a:prstGeom>
          </p:spPr>
        </p:pic>
        <p:pic>
          <p:nvPicPr>
            <p:cNvPr id="15" name="圖片 14" descr="一張含有 文字, 螢幕擷取畫面, 圖表, Rectangle 的圖片&#10;&#10;AI 產生的內容可能不正確。">
              <a:extLst>
                <a:ext uri="{FF2B5EF4-FFF2-40B4-BE49-F238E27FC236}">
                  <a16:creationId xmlns:a16="http://schemas.microsoft.com/office/drawing/2014/main" id="{AA283C54-3875-9E68-1EA4-8ED9A388F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3294" y="3859613"/>
              <a:ext cx="3973218" cy="2648811"/>
            </a:xfrm>
            <a:prstGeom prst="rect">
              <a:avLst/>
            </a:prstGeom>
          </p:spPr>
        </p:pic>
        <p:pic>
          <p:nvPicPr>
            <p:cNvPr id="25" name="圖片 24" descr="一張含有 文字, 圖表, 繪圖, 螢幕擷取畫面 的圖片&#10;&#10;AI 產生的內容可能不正確。">
              <a:extLst>
                <a:ext uri="{FF2B5EF4-FFF2-40B4-BE49-F238E27FC236}">
                  <a16:creationId xmlns:a16="http://schemas.microsoft.com/office/drawing/2014/main" id="{B23F5555-851B-39E7-3CF9-52314D7BE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047" y="500048"/>
              <a:ext cx="3828103" cy="2871077"/>
            </a:xfrm>
            <a:prstGeom prst="rect">
              <a:avLst/>
            </a:prstGeom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8C7365D-82A9-DB7A-51AA-0D7FBD8285C9}"/>
                </a:ext>
              </a:extLst>
            </p:cNvPr>
            <p:cNvSpPr txBox="1"/>
            <p:nvPr/>
          </p:nvSpPr>
          <p:spPr>
            <a:xfrm>
              <a:off x="8289498" y="249739"/>
              <a:ext cx="2605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3504">
                <a:spcAft>
                  <a:spcPts val="600"/>
                </a:spcAft>
              </a:pPr>
              <a:r>
                <a:rPr lang="en-US" altLang="zh-TW" sz="1188" kern="1200">
                  <a:solidFill>
                    <a:schemeClr val="tx1"/>
                  </a:solidFill>
                  <a:latin typeface="Libertinus Sans" pitchFamily="2" charset="0"/>
                  <a:ea typeface="+mn-ea"/>
                  <a:cs typeface="+mn-cs"/>
                </a:rPr>
                <a:t>Remission – learning rate</a:t>
              </a:r>
              <a:endParaRPr lang="zh-TW" altLang="en-US">
                <a:latin typeface="Libertinus Sans" pitchFamily="2" charset="0"/>
                <a:cs typeface="Libertinus Sans" pitchFamily="2" charset="0"/>
              </a:endParaRP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086D05BD-2E74-213C-ED9D-A83D1BA99544}"/>
                </a:ext>
              </a:extLst>
            </p:cNvPr>
            <p:cNvSpPr txBox="1"/>
            <p:nvPr/>
          </p:nvSpPr>
          <p:spPr>
            <a:xfrm>
              <a:off x="4365361" y="3604962"/>
              <a:ext cx="3209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3504">
                <a:spcAft>
                  <a:spcPts val="600"/>
                </a:spcAft>
              </a:pPr>
              <a:r>
                <a:rPr lang="en-US" altLang="zh-TW" sz="1188" kern="1200">
                  <a:solidFill>
                    <a:schemeClr val="tx1"/>
                  </a:solidFill>
                  <a:latin typeface="Libertinus Sans" pitchFamily="2" charset="0"/>
                  <a:ea typeface="+mn-ea"/>
                  <a:cs typeface="+mn-cs"/>
                </a:rPr>
                <a:t>Responder</a:t>
              </a:r>
              <a:r>
                <a:rPr lang="zh-TW" altLang="en-US" sz="1188" kern="1200">
                  <a:solidFill>
                    <a:schemeClr val="tx1"/>
                  </a:solidFill>
                  <a:latin typeface="Libertinus Sans" pitchFamily="2" charset="0"/>
                  <a:ea typeface="+mn-ea"/>
                  <a:cs typeface="+mn-cs"/>
                </a:rPr>
                <a:t> </a:t>
              </a:r>
              <a:r>
                <a:rPr lang="en-US" altLang="zh-TW" sz="1188" kern="1200">
                  <a:solidFill>
                    <a:schemeClr val="tx1"/>
                  </a:solidFill>
                  <a:latin typeface="Libertinus Sans" pitchFamily="2" charset="0"/>
                  <a:ea typeface="+mn-ea"/>
                  <a:cs typeface="+mn-cs"/>
                </a:rPr>
                <a:t>– </a:t>
              </a:r>
              <a:r>
                <a:rPr lang="en-US" altLang="zh-TW" sz="11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confusion matrix</a:t>
              </a:r>
              <a:endParaRPr lang="en-US" altLang="zh-TW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0244493-CF76-87DA-33A2-16BD573BFA01}"/>
                </a:ext>
              </a:extLst>
            </p:cNvPr>
            <p:cNvSpPr txBox="1"/>
            <p:nvPr/>
          </p:nvSpPr>
          <p:spPr>
            <a:xfrm>
              <a:off x="8241669" y="3604962"/>
              <a:ext cx="3060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3504">
                <a:spcAft>
                  <a:spcPts val="600"/>
                </a:spcAft>
              </a:pPr>
              <a:r>
                <a:rPr lang="en-US" altLang="zh-TW" sz="1188" kern="1200">
                  <a:solidFill>
                    <a:schemeClr val="tx1"/>
                  </a:solidFill>
                  <a:latin typeface="Libertinus Sans" pitchFamily="2" charset="0"/>
                  <a:ea typeface="+mn-ea"/>
                  <a:cs typeface="+mn-cs"/>
                </a:rPr>
                <a:t>Remission – </a:t>
              </a:r>
              <a:r>
                <a:rPr lang="en-US" altLang="zh-TW" sz="118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confusion matrix</a:t>
              </a:r>
              <a:endParaRPr lang="zh-TW" altLang="en-US">
                <a:latin typeface="Libertinus Sans" pitchFamily="2" charset="0"/>
                <a:cs typeface="Libertinus Sans" pitchFamily="2" charset="0"/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FFA1AA4-B3CB-2D68-DBE6-9CC4A7921B08}"/>
                </a:ext>
              </a:extLst>
            </p:cNvPr>
            <p:cNvSpPr txBox="1"/>
            <p:nvPr/>
          </p:nvSpPr>
          <p:spPr>
            <a:xfrm>
              <a:off x="4445366" y="255466"/>
              <a:ext cx="2637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3504">
                <a:spcAft>
                  <a:spcPts val="600"/>
                </a:spcAft>
              </a:pPr>
              <a:r>
                <a:rPr lang="en-US" altLang="zh-TW" sz="1188" kern="1200" dirty="0">
                  <a:solidFill>
                    <a:schemeClr val="tx1"/>
                  </a:solidFill>
                  <a:latin typeface="Libertinus Sans" pitchFamily="2" charset="0"/>
                  <a:ea typeface="+mn-ea"/>
                  <a:cs typeface="+mn-cs"/>
                </a:rPr>
                <a:t>Responder</a:t>
              </a:r>
              <a:r>
                <a:rPr lang="zh-TW" altLang="en-US" sz="1188" kern="1200" dirty="0">
                  <a:solidFill>
                    <a:schemeClr val="tx1"/>
                  </a:solidFill>
                  <a:latin typeface="Libertinus Sans" pitchFamily="2" charset="0"/>
                  <a:ea typeface="+mn-ea"/>
                  <a:cs typeface="+mn-cs"/>
                </a:rPr>
                <a:t> </a:t>
              </a:r>
              <a:r>
                <a:rPr lang="en-US" altLang="zh-TW" sz="1188" kern="1200" dirty="0">
                  <a:solidFill>
                    <a:schemeClr val="tx1"/>
                  </a:solidFill>
                  <a:latin typeface="Libertinus Sans" pitchFamily="2" charset="0"/>
                  <a:ea typeface="+mn-ea"/>
                  <a:cs typeface="+mn-cs"/>
                </a:rPr>
                <a:t>– learning rate</a:t>
              </a:r>
              <a:endParaRPr lang="zh-TW" altLang="en-US" dirty="0">
                <a:latin typeface="Libertinus Sans" pitchFamily="2" charset="0"/>
                <a:cs typeface="Libertinus Sans" pitchFamily="2" charset="0"/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79909F6-0FB0-726E-BA67-D773A301D7BA}"/>
              </a:ext>
            </a:extLst>
          </p:cNvPr>
          <p:cNvSpPr txBox="1"/>
          <p:nvPr/>
        </p:nvSpPr>
        <p:spPr>
          <a:xfrm>
            <a:off x="7224379" y="1028343"/>
            <a:ext cx="366959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60704"/>
            <a:r>
              <a:rPr lang="en-US" altLang="zh-TW" i="1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Basic value</a:t>
            </a:r>
          </a:p>
          <a:p>
            <a:pPr defTabSz="1060704"/>
            <a:r>
              <a:rPr lang="en-US" altLang="zh-TW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Model : SVM (kernel - RBF)</a:t>
            </a:r>
          </a:p>
          <a:p>
            <a:pPr defTabSz="1060704"/>
            <a:r>
              <a:rPr lang="en-US" altLang="zh-TW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cross validation : 8 – fold</a:t>
            </a:r>
          </a:p>
          <a:p>
            <a:pPr defTabSz="1060704"/>
            <a:r>
              <a:rPr lang="pt-BR" altLang="zh-TW" dirty="0">
                <a:latin typeface="Libertinus Sans" pitchFamily="2" charset="0"/>
              </a:rPr>
              <a:t>Remission Accuracy:  0.8420 ± 0.0856</a:t>
            </a:r>
          </a:p>
          <a:p>
            <a:pPr defTabSz="1060704"/>
            <a:r>
              <a:rPr lang="pt-BR" altLang="zh-TW" dirty="0">
                <a:latin typeface="Libertinus Sans" pitchFamily="2" charset="0"/>
              </a:rPr>
              <a:t>Responder Accuracy: 0.9010 ± 0.1105</a:t>
            </a:r>
          </a:p>
          <a:p>
            <a:pPr defTabSz="1060704"/>
            <a:r>
              <a:rPr lang="pt-BR" altLang="zh-TW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Accuracy: 0.8214 ± 0.1713</a:t>
            </a:r>
            <a:endParaRPr lang="pt-BR" altLang="zh-TW" dirty="0">
              <a:latin typeface="Libertinus Sans" pitchFamily="2" charset="0"/>
            </a:endParaRPr>
          </a:p>
          <a:p>
            <a:pPr defTabSz="1060704"/>
            <a:endParaRPr lang="en-US" altLang="zh-TW" kern="1200" dirty="0">
              <a:solidFill>
                <a:schemeClr val="tx1"/>
              </a:solidFill>
              <a:latin typeface="Libertinus Sans" pitchFamily="2" charset="0"/>
              <a:ea typeface="+mn-ea"/>
              <a:cs typeface="+mn-cs"/>
            </a:endParaRPr>
          </a:p>
          <a:p>
            <a:pPr defTabSz="1060704"/>
            <a:r>
              <a:rPr lang="en-US" altLang="zh-TW" i="1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Fine – tuning Status</a:t>
            </a:r>
          </a:p>
          <a:p>
            <a:pPr defTabSz="1060704"/>
            <a:r>
              <a:rPr lang="en-US" altLang="zh-TW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Preprocessing</a:t>
            </a:r>
            <a:r>
              <a:rPr lang="zh-TW" altLang="en-US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:</a:t>
            </a:r>
            <a:r>
              <a:rPr lang="zh-TW" altLang="en-US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 </a:t>
            </a:r>
            <a:r>
              <a:rPr lang="en-US" altLang="zh-TW" kern="1200" dirty="0" err="1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MinMaxScaler</a:t>
            </a:r>
            <a:endParaRPr lang="en-US" altLang="zh-TW" i="1" kern="1200" dirty="0">
              <a:solidFill>
                <a:schemeClr val="tx1"/>
              </a:solidFill>
              <a:latin typeface="Libertinus Sans" pitchFamily="2" charset="0"/>
              <a:ea typeface="+mn-ea"/>
              <a:cs typeface="+mn-cs"/>
            </a:endParaRPr>
          </a:p>
          <a:p>
            <a:pPr defTabSz="1060704"/>
            <a:r>
              <a:rPr lang="en-US" altLang="zh-TW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C</a:t>
            </a:r>
            <a:r>
              <a:rPr lang="zh-TW" altLang="en-US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:</a:t>
            </a:r>
            <a:r>
              <a:rPr lang="zh-TW" altLang="en-US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 </a:t>
            </a:r>
            <a:r>
              <a:rPr lang="en-US" altLang="zh-TW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65</a:t>
            </a:r>
          </a:p>
          <a:p>
            <a:pPr defTabSz="1060704"/>
            <a:r>
              <a:rPr lang="en-US" altLang="zh-TW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Gamma : 0.005</a:t>
            </a:r>
          </a:p>
          <a:p>
            <a:pPr defTabSz="1060704"/>
            <a:endParaRPr lang="en-US" altLang="zh-TW" i="1" kern="1200" dirty="0">
              <a:solidFill>
                <a:schemeClr val="tx1"/>
              </a:solidFill>
              <a:latin typeface="Libertinus Sans" pitchFamily="2" charset="0"/>
              <a:ea typeface="+mn-ea"/>
              <a:cs typeface="+mn-cs"/>
            </a:endParaRPr>
          </a:p>
          <a:p>
            <a:pPr defTabSz="1060704"/>
            <a:r>
              <a:rPr lang="en-US" altLang="zh-TW" i="1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Final Accuracy</a:t>
            </a:r>
          </a:p>
          <a:p>
            <a:pPr defTabSz="1060704"/>
            <a:r>
              <a:rPr lang="en-US" altLang="zh-TW" dirty="0">
                <a:latin typeface="Libertinus Sans" pitchFamily="2" charset="0"/>
              </a:rPr>
              <a:t>Remission AUC: 0.8933 ± 0.1355</a:t>
            </a:r>
          </a:p>
          <a:p>
            <a:pPr defTabSz="1060704"/>
            <a:r>
              <a:rPr lang="en-US" altLang="zh-TW" dirty="0">
                <a:latin typeface="Libertinus Sans" pitchFamily="2" charset="0"/>
              </a:rPr>
              <a:t>Responder AUC: 0.9333 ± 0.0649</a:t>
            </a:r>
            <a:endParaRPr lang="en-US" altLang="zh-TW" kern="1200" dirty="0">
              <a:solidFill>
                <a:schemeClr val="tx1"/>
              </a:solidFill>
              <a:latin typeface="Libertinus Sans" pitchFamily="2" charset="0"/>
              <a:ea typeface="+mn-ea"/>
              <a:cs typeface="+mn-cs"/>
            </a:endParaRPr>
          </a:p>
          <a:p>
            <a:pPr defTabSz="1060704"/>
            <a:r>
              <a:rPr lang="en-US" altLang="zh-TW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Remission : 0.9286 (13 / 14)</a:t>
            </a:r>
          </a:p>
          <a:p>
            <a:pPr defTabSz="1060704"/>
            <a:r>
              <a:rPr lang="en-US" altLang="zh-TW" kern="1200" dirty="0">
                <a:solidFill>
                  <a:schemeClr val="tx1"/>
                </a:solidFill>
                <a:latin typeface="Libertinus Sans" pitchFamily="2" charset="0"/>
                <a:ea typeface="+mn-ea"/>
                <a:cs typeface="+mn-cs"/>
              </a:rPr>
              <a:t>Responder : 0.9286 (13 / 14)</a:t>
            </a:r>
            <a:endParaRPr lang="en-US" altLang="zh-TW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58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7EA862-AED9-ACA1-E98B-486A6EFFC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308094-8C2B-2E75-AF2B-DDB9A9348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E2B25F-2AB3-8A7C-ED77-894F0495C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85FEF9-54A9-6BD1-687E-F7AFBAEA3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71A113-C216-B5B8-9858-FCF4D351D933}"/>
              </a:ext>
            </a:extLst>
          </p:cNvPr>
          <p:cNvSpPr txBox="1"/>
          <p:nvPr/>
        </p:nvSpPr>
        <p:spPr>
          <a:xfrm>
            <a:off x="7210221" y="979613"/>
            <a:ext cx="404950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Basic value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Model : SVM (kernel - RBF)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cross validation : 5 – fold</a:t>
            </a:r>
          </a:p>
          <a:p>
            <a:r>
              <a:rPr lang="pt-BR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Remission Accuracy:  0.6429 ± 0.0000</a:t>
            </a:r>
          </a:p>
          <a:p>
            <a:r>
              <a:rPr lang="pt-BR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Responder Accuracy: 0.5857 ± 0.0319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Importance : 0.00 ± 0.00</a:t>
            </a:r>
          </a:p>
          <a:p>
            <a:endParaRPr lang="en-US" altLang="zh-TW" sz="20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 sz="20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Fine – tuning Status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C</a:t>
            </a:r>
            <a:r>
              <a:rPr lang="zh-TW" altLang="en-US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:</a:t>
            </a:r>
            <a:r>
              <a:rPr lang="zh-TW" altLang="en-US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1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Gamma : scale</a:t>
            </a:r>
          </a:p>
          <a:p>
            <a:endParaRPr lang="en-US" altLang="zh-TW" sz="20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 sz="20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Final Accuracy 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Remission AUC: 0.4622 ± 0.0877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Responder AUC: 0.4708 ± 0.0669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Remission : 0.6429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Responder : 0.5714</a:t>
            </a:r>
          </a:p>
        </p:txBody>
      </p:sp>
      <p:pic>
        <p:nvPicPr>
          <p:cNvPr id="33" name="圖片 32" descr="一張含有 文字, 圖表, 螢幕擷取畫面, 繪圖 的圖片&#10;&#10;AI 產生的內容可能不正確。">
            <a:extLst>
              <a:ext uri="{FF2B5EF4-FFF2-40B4-BE49-F238E27FC236}">
                <a16:creationId xmlns:a16="http://schemas.microsoft.com/office/drawing/2014/main" id="{4AF6E31F-6DC8-9747-ECBE-9EA21B6FD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21" y="1500975"/>
            <a:ext cx="2880000" cy="2317068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982C245A-661E-B4D5-6748-49341B0369B2}"/>
              </a:ext>
            </a:extLst>
          </p:cNvPr>
          <p:cNvSpPr txBox="1"/>
          <p:nvPr/>
        </p:nvSpPr>
        <p:spPr>
          <a:xfrm>
            <a:off x="1389565" y="1422807"/>
            <a:ext cx="1810111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9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Responder</a:t>
            </a:r>
            <a:r>
              <a:rPr lang="zh-TW" altLang="en-US" sz="119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sz="119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– learning rate</a:t>
            </a:r>
            <a:endParaRPr lang="zh-TW" altLang="en-US" sz="1190" dirty="0">
              <a:latin typeface="Libertinus Sans" pitchFamily="2" charset="0"/>
              <a:cs typeface="Libertinus Sans" pitchFamily="2" charset="0"/>
            </a:endParaRPr>
          </a:p>
        </p:txBody>
      </p:sp>
      <p:pic>
        <p:nvPicPr>
          <p:cNvPr id="31" name="圖片 30" descr="一張含有 文字, 圖表, 繪圖, 螢幕擷取畫面 的圖片&#10;&#10;AI 產生的內容可能不正確。">
            <a:extLst>
              <a:ext uri="{FF2B5EF4-FFF2-40B4-BE49-F238E27FC236}">
                <a16:creationId xmlns:a16="http://schemas.microsoft.com/office/drawing/2014/main" id="{96669B51-84D1-861F-B571-98B9CD858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695" y="3713868"/>
            <a:ext cx="2880000" cy="2317068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8DA722C1-A84B-2DBF-B821-DD301BC76D18}"/>
              </a:ext>
            </a:extLst>
          </p:cNvPr>
          <p:cNvSpPr txBox="1"/>
          <p:nvPr/>
        </p:nvSpPr>
        <p:spPr>
          <a:xfrm>
            <a:off x="3643257" y="3651379"/>
            <a:ext cx="1790875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9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Remission – learning rate</a:t>
            </a:r>
            <a:endParaRPr lang="zh-TW" altLang="en-US" sz="1190" dirty="0">
              <a:latin typeface="Libertinus Sans" pitchFamily="2" charset="0"/>
              <a:cs typeface="Libertinus Sans" pitchFamily="2" charset="0"/>
            </a:endParaRP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94E46EC8-8BAF-29EF-1F94-A17BC8B3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977" y="496285"/>
            <a:ext cx="7162045" cy="653016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Drug </a:t>
            </a:r>
            <a:r>
              <a:rPr lang="en-US" altLang="zh-TW" sz="4000" dirty="0" err="1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v.s</a:t>
            </a:r>
            <a:r>
              <a:rPr lang="en-US" altLang="zh-TW" sz="4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. Responder &amp; remission</a:t>
            </a:r>
            <a:endParaRPr lang="zh-TW" altLang="en-US" sz="4000" dirty="0">
              <a:latin typeface="Libertinus Sans" pitchFamily="2" charset="0"/>
              <a:cs typeface="Libertin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30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BD833-EC76-E044-8B43-F0B74C4CE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2143439-1869-AE0C-BBD8-23693473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515AD3-0F82-5AF9-78D9-2BDA6957D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A27E54-95AA-4CA5-7FAA-87BEBE8C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E2C706-3BA4-97C0-D6DB-C0B6C3637C16}"/>
              </a:ext>
            </a:extLst>
          </p:cNvPr>
          <p:cNvSpPr txBox="1"/>
          <p:nvPr/>
        </p:nvSpPr>
        <p:spPr>
          <a:xfrm>
            <a:off x="7210221" y="1005686"/>
            <a:ext cx="404950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Basic value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Model : SVM (kernel - Linear)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cross validation : 6 – fold</a:t>
            </a:r>
          </a:p>
          <a:p>
            <a:r>
              <a:rPr lang="pt-BR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Remission Accuracy:  0.6427 ± 0.0326</a:t>
            </a:r>
          </a:p>
          <a:p>
            <a:r>
              <a:rPr lang="pt-BR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Responder Accuracy: 0.5164 ± 0.1738</a:t>
            </a:r>
          </a:p>
          <a:p>
            <a:endParaRPr lang="en-US" altLang="zh-TW" sz="20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 sz="20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Fine – tuning Status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C</a:t>
            </a:r>
            <a:r>
              <a:rPr lang="zh-TW" altLang="en-US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:</a:t>
            </a:r>
            <a:r>
              <a:rPr lang="zh-TW" altLang="en-US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0.9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Gamma : scale</a:t>
            </a:r>
          </a:p>
          <a:p>
            <a:endParaRPr lang="en-US" altLang="zh-TW" sz="20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 sz="20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Final Accuracy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Remission AUC: 0.5467 ± 0.0837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Responder AUC: 0.5414 ± 0.0725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Remission : 0.6429</a:t>
            </a:r>
          </a:p>
          <a:p>
            <a:r>
              <a:rPr lang="en-US" altLang="zh-TW" sz="2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Responder : 0.5714</a:t>
            </a: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C6F0CC99-5104-FFB4-7F26-E82E460A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22" y="526070"/>
            <a:ext cx="10673956" cy="653016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Drug </a:t>
            </a:r>
            <a:r>
              <a:rPr lang="en-US" altLang="zh-TW" sz="3200" dirty="0" err="1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v.s</a:t>
            </a:r>
            <a:r>
              <a:rPr lang="en-US" altLang="zh-TW" sz="3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. Responder &amp; remission with Linear kernel</a:t>
            </a:r>
            <a:endParaRPr lang="zh-TW" altLang="en-US" sz="3200" dirty="0">
              <a:latin typeface="Libertinus Sans" pitchFamily="2" charset="0"/>
              <a:cs typeface="Libertinus Sans" pitchFamily="2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F921A93-18A6-5F64-2D2C-54F257061D39}"/>
              </a:ext>
            </a:extLst>
          </p:cNvPr>
          <p:cNvGrpSpPr/>
          <p:nvPr/>
        </p:nvGrpSpPr>
        <p:grpSpPr>
          <a:xfrm>
            <a:off x="3038889" y="3527200"/>
            <a:ext cx="2880000" cy="2261904"/>
            <a:chOff x="3216000" y="1274284"/>
            <a:chExt cx="2880000" cy="2261904"/>
          </a:xfrm>
        </p:grpSpPr>
        <p:pic>
          <p:nvPicPr>
            <p:cNvPr id="6" name="圖片 5" descr="一張含有 文字, 圖表, 螢幕擷取畫面, 繪圖 的圖片&#10;&#10;AI 產生的內容可能不正確。">
              <a:extLst>
                <a:ext uri="{FF2B5EF4-FFF2-40B4-BE49-F238E27FC236}">
                  <a16:creationId xmlns:a16="http://schemas.microsoft.com/office/drawing/2014/main" id="{7AF0CDA3-A63A-798D-8290-A76AFDE22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6000" y="1376188"/>
              <a:ext cx="2880000" cy="2160000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C3088018-5ACD-22AD-0291-C5D76FBF463B}"/>
                </a:ext>
              </a:extLst>
            </p:cNvPr>
            <p:cNvSpPr txBox="1"/>
            <p:nvPr/>
          </p:nvSpPr>
          <p:spPr>
            <a:xfrm>
              <a:off x="3792835" y="1274284"/>
              <a:ext cx="1810111" cy="27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90" dirty="0">
                  <a:latin typeface="Libertinus Sans" pitchFamily="2" charset="0"/>
                  <a:ea typeface="Libertinus Sans" pitchFamily="2" charset="0"/>
                  <a:cs typeface="Libertinus Sans" pitchFamily="2" charset="0"/>
                </a:rPr>
                <a:t>Responder</a:t>
              </a:r>
              <a:r>
                <a:rPr lang="zh-TW" altLang="en-US" sz="1190" dirty="0">
                  <a:latin typeface="Libertinus Sans" pitchFamily="2" charset="0"/>
                  <a:ea typeface="Libertinus Sans" pitchFamily="2" charset="0"/>
                  <a:cs typeface="Libertinus Sans" pitchFamily="2" charset="0"/>
                </a:rPr>
                <a:t> </a:t>
              </a:r>
              <a:r>
                <a:rPr lang="en-US" altLang="zh-TW" sz="1190" dirty="0">
                  <a:latin typeface="Libertinus Sans" pitchFamily="2" charset="0"/>
                  <a:ea typeface="Libertinus Sans" pitchFamily="2" charset="0"/>
                  <a:cs typeface="Libertinus Sans" pitchFamily="2" charset="0"/>
                </a:rPr>
                <a:t>– learning rate</a:t>
              </a:r>
              <a:endParaRPr lang="zh-TW" altLang="en-US" sz="1190" dirty="0">
                <a:latin typeface="Libertinus Sans" pitchFamily="2" charset="0"/>
                <a:cs typeface="Libertinus Sans" pitchFamily="2" charset="0"/>
              </a:endParaRPr>
            </a:p>
          </p:txBody>
        </p:sp>
      </p:grpSp>
      <p:pic>
        <p:nvPicPr>
          <p:cNvPr id="3" name="圖片 2" descr="一張含有 文字, 圖表, 螢幕擷取畫面, 繪圖 的圖片&#10;&#10;AI 產生的內容可能不正確。">
            <a:extLst>
              <a:ext uri="{FF2B5EF4-FFF2-40B4-BE49-F238E27FC236}">
                <a16:creationId xmlns:a16="http://schemas.microsoft.com/office/drawing/2014/main" id="{24F77806-8ECC-748A-1CE7-15536B1A8C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8" y="1367200"/>
            <a:ext cx="2880000" cy="216000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F5CBDD94-3B54-9602-E454-4F1E187157F0}"/>
              </a:ext>
            </a:extLst>
          </p:cNvPr>
          <p:cNvSpPr txBox="1"/>
          <p:nvPr/>
        </p:nvSpPr>
        <p:spPr>
          <a:xfrm>
            <a:off x="1150930" y="1264424"/>
            <a:ext cx="1790875" cy="275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9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Remission – learning rate</a:t>
            </a:r>
            <a:endParaRPr lang="zh-TW" altLang="en-US" sz="1190" dirty="0">
              <a:latin typeface="Libertinus Sans" pitchFamily="2" charset="0"/>
              <a:cs typeface="Libertin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49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A87B1-E6C8-F81C-897D-CCA82954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891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Follow up - Feature Importance</a:t>
            </a:r>
            <a:endParaRPr lang="zh-TW" altLang="en-US" dirty="0">
              <a:latin typeface="Libertinus Sans" pitchFamily="2" charset="0"/>
              <a:cs typeface="Libertinus Sans" pitchFamily="2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75DE0E-3053-EE74-97FC-1776A7A5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600" y="1547412"/>
            <a:ext cx="8622030" cy="49459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600" u="sng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Positive Importance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200" dirty="0">
                <a:solidFill>
                  <a:srgbClr val="FF0000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HAMD_V4_LOCF (</a:t>
            </a:r>
            <a:r>
              <a:rPr lang="zh-TW" altLang="en-US" sz="2200" dirty="0">
                <a:solidFill>
                  <a:srgbClr val="FF0000"/>
                </a:solidFill>
                <a:latin typeface="Cactus Classical Serif" panose="00000400000000000000" pitchFamily="2" charset="-120"/>
                <a:ea typeface="Cactus Classical Serif" panose="00000400000000000000" pitchFamily="2" charset="-120"/>
                <a:cs typeface="Libertinus Sans" pitchFamily="2" charset="0"/>
              </a:rPr>
              <a:t>治療至第六周的 </a:t>
            </a:r>
            <a:r>
              <a:rPr lang="en-US" altLang="zh-TW" sz="2200" dirty="0">
                <a:solidFill>
                  <a:srgbClr val="FF0000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HAMD </a:t>
            </a:r>
            <a:r>
              <a:rPr lang="zh-TW" altLang="en-US" sz="2200" dirty="0">
                <a:solidFill>
                  <a:srgbClr val="FF0000"/>
                </a:solidFill>
                <a:latin typeface="Cactus Classical Serif" panose="00000400000000000000" pitchFamily="2" charset="-120"/>
                <a:ea typeface="Cactus Classical Serif" panose="00000400000000000000" pitchFamily="2" charset="-120"/>
                <a:cs typeface="Libertinus Sans" pitchFamily="2" charset="0"/>
              </a:rPr>
              <a:t>分數</a:t>
            </a:r>
            <a:r>
              <a:rPr lang="en-US" altLang="zh-TW" sz="2200" dirty="0">
                <a:solidFill>
                  <a:srgbClr val="FF0000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) =&gt; 0.421± 0.101</a:t>
            </a:r>
            <a:endParaRPr lang="en-US" altLang="zh-TW" sz="22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2200" dirty="0" err="1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oxytocin_LOCF</a:t>
            </a:r>
            <a:r>
              <a:rPr lang="zh-TW" altLang="en-US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(</a:t>
            </a:r>
            <a:r>
              <a:rPr lang="zh-TW" altLang="en-US" sz="2200" dirty="0">
                <a:latin typeface="Cactus Classical Serif" panose="00000400000000000000" pitchFamily="2" charset="-120"/>
                <a:ea typeface="Cactus Classical Serif" panose="00000400000000000000" pitchFamily="2" charset="-120"/>
                <a:cs typeface="Sans Serif Collection" panose="020B0502040504020204" pitchFamily="34" charset="0"/>
              </a:rPr>
              <a:t>催產素</a:t>
            </a: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)  =&gt; 0.083 ± 0.049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200" dirty="0" err="1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pers_err_LOCF</a:t>
            </a: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(WCST Perseverative errors) =&gt; 0.083 ± 0.032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200" dirty="0" err="1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SSS.iib_s</a:t>
            </a: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(Received routine social support) =&gt; 0.080 ± 0.057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whoqol28_ov (</a:t>
            </a:r>
            <a:r>
              <a:rPr lang="en-US" altLang="zh-TW" sz="2200" dirty="0" err="1"/>
              <a:t>WHOQoL</a:t>
            </a:r>
            <a:r>
              <a:rPr lang="en-US" altLang="zh-TW" sz="2200" dirty="0"/>
              <a:t> - Overall</a:t>
            </a: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)=&gt; 0.076 ± 0.060</a:t>
            </a:r>
          </a:p>
          <a:p>
            <a:pPr marL="0" indent="0">
              <a:buNone/>
            </a:pPr>
            <a:endParaRPr lang="en-US" altLang="zh-TW" sz="22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pPr marL="0" indent="0">
              <a:buNone/>
            </a:pPr>
            <a:r>
              <a:rPr lang="en-US" altLang="zh-TW" sz="2600" u="sng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Negative Importance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GNB3G</a:t>
            </a:r>
            <a:r>
              <a:rPr lang="zh-TW" altLang="en-US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(Gene) =&gt; -0.035 ± 0.035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Age (</a:t>
            </a:r>
            <a:r>
              <a:rPr lang="zh-TW" altLang="en-US" sz="2200" dirty="0">
                <a:latin typeface="Cactus Classical Serif" panose="00000400000000000000" pitchFamily="2" charset="-120"/>
                <a:ea typeface="Cactus Classical Serif" panose="00000400000000000000" pitchFamily="2" charset="-120"/>
                <a:cs typeface="Libertinus Sans" pitchFamily="2" charset="0"/>
              </a:rPr>
              <a:t>年紀</a:t>
            </a: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) =&gt; -0.016 ± 0.054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HbA1c_LOCF (</a:t>
            </a:r>
            <a:r>
              <a:rPr lang="zh-TW" altLang="en-US" sz="2200" dirty="0">
                <a:latin typeface="Cactus Classical Serif" panose="00000400000000000000" pitchFamily="2" charset="-120"/>
                <a:ea typeface="Cactus Classical Serif" panose="00000400000000000000" pitchFamily="2" charset="-120"/>
                <a:cs typeface="Sans Serif Collection" panose="020B0502040504020204" pitchFamily="34" charset="0"/>
              </a:rPr>
              <a:t>糖化血色素 </a:t>
            </a:r>
            <a:r>
              <a:rPr lang="en-US" altLang="zh-TW" sz="2200" dirty="0"/>
              <a:t>/</a:t>
            </a:r>
            <a:r>
              <a:rPr lang="zh-TW" altLang="en-US" sz="2200" dirty="0">
                <a:latin typeface="Cactus Classical Serif" panose="00000400000000000000" pitchFamily="2" charset="-120"/>
                <a:ea typeface="Cactus Classical Serif" panose="00000400000000000000" pitchFamily="2" charset="-120"/>
                <a:cs typeface="Sans Serif Collection" panose="020B0502040504020204" pitchFamily="34" charset="0"/>
              </a:rPr>
              <a:t>血糖控制狀況</a:t>
            </a:r>
            <a:r>
              <a:rPr lang="en-US" altLang="zh-TW" sz="22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) =&gt; -0.009 ± 0.024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CF6AF4-9BDD-3A47-8494-5816A9EEC12C}"/>
              </a:ext>
            </a:extLst>
          </p:cNvPr>
          <p:cNvSpPr txBox="1"/>
          <p:nvPr/>
        </p:nvSpPr>
        <p:spPr>
          <a:xfrm>
            <a:off x="9656997" y="2550772"/>
            <a:ext cx="2229243" cy="2939266"/>
          </a:xfrm>
          <a:prstGeom prst="rect">
            <a:avLst/>
          </a:prstGeom>
          <a:solidFill>
            <a:srgbClr val="F4F8D8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2300" u="sng">
                <a:solidFill>
                  <a:schemeClr val="tx1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P – value:</a:t>
            </a:r>
          </a:p>
          <a:p>
            <a:endParaRPr lang="en-US" altLang="zh-TW" sz="200" u="sng">
              <a:solidFill>
                <a:schemeClr val="tx1"/>
              </a:solidFill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>
                <a:solidFill>
                  <a:schemeClr val="tx1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HAMD : 0.242</a:t>
            </a:r>
          </a:p>
          <a:p>
            <a:r>
              <a:rPr lang="en-US" altLang="zh-TW">
                <a:solidFill>
                  <a:schemeClr val="tx1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Oxytocin : 0.039</a:t>
            </a:r>
            <a:r>
              <a:rPr lang="zh-TW" altLang="en-US">
                <a:solidFill>
                  <a:schemeClr val="tx1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*</a:t>
            </a:r>
            <a:endParaRPr lang="en-US" altLang="zh-TW">
              <a:solidFill>
                <a:schemeClr val="tx1"/>
              </a:solidFill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>
                <a:solidFill>
                  <a:schemeClr val="tx1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pers_err : 0.718</a:t>
            </a:r>
          </a:p>
          <a:p>
            <a:r>
              <a:rPr lang="en-US" altLang="zh-TW">
                <a:solidFill>
                  <a:schemeClr val="tx1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SSS : 0.047*</a:t>
            </a:r>
          </a:p>
          <a:p>
            <a:r>
              <a:rPr lang="en-US" altLang="zh-TW">
                <a:solidFill>
                  <a:schemeClr val="tx1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WHOQoL : 0.015*</a:t>
            </a:r>
          </a:p>
          <a:p>
            <a:endParaRPr lang="en-US" altLang="zh-TW" sz="1200">
              <a:solidFill>
                <a:schemeClr val="tx1"/>
              </a:solidFill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>
                <a:solidFill>
                  <a:schemeClr val="tx1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GNB3G : 0.459</a:t>
            </a:r>
          </a:p>
          <a:p>
            <a:r>
              <a:rPr lang="en-US" altLang="zh-TW">
                <a:solidFill>
                  <a:schemeClr val="tx1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Age : 0.754</a:t>
            </a:r>
          </a:p>
          <a:p>
            <a:r>
              <a:rPr lang="en-US" altLang="zh-TW">
                <a:solidFill>
                  <a:schemeClr val="tx1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HbA1c : 0.398</a:t>
            </a:r>
          </a:p>
          <a:p>
            <a:endParaRPr lang="zh-TW" altLang="en-US" sz="200" dirty="0">
              <a:solidFill>
                <a:schemeClr val="tx1"/>
              </a:solidFill>
              <a:latin typeface="Libertinus Sans" pitchFamily="2" charset="0"/>
              <a:cs typeface="Libertin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6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EFD753D-6A49-46DD-9E82-AA6E2C62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8A5824-1F4A-4EE7-BC13-5BB48FC08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4" y="321732"/>
            <a:ext cx="4568741" cy="6192603"/>
          </a:xfrm>
          <a:prstGeom prst="rect">
            <a:avLst/>
          </a:prstGeom>
          <a:solidFill>
            <a:srgbClr val="3336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2886D76B-2092-3B32-CC30-5171C4D0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397" y="876300"/>
            <a:ext cx="4289480" cy="14370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Testing </a:t>
            </a:r>
            <a:br>
              <a:rPr lang="en-US" altLang="zh-TW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TW" sz="3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Importance</a:t>
            </a:r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437EB9D9-B614-12B9-BE2D-A68387C36588}"/>
              </a:ext>
            </a:extLst>
          </p:cNvPr>
          <p:cNvSpPr/>
          <p:nvPr/>
        </p:nvSpPr>
        <p:spPr>
          <a:xfrm>
            <a:off x="798256" y="2474260"/>
            <a:ext cx="3607930" cy="3677158"/>
          </a:xfrm>
          <a:prstGeom prst="roundRect">
            <a:avLst>
              <a:gd name="adj" fmla="val 7867"/>
            </a:avLst>
          </a:prstGeom>
          <a:solidFill>
            <a:srgbClr val="F4F8D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>
                <a:solidFill>
                  <a:srgbClr val="403E3F"/>
                </a:solidFill>
              </a:rPr>
              <a:t>Describe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>
                <a:solidFill>
                  <a:srgbClr val="403E3F"/>
                </a:solidFill>
              </a:rPr>
              <a:t>Remove the top five features in feature importance one by one, and then evaluate the model’s subsequent performance.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>
                <a:solidFill>
                  <a:srgbClr val="403E3F"/>
                </a:solidFill>
              </a:rPr>
              <a:t>The results show that, except for the model with HAMD_V4_LOCF removed, the other four models exhibit poor predictive performance. This verifies the critical importance of HAMD_V4_LOCF for this model.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FE810E64-BB2F-111C-59AA-E00A16262BDC}"/>
              </a:ext>
            </a:extLst>
          </p:cNvPr>
          <p:cNvGrpSpPr/>
          <p:nvPr/>
        </p:nvGrpSpPr>
        <p:grpSpPr>
          <a:xfrm>
            <a:off x="9860313" y="321732"/>
            <a:ext cx="2009356" cy="1969971"/>
            <a:chOff x="203192" y="3827488"/>
            <a:chExt cx="2880000" cy="2823549"/>
          </a:xfrm>
        </p:grpSpPr>
        <p:pic>
          <p:nvPicPr>
            <p:cNvPr id="27" name="圖片 26" descr="一張含有 文字, 圖表, 繪圖, 行 的圖片&#10;&#10;AI 產生的內容可能不正確。">
              <a:extLst>
                <a:ext uri="{FF2B5EF4-FFF2-40B4-BE49-F238E27FC236}">
                  <a16:creationId xmlns:a16="http://schemas.microsoft.com/office/drawing/2014/main" id="{D44AC90B-F95B-A460-DFCF-AB1FB5D76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2" y="3827488"/>
              <a:ext cx="2880000" cy="2160000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7BF1000-0C24-5884-5772-90CC9AE4DF90}"/>
                </a:ext>
              </a:extLst>
            </p:cNvPr>
            <p:cNvSpPr txBox="1"/>
            <p:nvPr/>
          </p:nvSpPr>
          <p:spPr>
            <a:xfrm>
              <a:off x="326451" y="5860488"/>
              <a:ext cx="2633482" cy="790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30936">
                <a:spcAft>
                  <a:spcPts val="600"/>
                </a:spcAft>
              </a:pPr>
              <a:r>
                <a:rPr lang="en-US" altLang="zh-TW" sz="1242" kern="1200" dirty="0" err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SSS.iib_s</a:t>
              </a:r>
              <a:endParaRPr lang="en-US" altLang="zh-TW" sz="1242" kern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algn="ctr" defTabSz="630936">
                <a:spcAft>
                  <a:spcPts val="600"/>
                </a:spcAft>
              </a:pPr>
              <a:r>
                <a:rPr lang="en-US" altLang="zh-TW" sz="1242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Accuracy: 0.5357 ± 0.1713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DE26442D-94D5-B9A9-13F9-8E287950012A}"/>
              </a:ext>
            </a:extLst>
          </p:cNvPr>
          <p:cNvGrpSpPr/>
          <p:nvPr/>
        </p:nvGrpSpPr>
        <p:grpSpPr>
          <a:xfrm>
            <a:off x="5203427" y="4649637"/>
            <a:ext cx="1987200" cy="1952944"/>
            <a:chOff x="3428493" y="3827488"/>
            <a:chExt cx="2880000" cy="2815155"/>
          </a:xfrm>
        </p:grpSpPr>
        <p:pic>
          <p:nvPicPr>
            <p:cNvPr id="30" name="圖片 29" descr="一張含有 文字, 圖表, 繪圖, 螢幕擷取畫面 的圖片&#10;&#10;AI 產生的內容可能不正確。">
              <a:extLst>
                <a:ext uri="{FF2B5EF4-FFF2-40B4-BE49-F238E27FC236}">
                  <a16:creationId xmlns:a16="http://schemas.microsoft.com/office/drawing/2014/main" id="{742DBBAE-73D7-13DC-3825-5860A7285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493" y="3827488"/>
              <a:ext cx="2880000" cy="2160000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0CA547D-B67D-5D71-3E2A-F7BFC6DAC35E}"/>
                </a:ext>
              </a:extLst>
            </p:cNvPr>
            <p:cNvSpPr txBox="1"/>
            <p:nvPr/>
          </p:nvSpPr>
          <p:spPr>
            <a:xfrm>
              <a:off x="3537071" y="5848496"/>
              <a:ext cx="2662843" cy="7941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5840">
                <a:spcAft>
                  <a:spcPts val="600"/>
                </a:spcAft>
              </a:pPr>
              <a:r>
                <a:rPr lang="en-US" altLang="zh-TW" sz="124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whoqol28_ov</a:t>
              </a:r>
            </a:p>
            <a:p>
              <a:pPr algn="ctr" defTabSz="1005840">
                <a:spcAft>
                  <a:spcPts val="600"/>
                </a:spcAft>
              </a:pPr>
              <a:r>
                <a:rPr lang="en-US" altLang="zh-TW" sz="124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Accuracy: 0.5179 ± 0.1587</a:t>
              </a:r>
              <a:endParaRPr lang="zh-TW" altLang="en-US" sz="124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D3C9D0A1-BD39-1182-B5B3-AB973DFD863C}"/>
              </a:ext>
            </a:extLst>
          </p:cNvPr>
          <p:cNvGrpSpPr/>
          <p:nvPr/>
        </p:nvGrpSpPr>
        <p:grpSpPr>
          <a:xfrm>
            <a:off x="9964569" y="4649637"/>
            <a:ext cx="2008800" cy="2042957"/>
            <a:chOff x="6949432" y="3827488"/>
            <a:chExt cx="2880000" cy="2767244"/>
          </a:xfrm>
        </p:grpSpPr>
        <p:pic>
          <p:nvPicPr>
            <p:cNvPr id="25" name="圖片 24" descr="一張含有 文字, 圖表, 繪圖, 螢幕擷取畫面 的圖片&#10;&#10;AI 產生的內容可能不正確。">
              <a:extLst>
                <a:ext uri="{FF2B5EF4-FFF2-40B4-BE49-F238E27FC236}">
                  <a16:creationId xmlns:a16="http://schemas.microsoft.com/office/drawing/2014/main" id="{EB0FB9AC-E27D-DEA4-ABBD-7EBFDE23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432" y="3827488"/>
              <a:ext cx="2880000" cy="2160000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E520516-8DC6-47FD-CCB9-E3875D54DB65}"/>
                </a:ext>
              </a:extLst>
            </p:cNvPr>
            <p:cNvSpPr txBox="1"/>
            <p:nvPr/>
          </p:nvSpPr>
          <p:spPr>
            <a:xfrm>
              <a:off x="7072327" y="5848495"/>
              <a:ext cx="2634211" cy="746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005840">
                <a:spcAft>
                  <a:spcPts val="600"/>
                </a:spcAft>
              </a:pPr>
              <a:r>
                <a:rPr lang="en-US" altLang="zh-TW" sz="1240" kern="1200" dirty="0" err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pers_err_LOCF</a:t>
              </a:r>
              <a:endParaRPr lang="en-US" altLang="zh-TW" sz="1240" kern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algn="ctr" defTabSz="1005840">
                <a:spcAft>
                  <a:spcPts val="600"/>
                </a:spcAft>
              </a:pPr>
              <a:r>
                <a:rPr lang="en-US" altLang="zh-TW" sz="124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Accuracy: 0.5179 ± 0.2468</a:t>
              </a:r>
              <a:endParaRPr lang="zh-TW" altLang="en-US" sz="124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CA36019-8337-A565-75C1-A2331B49DA95}"/>
              </a:ext>
            </a:extLst>
          </p:cNvPr>
          <p:cNvGrpSpPr/>
          <p:nvPr/>
        </p:nvGrpSpPr>
        <p:grpSpPr>
          <a:xfrm>
            <a:off x="5200667" y="321732"/>
            <a:ext cx="1992720" cy="1958226"/>
            <a:chOff x="9829432" y="3827488"/>
            <a:chExt cx="2880000" cy="2830148"/>
          </a:xfrm>
        </p:grpSpPr>
        <p:pic>
          <p:nvPicPr>
            <p:cNvPr id="22" name="圖片 21" descr="一張含有 文字, 圖表, 繪圖, 螢幕擷取畫面 的圖片&#10;&#10;AI 產生的內容可能不正確。">
              <a:extLst>
                <a:ext uri="{FF2B5EF4-FFF2-40B4-BE49-F238E27FC236}">
                  <a16:creationId xmlns:a16="http://schemas.microsoft.com/office/drawing/2014/main" id="{624CECF8-D09C-216F-087A-4A6432842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9432" y="3827488"/>
              <a:ext cx="2880000" cy="216000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C6110B2-8D13-F346-EB15-AAEC1F8D6142}"/>
                </a:ext>
              </a:extLst>
            </p:cNvPr>
            <p:cNvSpPr txBox="1"/>
            <p:nvPr/>
          </p:nvSpPr>
          <p:spPr>
            <a:xfrm>
              <a:off x="9941698" y="5860487"/>
              <a:ext cx="2655467" cy="797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30936">
                <a:spcAft>
                  <a:spcPts val="600"/>
                </a:spcAft>
              </a:pPr>
              <a:r>
                <a:rPr lang="en-US" altLang="zh-TW" sz="1242" kern="1200" dirty="0" err="1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oxytocin_LOCF</a:t>
              </a:r>
              <a:endParaRPr lang="en-US" altLang="zh-TW" sz="1242" kern="1200" dirty="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  <a:p>
              <a:pPr algn="ctr" defTabSz="630936">
                <a:spcAft>
                  <a:spcPts val="600"/>
                </a:spcAft>
              </a:pPr>
              <a:r>
                <a:rPr lang="en-US" altLang="zh-TW" sz="1242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Accuracy: 0.6071 ± 0.2835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A7C2A745-6FD9-60C6-D3A4-12436A5190DA}"/>
              </a:ext>
            </a:extLst>
          </p:cNvPr>
          <p:cNvGrpSpPr/>
          <p:nvPr/>
        </p:nvGrpSpPr>
        <p:grpSpPr>
          <a:xfrm>
            <a:off x="6955754" y="2066354"/>
            <a:ext cx="3171600" cy="2703584"/>
            <a:chOff x="203192" y="523988"/>
            <a:chExt cx="2880000" cy="2465889"/>
          </a:xfrm>
        </p:grpSpPr>
        <p:pic>
          <p:nvPicPr>
            <p:cNvPr id="18" name="圖片 17" descr="一張含有 文字, 圖表, 繪圖, 螢幕擷取畫面 的圖片&#10;&#10;AI 產生的內容可能不正確。">
              <a:extLst>
                <a:ext uri="{FF2B5EF4-FFF2-40B4-BE49-F238E27FC236}">
                  <a16:creationId xmlns:a16="http://schemas.microsoft.com/office/drawing/2014/main" id="{7843B132-3FF1-E7FD-93C9-43D608C67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192" y="523988"/>
              <a:ext cx="2880000" cy="2160000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FDCFA1E-BB61-504F-15FF-7C364D1296C8}"/>
                </a:ext>
              </a:extLst>
            </p:cNvPr>
            <p:cNvSpPr txBox="1"/>
            <p:nvPr/>
          </p:nvSpPr>
          <p:spPr>
            <a:xfrm>
              <a:off x="808976" y="2556988"/>
              <a:ext cx="1668432" cy="432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630936"/>
              <a:r>
                <a:rPr lang="en-US" altLang="zh-TW" sz="1242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HAMD_V4_LOCF</a:t>
              </a:r>
            </a:p>
            <a:p>
              <a:pPr algn="ctr" defTabSz="630936"/>
              <a:r>
                <a:rPr lang="en-US" altLang="zh-TW" sz="1242" kern="1200" dirty="0">
                  <a:solidFill>
                    <a:srgbClr val="FF6363"/>
                  </a:solidFill>
                  <a:latin typeface="+mn-lt"/>
                  <a:ea typeface="+mn-ea"/>
                  <a:cs typeface="+mn-cs"/>
                </a:rPr>
                <a:t>Accuracy: 0.7857 ± 0.0714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485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7CBE9-D8FD-28FA-F79D-83861F1A4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D00734FC-38F9-0A29-6A28-3E6B69D9B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BBD971-587A-97CA-CF99-1BD4371D8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8BAF62-5E26-803A-E4E3-40D7E7D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標題 1">
            <a:extLst>
              <a:ext uri="{FF2B5EF4-FFF2-40B4-BE49-F238E27FC236}">
                <a16:creationId xmlns:a16="http://schemas.microsoft.com/office/drawing/2014/main" id="{7B693F43-C1D3-820A-4BCD-6DF8A6A3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565" y="496285"/>
            <a:ext cx="8900870" cy="65301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40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Excluding all Negatively Correlated Features</a:t>
            </a:r>
            <a:endParaRPr lang="zh-TW" altLang="en-US" sz="4000" dirty="0">
              <a:latin typeface="Libertinus Sans" pitchFamily="2" charset="0"/>
              <a:cs typeface="Libertinus Sans" pitchFamily="2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FBCC190-6B28-C984-A7DC-CED83252BC07}"/>
              </a:ext>
            </a:extLst>
          </p:cNvPr>
          <p:cNvSpPr txBox="1"/>
          <p:nvPr/>
        </p:nvSpPr>
        <p:spPr>
          <a:xfrm>
            <a:off x="6310922" y="1663994"/>
            <a:ext cx="537198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Basic value</a:t>
            </a:r>
          </a:p>
          <a:p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Model : SVM (kernel - RBF)</a:t>
            </a:r>
          </a:p>
          <a:p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cross validation : 8 – fold</a:t>
            </a:r>
          </a:p>
          <a:p>
            <a:r>
              <a:rPr lang="pt-BR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Remission Accuracy:  0.9167 ± 0.0985</a:t>
            </a:r>
          </a:p>
          <a:p>
            <a:r>
              <a:rPr lang="pt-BR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Responder Accuracy: 0.8872 ± 0.1030</a:t>
            </a:r>
            <a:endParaRPr lang="en-US" altLang="zh-TW" sz="16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Accuracy Score : 0.8214  ±  0.1185</a:t>
            </a:r>
          </a:p>
          <a:p>
            <a:endParaRPr lang="en-US" altLang="zh-TW" sz="16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 sz="16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Fine – tuning Status</a:t>
            </a:r>
          </a:p>
          <a:p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Preprocessing</a:t>
            </a:r>
            <a:r>
              <a:rPr lang="zh-TW" altLang="en-US" sz="1600" dirty="0">
                <a:latin typeface="Libertinus Sans" pitchFamily="2" charset="0"/>
                <a:cs typeface="Libertinus Sans" pitchFamily="2" charset="0"/>
              </a:rPr>
              <a:t> </a:t>
            </a:r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:</a:t>
            </a:r>
            <a:r>
              <a:rPr lang="zh-TW" altLang="en-US" sz="1600" dirty="0">
                <a:latin typeface="Libertinus Sans" pitchFamily="2" charset="0"/>
                <a:cs typeface="Libertinus Sans" pitchFamily="2" charset="0"/>
              </a:rPr>
              <a:t> </a:t>
            </a:r>
            <a:r>
              <a:rPr lang="en-US" altLang="zh-TW" sz="1600" dirty="0" err="1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MinMaxScaler</a:t>
            </a:r>
            <a:endParaRPr lang="en-US" altLang="zh-TW" sz="1600" i="1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C</a:t>
            </a:r>
            <a:r>
              <a:rPr lang="zh-TW" altLang="en-US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:</a:t>
            </a:r>
            <a:r>
              <a:rPr lang="zh-TW" altLang="en-US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180</a:t>
            </a:r>
          </a:p>
          <a:p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Gamma : 0.008</a:t>
            </a:r>
          </a:p>
          <a:p>
            <a:endParaRPr lang="en-US" altLang="zh-TW" sz="1600" dirty="0">
              <a:latin typeface="Libertinus Sans" pitchFamily="2" charset="0"/>
              <a:ea typeface="Libertinus Sans" pitchFamily="2" charset="0"/>
              <a:cs typeface="Libertinus Sans" pitchFamily="2" charset="0"/>
            </a:endParaRPr>
          </a:p>
          <a:p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Excluding Negatively dataset </a:t>
            </a:r>
            <a:r>
              <a:rPr lang="en-US" altLang="zh-TW" sz="1600" dirty="0" err="1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v.s</a:t>
            </a:r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. Entire dataset</a:t>
            </a:r>
          </a:p>
          <a:p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Accuracy Score : 0.8214 </a:t>
            </a:r>
            <a:r>
              <a:rPr lang="en-US" altLang="zh-TW" sz="1600" dirty="0" err="1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v.s</a:t>
            </a:r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. 0.8214</a:t>
            </a:r>
          </a:p>
          <a:p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Standard Deviation of Accuracy : 0.1185 </a:t>
            </a:r>
            <a:r>
              <a:rPr lang="en-US" altLang="zh-TW" sz="1600" dirty="0" err="1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v.s</a:t>
            </a:r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. 0.1713 (</a:t>
            </a:r>
            <a:r>
              <a:rPr lang="en-US" altLang="zh-TW" sz="1600" dirty="0">
                <a:solidFill>
                  <a:srgbClr val="FF0000"/>
                </a:solidFill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gain 45%</a:t>
            </a:r>
            <a:r>
              <a:rPr lang="en-US" altLang="zh-TW" sz="1600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)</a:t>
            </a:r>
          </a:p>
        </p:txBody>
      </p:sp>
      <p:pic>
        <p:nvPicPr>
          <p:cNvPr id="3" name="圖片 2" descr="一張含有 文字, 圖表, 繪圖, 螢幕擷取畫面 的圖片&#10;&#10;AI 產生的內容可能不正確。">
            <a:extLst>
              <a:ext uri="{FF2B5EF4-FFF2-40B4-BE49-F238E27FC236}">
                <a16:creationId xmlns:a16="http://schemas.microsoft.com/office/drawing/2014/main" id="{C3C94621-F9DC-A0B2-1307-DD5CAEC5C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15" y="3622772"/>
            <a:ext cx="3183519" cy="238763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E8F7D40-086F-D52E-694F-31799433D83B}"/>
              </a:ext>
            </a:extLst>
          </p:cNvPr>
          <p:cNvSpPr txBox="1"/>
          <p:nvPr/>
        </p:nvSpPr>
        <p:spPr>
          <a:xfrm>
            <a:off x="2326281" y="5856506"/>
            <a:ext cx="3772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Excluding Negatively dataset – learning rate</a:t>
            </a:r>
            <a:endParaRPr lang="zh-TW" altLang="en-US" sz="1600" i="1" dirty="0">
              <a:latin typeface="Libertinus Sans" pitchFamily="2" charset="0"/>
              <a:cs typeface="Libertinus Sans" pitchFamily="2" charset="0"/>
            </a:endParaRPr>
          </a:p>
        </p:txBody>
      </p:sp>
      <p:pic>
        <p:nvPicPr>
          <p:cNvPr id="6" name="圖片 5" descr="一張含有 文字, 圖表, 繪圖, 螢幕擷取畫面 的圖片&#10;&#10;AI 產生的內容可能不正確。">
            <a:extLst>
              <a:ext uri="{FF2B5EF4-FFF2-40B4-BE49-F238E27FC236}">
                <a16:creationId xmlns:a16="http://schemas.microsoft.com/office/drawing/2014/main" id="{C6EF7784-5768-0D82-598C-866B21D19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1" y="1163842"/>
            <a:ext cx="3182400" cy="23868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1E353CD-31B2-E1F3-A356-5B22D16A8212}"/>
              </a:ext>
            </a:extLst>
          </p:cNvPr>
          <p:cNvSpPr txBox="1"/>
          <p:nvPr/>
        </p:nvSpPr>
        <p:spPr>
          <a:xfrm>
            <a:off x="1025143" y="3383734"/>
            <a:ext cx="2557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Entire dataset</a:t>
            </a:r>
            <a:r>
              <a:rPr lang="zh-TW" altLang="en-US" sz="16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 </a:t>
            </a:r>
            <a:r>
              <a:rPr lang="en-US" altLang="zh-TW" sz="1600" i="1" dirty="0">
                <a:latin typeface="Libertinus Sans" pitchFamily="2" charset="0"/>
                <a:ea typeface="Libertinus Sans" pitchFamily="2" charset="0"/>
                <a:cs typeface="Libertinus Sans" pitchFamily="2" charset="0"/>
              </a:rPr>
              <a:t>– learning rate</a:t>
            </a:r>
            <a:endParaRPr lang="zh-TW" altLang="en-US" sz="1600" i="1" dirty="0">
              <a:latin typeface="Libertinus Sans" pitchFamily="2" charset="0"/>
              <a:cs typeface="Libertin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11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C67969-F5EE-9010-92F0-B5E619C6B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4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標題 1">
            <a:extLst>
              <a:ext uri="{FF2B5EF4-FFF2-40B4-BE49-F238E27FC236}">
                <a16:creationId xmlns:a16="http://schemas.microsoft.com/office/drawing/2014/main" id="{24C86BEC-28E2-FB35-4CDA-4CAAE99C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800"/>
              <a:t>Compare with reference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823A3D-40F6-A84D-891C-F11BBDE68387}"/>
              </a:ext>
            </a:extLst>
          </p:cNvPr>
          <p:cNvSpPr txBox="1"/>
          <p:nvPr/>
        </p:nvSpPr>
        <p:spPr>
          <a:xfrm>
            <a:off x="838199" y="2639803"/>
            <a:ext cx="4056530" cy="2286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6 - fold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Remission Accuracy:  0.8119 ± 0.0930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Responder Accuracy: 0.6869 ± 0.0965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Remission AUC: 0.8710 ± 0.0685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TW" sz="2000" dirty="0"/>
              <a:t>Responder AUC: 0.7167 ± 0.1086</a:t>
            </a:r>
          </a:p>
        </p:txBody>
      </p:sp>
      <p:pic>
        <p:nvPicPr>
          <p:cNvPr id="10" name="圖片 9" descr="一張含有 文字, 圖表, 繪圖, 螢幕擷取畫面 的圖片&#10;&#10;AI 產生的內容可能不正確。">
            <a:extLst>
              <a:ext uri="{FF2B5EF4-FFF2-40B4-BE49-F238E27FC236}">
                <a16:creationId xmlns:a16="http://schemas.microsoft.com/office/drawing/2014/main" id="{47A56E27-AF0A-FE01-EB31-C852593E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65" y="992211"/>
            <a:ext cx="3318271" cy="2488702"/>
          </a:xfrm>
          <a:prstGeom prst="rect">
            <a:avLst/>
          </a:prstGeom>
        </p:spPr>
      </p:pic>
      <p:pic>
        <p:nvPicPr>
          <p:cNvPr id="12" name="圖片 11" descr="一張含有 圖表, 文字, 繪圖 的圖片&#10;&#10;AI 產生的內容可能不正確。">
            <a:extLst>
              <a:ext uri="{FF2B5EF4-FFF2-40B4-BE49-F238E27FC236}">
                <a16:creationId xmlns:a16="http://schemas.microsoft.com/office/drawing/2014/main" id="{C61ED4DC-8AB9-5AF3-65BB-B805C2D35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198" y="993313"/>
            <a:ext cx="3316802" cy="2487600"/>
          </a:xfrm>
          <a:prstGeom prst="rect">
            <a:avLst/>
          </a:prstGeom>
        </p:spPr>
      </p:pic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4C843674-E54E-645B-7B70-496C99B29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577998" y="3784615"/>
            <a:ext cx="6342675" cy="2155250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EF747B27-E666-C40C-F54D-C920D2B2E6AD}"/>
              </a:ext>
            </a:extLst>
          </p:cNvPr>
          <p:cNvSpPr/>
          <p:nvPr/>
        </p:nvSpPr>
        <p:spPr>
          <a:xfrm>
            <a:off x="5605157" y="5613149"/>
            <a:ext cx="6204427" cy="398352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60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訂 1">
      <a:majorFont>
        <a:latin typeface="Libertinus Sans"/>
        <a:ea typeface="Cactus Classical Serif"/>
        <a:cs typeface=""/>
      </a:majorFont>
      <a:minorFont>
        <a:latin typeface="Libertinus Sans"/>
        <a:ea typeface="Cactus Classical Serif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665AA35A0D2A34ABCC93451F6524C4F" ma:contentTypeVersion="1" ma:contentTypeDescription="建立新的文件。" ma:contentTypeScope="" ma:versionID="4509a18b9b433019da4bba76bf8ff17e">
  <xsd:schema xmlns:xsd="http://www.w3.org/2001/XMLSchema" xmlns:xs="http://www.w3.org/2001/XMLSchema" xmlns:p="http://schemas.microsoft.com/office/2006/metadata/properties" xmlns:ns3="38473513-e618-4251-bacc-e8788fc9c3d4" targetNamespace="http://schemas.microsoft.com/office/2006/metadata/properties" ma:root="true" ma:fieldsID="56db78d5822d26512dcd605d77a176ef" ns3:_="">
    <xsd:import namespace="38473513-e618-4251-bacc-e8788fc9c3d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473513-e618-4251-bacc-e8788fc9c3d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7B833D-46D4-4FB0-A5BB-FE7DBC4EE7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4173C-C7B3-46D2-87DE-01C323C986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473513-e618-4251-bacc-e8788fc9c3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4603FD-FBCD-43A4-A8BD-C3D6F82A384F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38473513-e618-4251-bacc-e8788fc9c3d4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5296</TotalTime>
  <Words>753</Words>
  <Application>Microsoft Office PowerPoint</Application>
  <PresentationFormat>寬螢幕</PresentationFormat>
  <Paragraphs>141</Paragraphs>
  <Slides>9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Cactus Classical Serif</vt:lpstr>
      <vt:lpstr>Aptos</vt:lpstr>
      <vt:lpstr>Arial</vt:lpstr>
      <vt:lpstr>Calibri</vt:lpstr>
      <vt:lpstr>Libertinus Sans</vt:lpstr>
      <vt:lpstr>Sans Serif Collection</vt:lpstr>
      <vt:lpstr>Office 佈景主題</vt:lpstr>
      <vt:lpstr>8/27 Progress Report</vt:lpstr>
      <vt:lpstr>How does SVM work ?</vt:lpstr>
      <vt:lpstr>PowerPoint 簡報</vt:lpstr>
      <vt:lpstr>Drug v.s. Responder &amp; remission</vt:lpstr>
      <vt:lpstr>Drug v.s. Responder &amp; remission with Linear kernel</vt:lpstr>
      <vt:lpstr>Follow up - Feature Importance</vt:lpstr>
      <vt:lpstr>Testing  Feature Importance</vt:lpstr>
      <vt:lpstr>Excluding all Negatively Correlated Features</vt:lpstr>
      <vt:lpstr>Compare with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劉淯善 LIU,YU-SHAN</dc:creator>
  <cp:lastModifiedBy>ethan liu</cp:lastModifiedBy>
  <cp:revision>10</cp:revision>
  <dcterms:created xsi:type="dcterms:W3CDTF">2025-08-18T07:23:24Z</dcterms:created>
  <dcterms:modified xsi:type="dcterms:W3CDTF">2025-08-26T04:11:58Z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0x0101002665AA35A0D2A34ABCC93451F6524C4F</vt:lpwstr>
  </property>
</Properties>
</file>