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d7ade77d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1d7ade77d9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d7ade77d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1d7ade77d9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d7ade77d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1d7ade77d9_0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d7ade77d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d7ade77d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536953"/>
            <a:ext cx="82296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175610"/>
            <a:ext cx="1832900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1754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800226"/>
            <a:ext cx="30084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805290"/>
            <a:ext cx="51117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352888"/>
            <a:ext cx="30084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897323"/>
            <a:ext cx="2573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/>
          <p:nvPr>
            <p:ph idx="2" type="pic"/>
          </p:nvPr>
        </p:nvSpPr>
        <p:spPr>
          <a:xfrm>
            <a:off x="3200400" y="897322"/>
            <a:ext cx="54864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326032"/>
            <a:ext cx="25737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2412150" y="1014875"/>
            <a:ext cx="43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Training Loss Curve Comparison</a:t>
            </a:r>
            <a:endParaRPr b="1"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75" y="2215449"/>
            <a:ext cx="3676650" cy="2647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304" y="2215450"/>
            <a:ext cx="3676650" cy="264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20"/>
          <p:cNvSpPr txBox="1"/>
          <p:nvPr/>
        </p:nvSpPr>
        <p:spPr>
          <a:xfrm>
            <a:off x="1720700" y="1815250"/>
            <a:ext cx="13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822625" y="1815250"/>
            <a:ext cx="18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Demo Training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812950" y="30000"/>
            <a:ext cx="33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Ethan Masters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AI Subsystem Demo</a:t>
            </a:r>
            <a:endParaRPr i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74925" y="824531"/>
            <a:ext cx="3875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9"/>
              <a:buFont typeface="Arial"/>
              <a:buNone/>
            </a:pPr>
            <a:r>
              <a:rPr lang="en" sz="2580"/>
              <a:t>Base Model</a:t>
            </a:r>
            <a:endParaRPr sz="25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9"/>
              <a:buFont typeface="Arial"/>
              <a:buNone/>
            </a:pPr>
            <a:r>
              <a:rPr b="0" lang="en" sz="2080"/>
              <a:t>Confusion Matrix</a:t>
            </a:r>
            <a:endParaRPr b="0" sz="2080"/>
          </a:p>
        </p:txBody>
      </p:sp>
      <p:sp>
        <p:nvSpPr>
          <p:cNvPr id="110" name="Google Shape;110;p21"/>
          <p:cNvSpPr txBox="1"/>
          <p:nvPr/>
        </p:nvSpPr>
        <p:spPr>
          <a:xfrm>
            <a:off x="1372413" y="1493775"/>
            <a:ext cx="128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Statistics</a:t>
            </a:r>
            <a:endParaRPr b="1" sz="2200" u="sng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75" y="295875"/>
            <a:ext cx="4861325" cy="4762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027" y="1894575"/>
            <a:ext cx="2329200" cy="1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1"/>
          <p:cNvSpPr txBox="1"/>
          <p:nvPr/>
        </p:nvSpPr>
        <p:spPr>
          <a:xfrm>
            <a:off x="834525" y="3867075"/>
            <a:ext cx="109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F1: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1929825" y="3867075"/>
            <a:ext cx="109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98%</a:t>
            </a:r>
            <a:endParaRPr b="1"/>
          </a:p>
        </p:txBody>
      </p:sp>
      <p:sp>
        <p:nvSpPr>
          <p:cNvPr id="115" name="Google Shape;115;p21"/>
          <p:cNvSpPr txBox="1"/>
          <p:nvPr/>
        </p:nvSpPr>
        <p:spPr>
          <a:xfrm>
            <a:off x="5203425" y="460750"/>
            <a:ext cx="27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 Confusion Matrix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62" y="295888"/>
            <a:ext cx="4861325" cy="47627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74925" y="824531"/>
            <a:ext cx="3875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9"/>
              <a:buFont typeface="Arial"/>
              <a:buNone/>
            </a:pPr>
            <a:r>
              <a:rPr lang="en" sz="2580"/>
              <a:t>Demo Trained</a:t>
            </a:r>
            <a:r>
              <a:rPr lang="en" sz="2580"/>
              <a:t> Model</a:t>
            </a:r>
            <a:endParaRPr sz="25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9"/>
              <a:buFont typeface="Arial"/>
              <a:buNone/>
            </a:pPr>
            <a:r>
              <a:rPr b="0" lang="en" sz="2080"/>
              <a:t>Confusion Matrix</a:t>
            </a:r>
            <a:endParaRPr b="0" sz="2080"/>
          </a:p>
        </p:txBody>
      </p:sp>
      <p:sp>
        <p:nvSpPr>
          <p:cNvPr id="122" name="Google Shape;122;p22"/>
          <p:cNvSpPr txBox="1"/>
          <p:nvPr/>
        </p:nvSpPr>
        <p:spPr>
          <a:xfrm>
            <a:off x="1372413" y="1493775"/>
            <a:ext cx="128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Statistics</a:t>
            </a:r>
            <a:endParaRPr b="1" sz="2200" u="sng"/>
          </a:p>
        </p:txBody>
      </p:sp>
      <p:sp>
        <p:nvSpPr>
          <p:cNvPr id="123" name="Google Shape;123;p22"/>
          <p:cNvSpPr txBox="1"/>
          <p:nvPr/>
        </p:nvSpPr>
        <p:spPr>
          <a:xfrm>
            <a:off x="834525" y="3867075"/>
            <a:ext cx="109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F1:</a:t>
            </a:r>
            <a:endParaRPr b="1"/>
          </a:p>
        </p:txBody>
      </p:sp>
      <p:sp>
        <p:nvSpPr>
          <p:cNvPr id="124" name="Google Shape;124;p22"/>
          <p:cNvSpPr txBox="1"/>
          <p:nvPr/>
        </p:nvSpPr>
        <p:spPr>
          <a:xfrm>
            <a:off x="1929825" y="3867075"/>
            <a:ext cx="109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96%</a:t>
            </a:r>
            <a:endParaRPr b="1"/>
          </a:p>
        </p:txBody>
      </p:sp>
      <p:sp>
        <p:nvSpPr>
          <p:cNvPr id="125" name="Google Shape;125;p22"/>
          <p:cNvSpPr txBox="1"/>
          <p:nvPr/>
        </p:nvSpPr>
        <p:spPr>
          <a:xfrm>
            <a:off x="5203425" y="460750"/>
            <a:ext cx="27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r>
              <a:rPr lang="en"/>
              <a:t> Confusion Matrix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437" y="1894575"/>
            <a:ext cx="2002372" cy="1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2"/>
          <p:cNvSpPr txBox="1"/>
          <p:nvPr/>
        </p:nvSpPr>
        <p:spPr>
          <a:xfrm>
            <a:off x="3724700" y="-472025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Classes Confusion Matrix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2418" l="4022" r="11816" t="74234"/>
          <a:stretch/>
        </p:blipFill>
        <p:spPr>
          <a:xfrm>
            <a:off x="1039450" y="1464200"/>
            <a:ext cx="7124349" cy="1936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3"/>
          <p:cNvSpPr txBox="1"/>
          <p:nvPr/>
        </p:nvSpPr>
        <p:spPr>
          <a:xfrm>
            <a:off x="1940100" y="3725450"/>
            <a:ext cx="526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Correctly recognized the new classes with a success rate of over 90%, the minimum required by our FSR.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