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0"/>
  </p:notesMasterIdLst>
  <p:sldIdLst>
    <p:sldId id="256" r:id="rId2"/>
    <p:sldId id="262" r:id="rId3"/>
    <p:sldId id="263" r:id="rId4"/>
    <p:sldId id="267" r:id="rId5"/>
    <p:sldId id="268" r:id="rId6"/>
    <p:sldId id="266" r:id="rId7"/>
    <p:sldId id="271"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3D3D3D"/>
    <a:srgbClr val="FCF6EC"/>
    <a:srgbClr val="E8D1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3" d="100"/>
          <a:sy n="11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FEBCF-40B0-7F41-BED1-8C5576B0CF9D}"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261BE-BB45-8E4D-AB63-2BC13BA14751}" type="slidenum">
              <a:rPr lang="en-US" smtClean="0"/>
              <a:t>‹#›</a:t>
            </a:fld>
            <a:endParaRPr lang="en-US"/>
          </a:p>
        </p:txBody>
      </p:sp>
    </p:spTree>
    <p:extLst>
      <p:ext uri="{BB962C8B-B14F-4D97-AF65-F5344CB8AC3E}">
        <p14:creationId xmlns:p14="http://schemas.microsoft.com/office/powerpoint/2010/main" val="16877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8261BE-BB45-8E4D-AB63-2BC13BA14751}" type="slidenum">
              <a:rPr lang="en-US" smtClean="0"/>
              <a:t>2</a:t>
            </a:fld>
            <a:endParaRPr lang="en-US"/>
          </a:p>
        </p:txBody>
      </p:sp>
    </p:spTree>
    <p:extLst>
      <p:ext uri="{BB962C8B-B14F-4D97-AF65-F5344CB8AC3E}">
        <p14:creationId xmlns:p14="http://schemas.microsoft.com/office/powerpoint/2010/main" val="4269528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create.kahoot.it</a:t>
            </a:r>
            <a:r>
              <a:rPr lang="en-US" sz="1200" dirty="0"/>
              <a:t>/share/</a:t>
            </a:r>
            <a:r>
              <a:rPr lang="en-US" sz="1200" dirty="0" err="1"/>
              <a:t>texas</a:t>
            </a:r>
            <a:r>
              <a:rPr lang="en-US" sz="1200" dirty="0"/>
              <a:t>-luminescence-front-end/5f407500-4873-4edc-b95d-65f8d6fd756f</a:t>
            </a:r>
          </a:p>
        </p:txBody>
      </p:sp>
      <p:sp>
        <p:nvSpPr>
          <p:cNvPr id="4" name="Slide Number Placeholder 3"/>
          <p:cNvSpPr>
            <a:spLocks noGrp="1"/>
          </p:cNvSpPr>
          <p:nvPr>
            <p:ph type="sldNum" sz="quarter" idx="5"/>
          </p:nvPr>
        </p:nvSpPr>
        <p:spPr/>
        <p:txBody>
          <a:bodyPr/>
          <a:lstStyle/>
          <a:p>
            <a:fld id="{DF8261BE-BB45-8E4D-AB63-2BC13BA14751}" type="slidenum">
              <a:rPr lang="en-US" smtClean="0"/>
              <a:t>8</a:t>
            </a:fld>
            <a:endParaRPr lang="en-US"/>
          </a:p>
        </p:txBody>
      </p:sp>
    </p:spTree>
    <p:extLst>
      <p:ext uri="{BB962C8B-B14F-4D97-AF65-F5344CB8AC3E}">
        <p14:creationId xmlns:p14="http://schemas.microsoft.com/office/powerpoint/2010/main" val="382061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39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60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9683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9455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509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30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233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657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7250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0345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10/31/23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4327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10/31/23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96375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56D32-9D37-EDE9-A354-881DB3B2D8E1}"/>
              </a:ext>
            </a:extLst>
          </p:cNvPr>
          <p:cNvSpPr>
            <a:spLocks noGrp="1"/>
          </p:cNvSpPr>
          <p:nvPr>
            <p:ph type="ctrTitle"/>
          </p:nvPr>
        </p:nvSpPr>
        <p:spPr>
          <a:xfrm>
            <a:off x="6014678" y="702870"/>
            <a:ext cx="5614993" cy="3093468"/>
          </a:xfrm>
        </p:spPr>
        <p:txBody>
          <a:bodyPr anchor="b">
            <a:normAutofit/>
          </a:bodyPr>
          <a:lstStyle/>
          <a:p>
            <a:pPr>
              <a:lnSpc>
                <a:spcPct val="90000"/>
              </a:lnSpc>
            </a:pPr>
            <a:r>
              <a:rPr lang="en-US" dirty="0"/>
              <a:t>Front End Department Workshop</a:t>
            </a:r>
          </a:p>
        </p:txBody>
      </p:sp>
      <p:sp>
        <p:nvSpPr>
          <p:cNvPr id="3" name="Subtitle 2">
            <a:extLst>
              <a:ext uri="{FF2B5EF4-FFF2-40B4-BE49-F238E27FC236}">
                <a16:creationId xmlns:a16="http://schemas.microsoft.com/office/drawing/2014/main" id="{0C44B12B-3B69-1A03-5C01-DFE1344A29B9}"/>
              </a:ext>
            </a:extLst>
          </p:cNvPr>
          <p:cNvSpPr>
            <a:spLocks noGrp="1"/>
          </p:cNvSpPr>
          <p:nvPr>
            <p:ph type="subTitle" idx="1"/>
          </p:nvPr>
        </p:nvSpPr>
        <p:spPr>
          <a:xfrm>
            <a:off x="6014677" y="4067746"/>
            <a:ext cx="5614993" cy="2124206"/>
          </a:xfrm>
        </p:spPr>
        <p:txBody>
          <a:bodyPr anchor="t">
            <a:normAutofit/>
          </a:bodyPr>
          <a:lstStyle/>
          <a:p>
            <a:r>
              <a:rPr lang="en-US" dirty="0"/>
              <a:t>Tuesday, October 31</a:t>
            </a:r>
            <a:r>
              <a:rPr lang="en-US" baseline="30000" dirty="0"/>
              <a:t>st</a:t>
            </a:r>
            <a:r>
              <a:rPr lang="en-US" dirty="0"/>
              <a:t> </a:t>
            </a:r>
            <a:endParaRPr lang="en-US" baseline="30000" dirty="0"/>
          </a:p>
          <a:p>
            <a:r>
              <a:rPr lang="en-US" dirty="0"/>
              <a:t> </a:t>
            </a:r>
          </a:p>
        </p:txBody>
      </p:sp>
      <p:cxnSp>
        <p:nvCxnSpPr>
          <p:cNvPr id="14" name="Straight Connector 13">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Picture 6" descr="A black and yellow logo&#10;&#10;Description automatically generated">
            <a:extLst>
              <a:ext uri="{FF2B5EF4-FFF2-40B4-BE49-F238E27FC236}">
                <a16:creationId xmlns:a16="http://schemas.microsoft.com/office/drawing/2014/main" id="{A1F58078-4088-571E-3FC6-9D89DD8B52DA}"/>
              </a:ext>
            </a:extLst>
          </p:cNvPr>
          <p:cNvPicPr>
            <a:picLocks noChangeAspect="1"/>
          </p:cNvPicPr>
          <p:nvPr/>
        </p:nvPicPr>
        <p:blipFill>
          <a:blip r:embed="rId2">
            <a:alphaModFix/>
          </a:blip>
          <a:stretch>
            <a:fillRect/>
          </a:stretch>
        </p:blipFill>
        <p:spPr>
          <a:xfrm>
            <a:off x="482600" y="942486"/>
            <a:ext cx="5026102" cy="4975841"/>
          </a:xfrm>
          <a:prstGeom prst="rect">
            <a:avLst/>
          </a:prstGeom>
        </p:spPr>
      </p:pic>
      <p:cxnSp>
        <p:nvCxnSpPr>
          <p:cNvPr id="16" name="Straight Connector 15">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2290BF3C-2E34-D726-6F25-D01D2574FDB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34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28F8-0313-6C94-335F-E57F425E6371}"/>
              </a:ext>
            </a:extLst>
          </p:cNvPr>
          <p:cNvSpPr>
            <a:spLocks noGrp="1"/>
          </p:cNvSpPr>
          <p:nvPr>
            <p:ph type="title"/>
          </p:nvPr>
        </p:nvSpPr>
        <p:spPr>
          <a:xfrm>
            <a:off x="482600" y="666174"/>
            <a:ext cx="10634472" cy="828090"/>
          </a:xfrm>
        </p:spPr>
        <p:txBody>
          <a:bodyPr/>
          <a:lstStyle/>
          <a:p>
            <a:r>
              <a:rPr lang="en-US" sz="5400" dirty="0"/>
              <a:t>Basic HTML Tags </a:t>
            </a:r>
          </a:p>
        </p:txBody>
      </p:sp>
      <p:sp>
        <p:nvSpPr>
          <p:cNvPr id="4" name="Rectangle 3">
            <a:extLst>
              <a:ext uri="{FF2B5EF4-FFF2-40B4-BE49-F238E27FC236}">
                <a16:creationId xmlns:a16="http://schemas.microsoft.com/office/drawing/2014/main" id="{F681D705-F226-1765-9A0F-C470D194290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171F68D-A405-2881-76DC-B23FDD8ADD26}"/>
              </a:ext>
            </a:extLst>
          </p:cNvPr>
          <p:cNvGraphicFramePr>
            <a:graphicFrameLocks noGrp="1"/>
          </p:cNvGraphicFramePr>
          <p:nvPr>
            <p:extLst>
              <p:ext uri="{D42A27DB-BD31-4B8C-83A1-F6EECF244321}">
                <p14:modId xmlns:p14="http://schemas.microsoft.com/office/powerpoint/2010/main" val="1916841275"/>
              </p:ext>
            </p:extLst>
          </p:nvPr>
        </p:nvGraphicFramePr>
        <p:xfrm>
          <a:off x="704145" y="1487106"/>
          <a:ext cx="10783710" cy="4562610"/>
        </p:xfrm>
        <a:graphic>
          <a:graphicData uri="http://schemas.openxmlformats.org/drawingml/2006/table">
            <a:tbl>
              <a:tblPr firstRow="1" bandRow="1">
                <a:tableStyleId>{00A15C55-8517-42AA-B614-E9B94910E393}</a:tableStyleId>
              </a:tblPr>
              <a:tblGrid>
                <a:gridCol w="1187104">
                  <a:extLst>
                    <a:ext uri="{9D8B030D-6E8A-4147-A177-3AD203B41FA5}">
                      <a16:colId xmlns:a16="http://schemas.microsoft.com/office/drawing/2014/main" val="3762668902"/>
                    </a:ext>
                  </a:extLst>
                </a:gridCol>
                <a:gridCol w="1003483">
                  <a:extLst>
                    <a:ext uri="{9D8B030D-6E8A-4147-A177-3AD203B41FA5}">
                      <a16:colId xmlns:a16="http://schemas.microsoft.com/office/drawing/2014/main" val="3177416685"/>
                    </a:ext>
                  </a:extLst>
                </a:gridCol>
                <a:gridCol w="4313484">
                  <a:extLst>
                    <a:ext uri="{9D8B030D-6E8A-4147-A177-3AD203B41FA5}">
                      <a16:colId xmlns:a16="http://schemas.microsoft.com/office/drawing/2014/main" val="2518483522"/>
                    </a:ext>
                  </a:extLst>
                </a:gridCol>
                <a:gridCol w="4279639">
                  <a:extLst>
                    <a:ext uri="{9D8B030D-6E8A-4147-A177-3AD203B41FA5}">
                      <a16:colId xmlns:a16="http://schemas.microsoft.com/office/drawing/2014/main" val="4090338233"/>
                    </a:ext>
                  </a:extLst>
                </a:gridCol>
              </a:tblGrid>
              <a:tr h="363793">
                <a:tc>
                  <a:txBody>
                    <a:bodyPr/>
                    <a:lstStyle/>
                    <a:p>
                      <a:r>
                        <a:rPr lang="en-US" sz="1100" b="0" dirty="0"/>
                        <a:t>Start Tag</a:t>
                      </a:r>
                    </a:p>
                  </a:txBody>
                  <a:tcPr/>
                </a:tc>
                <a:tc>
                  <a:txBody>
                    <a:bodyPr/>
                    <a:lstStyle/>
                    <a:p>
                      <a:r>
                        <a:rPr lang="en-US" sz="1100" b="0" dirty="0"/>
                        <a:t>End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HTML Example</a:t>
                      </a:r>
                    </a:p>
                  </a:txBody>
                  <a:tcPr/>
                </a:tc>
                <a:extLst>
                  <a:ext uri="{0D108BD9-81ED-4DB2-BD59-A6C34878D82A}">
                    <a16:rowId xmlns:a16="http://schemas.microsoft.com/office/drawing/2014/main" val="383886649"/>
                  </a:ext>
                </a:extLst>
              </a:tr>
              <a:tr h="0">
                <a:tc>
                  <a:txBody>
                    <a:bodyPr/>
                    <a:lstStyle/>
                    <a:p>
                      <a:pPr algn="l"/>
                      <a:r>
                        <a:rPr lang="en-US" sz="1100" b="0" dirty="0"/>
                        <a:t>&lt;style&gt;</a:t>
                      </a:r>
                    </a:p>
                  </a:txBody>
                  <a:tcPr anchor="ctr"/>
                </a:tc>
                <a:tc>
                  <a:txBody>
                    <a:bodyPr/>
                    <a:lstStyle/>
                    <a:p>
                      <a:pPr algn="l"/>
                      <a:r>
                        <a:rPr lang="en-US" sz="1100" b="0" dirty="0"/>
                        <a:t>&lt;/style&gt;</a:t>
                      </a:r>
                    </a:p>
                  </a:txBody>
                  <a:tcPr anchor="ctr"/>
                </a:tc>
                <a:tc>
                  <a:txBody>
                    <a:bodyPr/>
                    <a:lstStyle/>
                    <a:p>
                      <a:pPr algn="l"/>
                      <a:r>
                        <a:rPr lang="en-US" sz="1100" b="0" dirty="0"/>
                        <a:t>The &lt;style&gt; tag is used to define style information (CSS) for a document.</a:t>
                      </a:r>
                    </a:p>
                  </a:txBody>
                  <a:tcPr anchor="ctr"/>
                </a:tc>
                <a:tc>
                  <a:txBody>
                    <a:bodyPr/>
                    <a:lstStyle/>
                    <a:p>
                      <a:pPr algn="l"/>
                      <a:r>
                        <a:rPr lang="en-US" sz="1100" dirty="0"/>
                        <a:t>N/A</a:t>
                      </a:r>
                    </a:p>
                  </a:txBody>
                  <a:tcPr anchor="ctr"/>
                </a:tc>
                <a:extLst>
                  <a:ext uri="{0D108BD9-81ED-4DB2-BD59-A6C34878D82A}">
                    <a16:rowId xmlns:a16="http://schemas.microsoft.com/office/drawing/2014/main" val="867844638"/>
                  </a:ext>
                </a:extLst>
              </a:tr>
              <a:tr h="0">
                <a:tc>
                  <a:txBody>
                    <a:bodyPr/>
                    <a:lstStyle/>
                    <a:p>
                      <a:pPr algn="l"/>
                      <a:r>
                        <a:rPr lang="en-US" sz="1100" b="0" dirty="0"/>
                        <a:t>&lt;head&gt;</a:t>
                      </a:r>
                    </a:p>
                  </a:txBody>
                  <a:tcPr anchor="ctr"/>
                </a:tc>
                <a:tc>
                  <a:txBody>
                    <a:bodyPr/>
                    <a:lstStyle/>
                    <a:p>
                      <a:pPr algn="l"/>
                      <a:r>
                        <a:rPr lang="en-US" sz="1100" b="0" dirty="0"/>
                        <a:t>&lt;/head&gt;</a:t>
                      </a:r>
                    </a:p>
                  </a:txBody>
                  <a:tcPr anchor="ctr"/>
                </a:tc>
                <a:tc>
                  <a:txBody>
                    <a:bodyPr/>
                    <a:lstStyle/>
                    <a:p>
                      <a:pPr algn="l"/>
                      <a:r>
                        <a:rPr lang="en-US" sz="1100" b="0" dirty="0"/>
                        <a:t>The &lt;head&gt; element is a container for metadata (data about data) and is placed between the &lt;html&gt; tag and the &lt;body&gt; tag.</a:t>
                      </a:r>
                    </a:p>
                    <a:p>
                      <a:pPr algn="l"/>
                      <a:endParaRPr lang="en-US" sz="1100" b="0" dirty="0"/>
                    </a:p>
                  </a:txBody>
                  <a:tcPr anchor="ctr"/>
                </a:tc>
                <a:tc>
                  <a:txBody>
                    <a:bodyPr/>
                    <a:lstStyle/>
                    <a:p>
                      <a:pPr algn="l"/>
                      <a:r>
                        <a:rPr lang="en-US" sz="1100" dirty="0"/>
                        <a:t>N/A</a:t>
                      </a:r>
                    </a:p>
                  </a:txBody>
                  <a:tcPr anchor="ctr"/>
                </a:tc>
                <a:extLst>
                  <a:ext uri="{0D108BD9-81ED-4DB2-BD59-A6C34878D82A}">
                    <a16:rowId xmlns:a16="http://schemas.microsoft.com/office/drawing/2014/main" val="658638006"/>
                  </a:ext>
                </a:extLst>
              </a:tr>
              <a:tr h="647897">
                <a:tc>
                  <a:txBody>
                    <a:bodyPr/>
                    <a:lstStyle/>
                    <a:p>
                      <a:pPr algn="l"/>
                      <a:r>
                        <a:rPr lang="en-US" sz="1100" b="0" dirty="0"/>
                        <a:t>&lt;title&gt; </a:t>
                      </a:r>
                    </a:p>
                  </a:txBody>
                  <a:tcPr anchor="ctr"/>
                </a:tc>
                <a:tc>
                  <a:txBody>
                    <a:bodyPr/>
                    <a:lstStyle/>
                    <a:p>
                      <a:pPr algn="l"/>
                      <a:r>
                        <a:rPr lang="en-US" sz="1100" b="0" dirty="0"/>
                        <a:t>&lt;/title&gt;</a:t>
                      </a:r>
                    </a:p>
                  </a:txBody>
                  <a:tcPr anchor="ctr"/>
                </a:tc>
                <a:tc>
                  <a:txBody>
                    <a:bodyPr/>
                    <a:lstStyle/>
                    <a:p>
                      <a:pPr algn="l"/>
                      <a:r>
                        <a:rPr lang="en-US" sz="1100" b="0" dirty="0"/>
                        <a:t>The &lt;title&gt; tag defines the title of the document. The title must be text-only, and it is shown in the browser's title bar or in the page's tab.</a:t>
                      </a:r>
                    </a:p>
                  </a:txBody>
                  <a:tcPr anchor="ctr"/>
                </a:tc>
                <a:tc>
                  <a:txBody>
                    <a:bodyPr/>
                    <a:lstStyle/>
                    <a:p>
                      <a:pPr algn="l"/>
                      <a:r>
                        <a:rPr lang="en-US" sz="1100" dirty="0"/>
                        <a:t> &lt;title&gt;HTML Elements Reference&lt;/title&gt;</a:t>
                      </a:r>
                    </a:p>
                  </a:txBody>
                  <a:tcPr anchor="ctr"/>
                </a:tc>
                <a:extLst>
                  <a:ext uri="{0D108BD9-81ED-4DB2-BD59-A6C34878D82A}">
                    <a16:rowId xmlns:a16="http://schemas.microsoft.com/office/drawing/2014/main" val="3932665438"/>
                  </a:ext>
                </a:extLst>
              </a:tr>
              <a:tr h="383087">
                <a:tc>
                  <a:txBody>
                    <a:bodyPr/>
                    <a:lstStyle/>
                    <a:p>
                      <a:pPr algn="l"/>
                      <a:r>
                        <a:rPr lang="en-US" sz="1100" b="0" dirty="0"/>
                        <a:t>&lt;body&gt;</a:t>
                      </a:r>
                    </a:p>
                  </a:txBody>
                  <a:tcPr anchor="ctr"/>
                </a:tc>
                <a:tc>
                  <a:txBody>
                    <a:bodyPr/>
                    <a:lstStyle/>
                    <a:p>
                      <a:pPr algn="l"/>
                      <a:r>
                        <a:rPr lang="en-US" sz="1100" b="0" dirty="0"/>
                        <a:t>&lt;/body&gt;</a:t>
                      </a:r>
                    </a:p>
                  </a:txBody>
                  <a:tcPr anchor="ctr"/>
                </a:tc>
                <a:tc>
                  <a:txBody>
                    <a:bodyPr/>
                    <a:lstStyle/>
                    <a:p>
                      <a:pPr algn="l"/>
                      <a:r>
                        <a:rPr lang="en-US" sz="1100" b="0" dirty="0"/>
                        <a:t>The &lt;body&gt; tag defines the document's body.</a:t>
                      </a:r>
                    </a:p>
                    <a:p>
                      <a:pPr algn="l"/>
                      <a:endParaRPr lang="en-US" sz="1100" b="0" dirty="0"/>
                    </a:p>
                    <a:p>
                      <a:pPr algn="l"/>
                      <a:r>
                        <a:rPr lang="en-US" sz="1100" b="0" dirty="0"/>
                        <a:t>The &lt;body&gt; element contains all the contents of an HTML document, such as headings, paragraphs, images, hyperlinks, tables, lists, etc.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N/A</a:t>
                      </a:r>
                    </a:p>
                  </a:txBody>
                  <a:tcPr anchor="ctr"/>
                </a:tc>
                <a:extLst>
                  <a:ext uri="{0D108BD9-81ED-4DB2-BD59-A6C34878D82A}">
                    <a16:rowId xmlns:a16="http://schemas.microsoft.com/office/drawing/2014/main" val="1775018609"/>
                  </a:ext>
                </a:extLst>
              </a:tr>
              <a:tr h="1306039">
                <a:tc>
                  <a:txBody>
                    <a:bodyPr/>
                    <a:lstStyle/>
                    <a:p>
                      <a:pPr algn="l"/>
                      <a:r>
                        <a:rPr lang="en-US" sz="1100" b="0" dirty="0"/>
                        <a:t>&lt;footer&gt;</a:t>
                      </a:r>
                    </a:p>
                  </a:txBody>
                  <a:tcPr anchor="ctr"/>
                </a:tc>
                <a:tc>
                  <a:txBody>
                    <a:bodyPr/>
                    <a:lstStyle/>
                    <a:p>
                      <a:pPr algn="l"/>
                      <a:r>
                        <a:rPr lang="en-US" sz="1100" b="0" dirty="0"/>
                        <a:t>&lt;/footer&gt;</a:t>
                      </a:r>
                    </a:p>
                  </a:txBody>
                  <a:tcPr anchor="ctr"/>
                </a:tc>
                <a:tc>
                  <a:txBody>
                    <a:bodyPr/>
                    <a:lstStyle/>
                    <a:p>
                      <a:pPr algn="l"/>
                      <a:r>
                        <a:rPr lang="en-US" sz="1100" b="0" dirty="0"/>
                        <a:t>The &lt;footer&gt; tag defines a footer for a document or section.</a:t>
                      </a:r>
                    </a:p>
                    <a:p>
                      <a:pPr algn="l"/>
                      <a:endParaRPr lang="en-US" sz="1100" b="0" dirty="0"/>
                    </a:p>
                    <a:p>
                      <a:pPr algn="l"/>
                      <a:r>
                        <a:rPr lang="en-US" sz="1100" b="0" dirty="0"/>
                        <a:t>A &lt;footer&gt; element typically contains:</a:t>
                      </a:r>
                    </a:p>
                    <a:p>
                      <a:pPr marL="171450" indent="-171450" algn="l">
                        <a:buFont typeface="Arial" panose="020B0604020202020204" pitchFamily="34" charset="0"/>
                        <a:buChar char="•"/>
                      </a:pPr>
                      <a:r>
                        <a:rPr lang="en-US" sz="1100" b="0" dirty="0"/>
                        <a:t>authorship information</a:t>
                      </a:r>
                    </a:p>
                    <a:p>
                      <a:pPr marL="171450" indent="-171450" algn="l">
                        <a:buFont typeface="Arial" panose="020B0604020202020204" pitchFamily="34" charset="0"/>
                        <a:buChar char="•"/>
                      </a:pPr>
                      <a:r>
                        <a:rPr lang="en-US" sz="1100" b="0" dirty="0"/>
                        <a:t>copyright information</a:t>
                      </a:r>
                    </a:p>
                    <a:p>
                      <a:pPr marL="171450" indent="-171450" algn="l">
                        <a:buFont typeface="Arial" panose="020B0604020202020204" pitchFamily="34" charset="0"/>
                        <a:buChar char="•"/>
                      </a:pPr>
                      <a:r>
                        <a:rPr lang="en-US" sz="1100" b="0" dirty="0"/>
                        <a:t>contact information</a:t>
                      </a:r>
                    </a:p>
                    <a:p>
                      <a:pPr marL="171450" indent="-171450" algn="l">
                        <a:buFont typeface="Arial" panose="020B0604020202020204" pitchFamily="34" charset="0"/>
                        <a:buChar char="•"/>
                      </a:pPr>
                      <a:r>
                        <a:rPr lang="en-US" sz="1100" b="0" dirty="0"/>
                        <a:t>sitemap</a:t>
                      </a:r>
                    </a:p>
                    <a:p>
                      <a:pPr marL="171450" indent="-171450" algn="l">
                        <a:buFont typeface="Arial" panose="020B0604020202020204" pitchFamily="34" charset="0"/>
                        <a:buChar char="•"/>
                      </a:pPr>
                      <a:r>
                        <a:rPr lang="en-US" sz="1100" b="0" dirty="0"/>
                        <a:t>back to top links</a:t>
                      </a:r>
                    </a:p>
                    <a:p>
                      <a:pPr marL="171450" indent="-171450" algn="l">
                        <a:buFont typeface="Arial" panose="020B0604020202020204" pitchFamily="34" charset="0"/>
                        <a:buChar char="•"/>
                      </a:pPr>
                      <a:r>
                        <a:rPr lang="en-US" sz="1100" b="0" dirty="0"/>
                        <a:t>related documents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N/A</a:t>
                      </a:r>
                    </a:p>
                  </a:txBody>
                  <a:tcPr anchor="ctr"/>
                </a:tc>
                <a:extLst>
                  <a:ext uri="{0D108BD9-81ED-4DB2-BD59-A6C34878D82A}">
                    <a16:rowId xmlns:a16="http://schemas.microsoft.com/office/drawing/2014/main" val="3242630863"/>
                  </a:ext>
                </a:extLst>
              </a:tr>
            </a:tbl>
          </a:graphicData>
        </a:graphic>
      </p:graphicFrame>
    </p:spTree>
    <p:extLst>
      <p:ext uri="{BB962C8B-B14F-4D97-AF65-F5344CB8AC3E}">
        <p14:creationId xmlns:p14="http://schemas.microsoft.com/office/powerpoint/2010/main" val="230677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81D705-F226-1765-9A0F-C470D194290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0" name="Table 1059">
            <a:extLst>
              <a:ext uri="{FF2B5EF4-FFF2-40B4-BE49-F238E27FC236}">
                <a16:creationId xmlns:a16="http://schemas.microsoft.com/office/drawing/2014/main" id="{8C78F8BF-6943-27CE-70ED-48E87CE8ED4F}"/>
              </a:ext>
            </a:extLst>
          </p:cNvPr>
          <p:cNvGraphicFramePr>
            <a:graphicFrameLocks noGrp="1"/>
          </p:cNvGraphicFramePr>
          <p:nvPr>
            <p:extLst>
              <p:ext uri="{D42A27DB-BD31-4B8C-83A1-F6EECF244321}">
                <p14:modId xmlns:p14="http://schemas.microsoft.com/office/powerpoint/2010/main" val="3626461275"/>
              </p:ext>
            </p:extLst>
          </p:nvPr>
        </p:nvGraphicFramePr>
        <p:xfrm>
          <a:off x="902250" y="766887"/>
          <a:ext cx="10387499" cy="5324225"/>
        </p:xfrm>
        <a:graphic>
          <a:graphicData uri="http://schemas.openxmlformats.org/drawingml/2006/table">
            <a:tbl>
              <a:tblPr firstRow="1" bandRow="1">
                <a:tableStyleId>{00A15C55-8517-42AA-B614-E9B94910E393}</a:tableStyleId>
              </a:tblPr>
              <a:tblGrid>
                <a:gridCol w="932744">
                  <a:extLst>
                    <a:ext uri="{9D8B030D-6E8A-4147-A177-3AD203B41FA5}">
                      <a16:colId xmlns:a16="http://schemas.microsoft.com/office/drawing/2014/main" val="3762668902"/>
                    </a:ext>
                  </a:extLst>
                </a:gridCol>
                <a:gridCol w="861632">
                  <a:extLst>
                    <a:ext uri="{9D8B030D-6E8A-4147-A177-3AD203B41FA5}">
                      <a16:colId xmlns:a16="http://schemas.microsoft.com/office/drawing/2014/main" val="3177416685"/>
                    </a:ext>
                  </a:extLst>
                </a:gridCol>
                <a:gridCol w="4313484">
                  <a:extLst>
                    <a:ext uri="{9D8B030D-6E8A-4147-A177-3AD203B41FA5}">
                      <a16:colId xmlns:a16="http://schemas.microsoft.com/office/drawing/2014/main" val="2518483522"/>
                    </a:ext>
                  </a:extLst>
                </a:gridCol>
                <a:gridCol w="4279639">
                  <a:extLst>
                    <a:ext uri="{9D8B030D-6E8A-4147-A177-3AD203B41FA5}">
                      <a16:colId xmlns:a16="http://schemas.microsoft.com/office/drawing/2014/main" val="4090338233"/>
                    </a:ext>
                  </a:extLst>
                </a:gridCol>
              </a:tblGrid>
              <a:tr h="363793">
                <a:tc>
                  <a:txBody>
                    <a:bodyPr/>
                    <a:lstStyle/>
                    <a:p>
                      <a:r>
                        <a:rPr lang="en-US" sz="1100" b="0" dirty="0"/>
                        <a:t>Start Tag</a:t>
                      </a:r>
                    </a:p>
                  </a:txBody>
                  <a:tcPr/>
                </a:tc>
                <a:tc>
                  <a:txBody>
                    <a:bodyPr/>
                    <a:lstStyle/>
                    <a:p>
                      <a:r>
                        <a:rPr lang="en-US" sz="1100" b="0" dirty="0"/>
                        <a:t>End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HTML Example</a:t>
                      </a:r>
                    </a:p>
                  </a:txBody>
                  <a:tcPr/>
                </a:tc>
                <a:extLst>
                  <a:ext uri="{0D108BD9-81ED-4DB2-BD59-A6C34878D82A}">
                    <a16:rowId xmlns:a16="http://schemas.microsoft.com/office/drawing/2014/main" val="383886649"/>
                  </a:ext>
                </a:extLst>
              </a:tr>
              <a:tr h="388432">
                <a:tc>
                  <a:txBody>
                    <a:bodyPr/>
                    <a:lstStyle/>
                    <a:p>
                      <a:pPr algn="l"/>
                      <a:r>
                        <a:rPr lang="en-US" sz="1100" b="0" dirty="0"/>
                        <a:t>&lt;b&gt;</a:t>
                      </a:r>
                    </a:p>
                  </a:txBody>
                  <a:tcPr anchor="ctr"/>
                </a:tc>
                <a:tc>
                  <a:txBody>
                    <a:bodyPr/>
                    <a:lstStyle/>
                    <a:p>
                      <a:pPr algn="l"/>
                      <a:r>
                        <a:rPr lang="en-US" sz="1100" b="0" dirty="0"/>
                        <a:t>&lt;/b&gt;</a:t>
                      </a:r>
                    </a:p>
                  </a:txBody>
                  <a:tcPr anchor="ctr"/>
                </a:tc>
                <a:tc>
                  <a:txBody>
                    <a:bodyPr/>
                    <a:lstStyle/>
                    <a:p>
                      <a:pPr algn="l"/>
                      <a:r>
                        <a:rPr lang="en-US" sz="1100" b="0" dirty="0"/>
                        <a:t>The &lt;b&gt; tag specifies bold text without any extra importance.</a:t>
                      </a:r>
                    </a:p>
                  </a:txBody>
                  <a:tcPr anchor="ctr"/>
                </a:tc>
                <a:tc>
                  <a:txBody>
                    <a:bodyPr/>
                    <a:lstStyle/>
                    <a:p>
                      <a:pPr algn="l"/>
                      <a:r>
                        <a:rPr lang="en-US" sz="1100" dirty="0"/>
                        <a:t>&lt;p&gt;This is normal text - &lt;b&gt;and this is bold text&lt;/b&gt;.&lt;/p&gt;</a:t>
                      </a:r>
                    </a:p>
                  </a:txBody>
                  <a:tcPr anchor="ctr"/>
                </a:tc>
                <a:extLst>
                  <a:ext uri="{0D108BD9-81ED-4DB2-BD59-A6C34878D82A}">
                    <a16:rowId xmlns:a16="http://schemas.microsoft.com/office/drawing/2014/main" val="658638006"/>
                  </a:ext>
                </a:extLst>
              </a:tr>
              <a:tr h="620889">
                <a:tc>
                  <a:txBody>
                    <a:bodyPr/>
                    <a:lstStyle/>
                    <a:p>
                      <a:pPr algn="l"/>
                      <a:r>
                        <a:rPr lang="en-US" sz="1100" b="0" dirty="0"/>
                        <a:t>&lt;a </a:t>
                      </a:r>
                      <a:r>
                        <a:rPr lang="en-US" sz="1100" b="0" dirty="0" err="1"/>
                        <a:t>href</a:t>
                      </a:r>
                      <a:r>
                        <a:rPr lang="en-US" sz="1100" b="0" dirty="0"/>
                        <a:t> = “”&gt;</a:t>
                      </a:r>
                    </a:p>
                  </a:txBody>
                  <a:tcPr anchor="ctr"/>
                </a:tc>
                <a:tc>
                  <a:txBody>
                    <a:bodyPr/>
                    <a:lstStyle/>
                    <a:p>
                      <a:pPr algn="l"/>
                      <a:r>
                        <a:rPr lang="en-US" sz="1100" b="0" dirty="0"/>
                        <a:t>&lt;/a&gt;</a:t>
                      </a:r>
                    </a:p>
                  </a:txBody>
                  <a:tcPr anchor="ctr"/>
                </a:tc>
                <a:tc>
                  <a:txBody>
                    <a:bodyPr/>
                    <a:lstStyle/>
                    <a:p>
                      <a:pPr algn="l"/>
                      <a:r>
                        <a:rPr lang="en-US" sz="1100" b="0" dirty="0"/>
                        <a:t>The &lt;a&gt; tag defines a hyperlink, which is used to link from one page to another.</a:t>
                      </a:r>
                    </a:p>
                    <a:p>
                      <a:pPr algn="l"/>
                      <a:r>
                        <a:rPr lang="en-US" sz="1100" b="0" dirty="0"/>
                        <a:t>The most important attribute of the &lt;a&gt; element is the </a:t>
                      </a:r>
                      <a:r>
                        <a:rPr lang="en-US" sz="1100" b="0" dirty="0" err="1"/>
                        <a:t>href</a:t>
                      </a:r>
                      <a:r>
                        <a:rPr lang="en-US" sz="1100" b="0" dirty="0"/>
                        <a:t> attribute, which indicates the link's destination.</a:t>
                      </a:r>
                      <a:br>
                        <a:rPr lang="en-US" sz="1100" b="0" dirty="0"/>
                      </a:br>
                      <a:endParaRPr lang="en-US" sz="1100" b="0" dirty="0"/>
                    </a:p>
                    <a:p>
                      <a:pPr algn="l"/>
                      <a:r>
                        <a:rPr lang="en-US" sz="1100" b="0" dirty="0"/>
                        <a:t>Use this to open a tag in a new tab: target = "_blank"</a:t>
                      </a:r>
                    </a:p>
                  </a:txBody>
                  <a:tcPr anchor="ctr"/>
                </a:tc>
                <a:tc>
                  <a:txBody>
                    <a:bodyPr/>
                    <a:lstStyle/>
                    <a:p>
                      <a:pPr algn="l"/>
                      <a:r>
                        <a:rPr lang="en-US" sz="1100" dirty="0"/>
                        <a:t>&lt;a </a:t>
                      </a:r>
                      <a:r>
                        <a:rPr lang="en-US" sz="1100" dirty="0" err="1"/>
                        <a:t>href</a:t>
                      </a:r>
                      <a:r>
                        <a:rPr lang="en-US" sz="1100" dirty="0"/>
                        <a:t>="https://www.w3schools.com"&gt;Visit W3Schools.com!&lt;/a&gt;</a:t>
                      </a:r>
                    </a:p>
                  </a:txBody>
                  <a:tcPr anchor="ctr"/>
                </a:tc>
                <a:extLst>
                  <a:ext uri="{0D108BD9-81ED-4DB2-BD59-A6C34878D82A}">
                    <a16:rowId xmlns:a16="http://schemas.microsoft.com/office/drawing/2014/main" val="3932665438"/>
                  </a:ext>
                </a:extLst>
              </a:tr>
              <a:tr h="515338">
                <a:tc>
                  <a:txBody>
                    <a:bodyPr/>
                    <a:lstStyle/>
                    <a:p>
                      <a:pPr algn="l"/>
                      <a:r>
                        <a:rPr lang="en-US" sz="1100" b="0" dirty="0"/>
                        <a:t>&lt;p&gt;</a:t>
                      </a:r>
                    </a:p>
                  </a:txBody>
                  <a:tcPr anchor="ctr"/>
                </a:tc>
                <a:tc>
                  <a:txBody>
                    <a:bodyPr/>
                    <a:lstStyle/>
                    <a:p>
                      <a:pPr algn="l"/>
                      <a:r>
                        <a:rPr lang="en-US" sz="1100" b="0" dirty="0"/>
                        <a:t>&lt;/p&gt;</a:t>
                      </a:r>
                    </a:p>
                  </a:txBody>
                  <a:tcPr anchor="ctr"/>
                </a:tc>
                <a:tc>
                  <a:txBody>
                    <a:bodyPr/>
                    <a:lstStyle/>
                    <a:p>
                      <a:pPr algn="l"/>
                      <a:r>
                        <a:rPr lang="en-US" sz="1100" b="0" dirty="0"/>
                        <a:t>The &lt;p&gt; tag defines a paragraph.</a:t>
                      </a:r>
                    </a:p>
                    <a:p>
                      <a:pPr algn="l"/>
                      <a:r>
                        <a:rPr lang="en-US" sz="1100" b="0" dirty="0"/>
                        <a:t>Browsers automatically add a single blank line before and after each &lt;p&gt; element.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&lt;p&gt;This is some text in a paragraph.&lt;/p&gt;</a:t>
                      </a:r>
                    </a:p>
                  </a:txBody>
                  <a:tcPr anchor="ctr"/>
                </a:tc>
                <a:extLst>
                  <a:ext uri="{0D108BD9-81ED-4DB2-BD59-A6C34878D82A}">
                    <a16:rowId xmlns:a16="http://schemas.microsoft.com/office/drawing/2014/main" val="1775018609"/>
                  </a:ext>
                </a:extLst>
              </a:tr>
              <a:tr h="331329">
                <a:tc>
                  <a:txBody>
                    <a:bodyPr/>
                    <a:lstStyle/>
                    <a:p>
                      <a:pPr algn="l"/>
                      <a:r>
                        <a:rPr lang="en-US" sz="1100" b="0" dirty="0"/>
                        <a:t>&lt;u&gt;</a:t>
                      </a:r>
                    </a:p>
                  </a:txBody>
                  <a:tcPr anchor="ctr"/>
                </a:tc>
                <a:tc>
                  <a:txBody>
                    <a:bodyPr/>
                    <a:lstStyle/>
                    <a:p>
                      <a:pPr algn="l"/>
                      <a:r>
                        <a:rPr lang="en-US" sz="1100" b="0" dirty="0"/>
                        <a:t>&lt;/u&gt;</a:t>
                      </a:r>
                    </a:p>
                  </a:txBody>
                  <a:tcPr anchor="ctr"/>
                </a:tc>
                <a:tc>
                  <a:txBody>
                    <a:bodyPr/>
                    <a:lstStyle/>
                    <a:p>
                      <a:pPr algn="l"/>
                      <a:r>
                        <a:rPr lang="en-US" sz="1100" b="0" dirty="0"/>
                        <a:t>The &lt;u&gt; tag represents some text that is unarticulated and styled differently from normal text, such as misspelled words or proper names in text. The content inside is typically displayed with an underline.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&lt;p&gt;This is some &lt;u&gt;</a:t>
                      </a:r>
                      <a:r>
                        <a:rPr lang="en-US" sz="1100" dirty="0" err="1"/>
                        <a:t>mispeled</a:t>
                      </a:r>
                      <a:r>
                        <a:rPr lang="en-US" sz="1100" dirty="0"/>
                        <a:t>&lt;/u&gt; text.&lt;/p&gt;</a:t>
                      </a:r>
                    </a:p>
                  </a:txBody>
                  <a:tcPr anchor="ctr"/>
                </a:tc>
                <a:extLst>
                  <a:ext uri="{0D108BD9-81ED-4DB2-BD59-A6C34878D82A}">
                    <a16:rowId xmlns:a16="http://schemas.microsoft.com/office/drawing/2014/main" val="3242630863"/>
                  </a:ext>
                </a:extLst>
              </a:tr>
              <a:tr h="331329">
                <a:tc>
                  <a:txBody>
                    <a:bodyPr/>
                    <a:lstStyle/>
                    <a:p>
                      <a:pPr algn="l"/>
                      <a:r>
                        <a:rPr lang="en-US" sz="1100" b="0" dirty="0"/>
                        <a:t>&lt;</a:t>
                      </a:r>
                      <a:r>
                        <a:rPr lang="en-US" sz="1100" b="0" dirty="0" err="1"/>
                        <a:t>i</a:t>
                      </a:r>
                      <a:r>
                        <a:rPr lang="en-US" sz="1100" b="0" dirty="0"/>
                        <a:t>&gt;</a:t>
                      </a:r>
                    </a:p>
                  </a:txBody>
                  <a:tcPr anchor="ctr"/>
                </a:tc>
                <a:tc>
                  <a:txBody>
                    <a:bodyPr/>
                    <a:lstStyle/>
                    <a:p>
                      <a:pPr algn="l"/>
                      <a:r>
                        <a:rPr lang="en-US" sz="1100" b="0" dirty="0"/>
                        <a:t>&lt;/</a:t>
                      </a:r>
                      <a:r>
                        <a:rPr lang="en-US" sz="1100" b="0" dirty="0" err="1"/>
                        <a:t>i</a:t>
                      </a:r>
                      <a:r>
                        <a:rPr lang="en-US" sz="1100" b="0" dirty="0"/>
                        <a:t>&gt;</a:t>
                      </a:r>
                    </a:p>
                  </a:txBody>
                  <a:tcPr anchor="ctr"/>
                </a:tc>
                <a:tc>
                  <a:txBody>
                    <a:bodyPr/>
                    <a:lstStyle/>
                    <a:p>
                      <a:pPr algn="l"/>
                      <a:r>
                        <a:rPr lang="en-US" sz="1100" b="0" dirty="0"/>
                        <a:t>The &lt;</a:t>
                      </a:r>
                      <a:r>
                        <a:rPr lang="en-US" sz="1100" b="0" dirty="0" err="1"/>
                        <a:t>i</a:t>
                      </a:r>
                      <a:r>
                        <a:rPr lang="en-US" sz="1100" b="0" dirty="0"/>
                        <a:t>&gt; tag defines a part of text in an alternate voice or mood. The content inside is typically displayed in italic.</a:t>
                      </a:r>
                    </a:p>
                    <a:p>
                      <a:pPr algn="l"/>
                      <a:endParaRPr lang="en-US" sz="1100" b="0" dirty="0"/>
                    </a:p>
                    <a:p>
                      <a:pPr algn="l"/>
                      <a:r>
                        <a:rPr lang="en-US" sz="1100" b="0" dirty="0"/>
                        <a:t>The &lt;</a:t>
                      </a:r>
                      <a:r>
                        <a:rPr lang="en-US" sz="1100" b="0" dirty="0" err="1"/>
                        <a:t>i</a:t>
                      </a:r>
                      <a:r>
                        <a:rPr lang="en-US" sz="1100" b="0" dirty="0"/>
                        <a:t>&gt; tag is often used to indicate a technical term, a phrase from another language, a thought, a ship name, etc.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&lt;p&gt;&lt;</a:t>
                      </a:r>
                      <a:r>
                        <a:rPr lang="en-US" sz="1100" dirty="0" err="1"/>
                        <a:t>i</a:t>
                      </a:r>
                      <a:r>
                        <a:rPr lang="en-US" sz="1100" dirty="0"/>
                        <a:t>&gt;Lorem ipsum&lt;/</a:t>
                      </a:r>
                      <a:r>
                        <a:rPr lang="en-US" sz="1100" dirty="0" err="1"/>
                        <a:t>i</a:t>
                      </a:r>
                      <a:r>
                        <a:rPr lang="en-US" sz="1100" dirty="0"/>
                        <a:t>&gt; is the most popular filler text in history.&lt;/p&gt;</a:t>
                      </a:r>
                    </a:p>
                  </a:txBody>
                  <a:tcPr anchor="ctr"/>
                </a:tc>
                <a:extLst>
                  <a:ext uri="{0D108BD9-81ED-4DB2-BD59-A6C34878D82A}">
                    <a16:rowId xmlns:a16="http://schemas.microsoft.com/office/drawing/2014/main" val="3215352060"/>
                  </a:ext>
                </a:extLst>
              </a:tr>
              <a:tr h="331329">
                <a:tc>
                  <a:txBody>
                    <a:bodyPr/>
                    <a:lstStyle/>
                    <a:p>
                      <a:pPr algn="l"/>
                      <a:r>
                        <a:rPr lang="en-US" sz="1100" b="0" dirty="0"/>
                        <a:t>&lt;sub&gt;</a:t>
                      </a:r>
                    </a:p>
                  </a:txBody>
                  <a:tcPr anchor="ctr"/>
                </a:tc>
                <a:tc>
                  <a:txBody>
                    <a:bodyPr/>
                    <a:lstStyle/>
                    <a:p>
                      <a:pPr algn="l"/>
                      <a:r>
                        <a:rPr lang="en-US" sz="1100" b="0" dirty="0"/>
                        <a:t>&lt;/sub&gt;</a:t>
                      </a:r>
                    </a:p>
                  </a:txBody>
                  <a:tcPr anchor="ctr"/>
                </a:tc>
                <a:tc>
                  <a:txBody>
                    <a:bodyPr/>
                    <a:lstStyle/>
                    <a:p>
                      <a:pPr algn="l"/>
                      <a:r>
                        <a:rPr lang="en-US" sz="1100" b="0" dirty="0"/>
                        <a:t>The &lt;sub&gt; tag defines subscript text. Subscript text appears half a character below the normal line, and is sometimes rendered in a smaller font. Subscript text can be used for chemical formulas.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&lt;p&gt;This text contains &lt;sub&gt;subscript&lt;/sub&gt; text.&lt;/p&gt;</a:t>
                      </a:r>
                    </a:p>
                  </a:txBody>
                  <a:tcPr anchor="ctr"/>
                </a:tc>
                <a:extLst>
                  <a:ext uri="{0D108BD9-81ED-4DB2-BD59-A6C34878D82A}">
                    <a16:rowId xmlns:a16="http://schemas.microsoft.com/office/drawing/2014/main" val="2340690175"/>
                  </a:ext>
                </a:extLst>
              </a:tr>
              <a:tr h="331329">
                <a:tc>
                  <a:txBody>
                    <a:bodyPr/>
                    <a:lstStyle/>
                    <a:p>
                      <a:pPr algn="l"/>
                      <a:r>
                        <a:rPr lang="en-US" sz="1100" b="0" dirty="0"/>
                        <a:t>&lt;sup&gt;</a:t>
                      </a:r>
                    </a:p>
                  </a:txBody>
                  <a:tcPr anchor="ctr"/>
                </a:tc>
                <a:tc>
                  <a:txBody>
                    <a:bodyPr/>
                    <a:lstStyle/>
                    <a:p>
                      <a:pPr algn="l"/>
                      <a:r>
                        <a:rPr lang="en-US" sz="1100" b="0" dirty="0"/>
                        <a:t>&lt;/sup&gt;</a:t>
                      </a:r>
                    </a:p>
                  </a:txBody>
                  <a:tcPr anchor="ctr"/>
                </a:tc>
                <a:tc>
                  <a:txBody>
                    <a:bodyPr/>
                    <a:lstStyle/>
                    <a:p>
                      <a:pPr algn="l"/>
                      <a:r>
                        <a:rPr lang="en-US" sz="1100" b="0" dirty="0"/>
                        <a:t>The &lt;sup&gt; tag defines superscript text. Superscript text appears half a character above the normal line, and is sometimes rendered in a smaller font.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&lt;p&gt;This text contains &lt;sup&gt;superscript&lt;/sup&gt; text.&lt;/p&gt;</a:t>
                      </a:r>
                    </a:p>
                  </a:txBody>
                  <a:tcPr anchor="ctr"/>
                </a:tc>
                <a:extLst>
                  <a:ext uri="{0D108BD9-81ED-4DB2-BD59-A6C34878D82A}">
                    <a16:rowId xmlns:a16="http://schemas.microsoft.com/office/drawing/2014/main" val="2805675205"/>
                  </a:ext>
                </a:extLst>
              </a:tr>
            </a:tbl>
          </a:graphicData>
        </a:graphic>
      </p:graphicFrame>
    </p:spTree>
    <p:extLst>
      <p:ext uri="{BB962C8B-B14F-4D97-AF65-F5344CB8AC3E}">
        <p14:creationId xmlns:p14="http://schemas.microsoft.com/office/powerpoint/2010/main" val="134964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81D705-F226-1765-9A0F-C470D194290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0" name="Table 1059">
            <a:extLst>
              <a:ext uri="{FF2B5EF4-FFF2-40B4-BE49-F238E27FC236}">
                <a16:creationId xmlns:a16="http://schemas.microsoft.com/office/drawing/2014/main" id="{8C78F8BF-6943-27CE-70ED-48E87CE8ED4F}"/>
              </a:ext>
            </a:extLst>
          </p:cNvPr>
          <p:cNvGraphicFramePr>
            <a:graphicFrameLocks noGrp="1"/>
          </p:cNvGraphicFramePr>
          <p:nvPr>
            <p:extLst>
              <p:ext uri="{D42A27DB-BD31-4B8C-83A1-F6EECF244321}">
                <p14:modId xmlns:p14="http://schemas.microsoft.com/office/powerpoint/2010/main" val="2826075456"/>
              </p:ext>
            </p:extLst>
          </p:nvPr>
        </p:nvGraphicFramePr>
        <p:xfrm>
          <a:off x="902250" y="755363"/>
          <a:ext cx="10387499" cy="5347273"/>
        </p:xfrm>
        <a:graphic>
          <a:graphicData uri="http://schemas.openxmlformats.org/drawingml/2006/table">
            <a:tbl>
              <a:tblPr firstRow="1" bandRow="1">
                <a:tableStyleId>{00A15C55-8517-42AA-B614-E9B94910E393}</a:tableStyleId>
              </a:tblPr>
              <a:tblGrid>
                <a:gridCol w="932744">
                  <a:extLst>
                    <a:ext uri="{9D8B030D-6E8A-4147-A177-3AD203B41FA5}">
                      <a16:colId xmlns:a16="http://schemas.microsoft.com/office/drawing/2014/main" val="3762668902"/>
                    </a:ext>
                  </a:extLst>
                </a:gridCol>
                <a:gridCol w="1122695">
                  <a:extLst>
                    <a:ext uri="{9D8B030D-6E8A-4147-A177-3AD203B41FA5}">
                      <a16:colId xmlns:a16="http://schemas.microsoft.com/office/drawing/2014/main" val="3177416685"/>
                    </a:ext>
                  </a:extLst>
                </a:gridCol>
                <a:gridCol w="4052421">
                  <a:extLst>
                    <a:ext uri="{9D8B030D-6E8A-4147-A177-3AD203B41FA5}">
                      <a16:colId xmlns:a16="http://schemas.microsoft.com/office/drawing/2014/main" val="2518483522"/>
                    </a:ext>
                  </a:extLst>
                </a:gridCol>
                <a:gridCol w="4279639">
                  <a:extLst>
                    <a:ext uri="{9D8B030D-6E8A-4147-A177-3AD203B41FA5}">
                      <a16:colId xmlns:a16="http://schemas.microsoft.com/office/drawing/2014/main" val="4090338233"/>
                    </a:ext>
                  </a:extLst>
                </a:gridCol>
              </a:tblGrid>
              <a:tr h="363793">
                <a:tc>
                  <a:txBody>
                    <a:bodyPr/>
                    <a:lstStyle/>
                    <a:p>
                      <a:r>
                        <a:rPr lang="en-US" sz="1100" b="0" dirty="0"/>
                        <a:t>Start Tag</a:t>
                      </a:r>
                    </a:p>
                  </a:txBody>
                  <a:tcPr/>
                </a:tc>
                <a:tc>
                  <a:txBody>
                    <a:bodyPr/>
                    <a:lstStyle/>
                    <a:p>
                      <a:r>
                        <a:rPr lang="en-US" sz="1100" b="0" dirty="0"/>
                        <a:t>End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HTML Example</a:t>
                      </a:r>
                    </a:p>
                  </a:txBody>
                  <a:tcPr/>
                </a:tc>
                <a:extLst>
                  <a:ext uri="{0D108BD9-81ED-4DB2-BD59-A6C34878D82A}">
                    <a16:rowId xmlns:a16="http://schemas.microsoft.com/office/drawing/2014/main" val="383886649"/>
                  </a:ext>
                </a:extLst>
              </a:tr>
              <a:tr h="388432">
                <a:tc>
                  <a:txBody>
                    <a:bodyPr/>
                    <a:lstStyle/>
                    <a:p>
                      <a:pPr algn="l"/>
                      <a:r>
                        <a:rPr lang="en-US" sz="1100" b="0" dirty="0"/>
                        <a:t>&lt;</a:t>
                      </a:r>
                      <a:r>
                        <a:rPr lang="en-US" sz="1100" b="0" dirty="0" err="1"/>
                        <a:t>br</a:t>
                      </a:r>
                      <a:r>
                        <a:rPr lang="en-US" sz="1100" b="0" dirty="0"/>
                        <a:t>&gt;</a:t>
                      </a:r>
                    </a:p>
                  </a:txBody>
                  <a:tcPr anchor="ctr"/>
                </a:tc>
                <a:tc>
                  <a:txBody>
                    <a:bodyPr/>
                    <a:lstStyle/>
                    <a:p>
                      <a:pPr algn="l"/>
                      <a:endParaRPr lang="en-US" sz="1100" b="0" dirty="0"/>
                    </a:p>
                  </a:txBody>
                  <a:tcPr anchor="ctr"/>
                </a:tc>
                <a:tc>
                  <a:txBody>
                    <a:bodyPr/>
                    <a:lstStyle/>
                    <a:p>
                      <a:pPr algn="l"/>
                      <a:r>
                        <a:rPr lang="en-US" sz="1100" b="0" dirty="0"/>
                        <a:t>The &lt;</a:t>
                      </a:r>
                      <a:r>
                        <a:rPr lang="en-US" sz="1100" b="0" dirty="0" err="1"/>
                        <a:t>br</a:t>
                      </a:r>
                      <a:r>
                        <a:rPr lang="en-US" sz="1100" b="0" dirty="0"/>
                        <a:t>&gt; tag inserts a single line break.</a:t>
                      </a:r>
                    </a:p>
                  </a:txBody>
                  <a:tcPr anchor="ctr"/>
                </a:tc>
                <a:tc>
                  <a:txBody>
                    <a:bodyPr/>
                    <a:lstStyle/>
                    <a:p>
                      <a:pPr algn="l"/>
                      <a:r>
                        <a:rPr lang="en-US" sz="1100" dirty="0"/>
                        <a:t>&lt;p&gt;To force&lt;</a:t>
                      </a:r>
                      <a:r>
                        <a:rPr lang="en-US" sz="1100" dirty="0" err="1"/>
                        <a:t>br</a:t>
                      </a:r>
                      <a:r>
                        <a:rPr lang="en-US" sz="1100" dirty="0"/>
                        <a:t>&gt; line breaks&lt;</a:t>
                      </a:r>
                      <a:r>
                        <a:rPr lang="en-US" sz="1100" dirty="0" err="1"/>
                        <a:t>br</a:t>
                      </a:r>
                      <a:r>
                        <a:rPr lang="en-US" sz="1100" dirty="0"/>
                        <a:t>&gt; in a text,&lt;</a:t>
                      </a:r>
                      <a:r>
                        <a:rPr lang="en-US" sz="1100" dirty="0" err="1"/>
                        <a:t>br</a:t>
                      </a:r>
                      <a:r>
                        <a:rPr lang="en-US" sz="1100" dirty="0"/>
                        <a:t>&gt; use the </a:t>
                      </a:r>
                      <a:r>
                        <a:rPr lang="en-US" sz="1100" dirty="0" err="1"/>
                        <a:t>br</a:t>
                      </a:r>
                      <a:r>
                        <a:rPr lang="en-US" sz="1100" dirty="0"/>
                        <a:t>&lt;</a:t>
                      </a:r>
                      <a:r>
                        <a:rPr lang="en-US" sz="1100" dirty="0" err="1"/>
                        <a:t>br</a:t>
                      </a:r>
                      <a:r>
                        <a:rPr lang="en-US" sz="1100" dirty="0"/>
                        <a:t>&gt; element.&lt;/p&gt;</a:t>
                      </a:r>
                    </a:p>
                  </a:txBody>
                  <a:tcPr anchor="ctr"/>
                </a:tc>
                <a:extLst>
                  <a:ext uri="{0D108BD9-81ED-4DB2-BD59-A6C34878D82A}">
                    <a16:rowId xmlns:a16="http://schemas.microsoft.com/office/drawing/2014/main" val="658638006"/>
                  </a:ext>
                </a:extLst>
              </a:tr>
              <a:tr h="316089">
                <a:tc>
                  <a:txBody>
                    <a:bodyPr/>
                    <a:lstStyle/>
                    <a:p>
                      <a:pPr algn="l"/>
                      <a:r>
                        <a:rPr lang="en-US" sz="1100" b="0" dirty="0"/>
                        <a:t>&lt;div&gt;</a:t>
                      </a:r>
                    </a:p>
                  </a:txBody>
                  <a:tcPr anchor="ctr"/>
                </a:tc>
                <a:tc>
                  <a:txBody>
                    <a:bodyPr/>
                    <a:lstStyle/>
                    <a:p>
                      <a:pPr algn="l"/>
                      <a:endParaRPr lang="en-US" sz="1100" b="0" dirty="0"/>
                    </a:p>
                  </a:txBody>
                  <a:tcPr anchor="ctr"/>
                </a:tc>
                <a:tc>
                  <a:txBody>
                    <a:bodyPr/>
                    <a:lstStyle/>
                    <a:p>
                      <a:pPr algn="l"/>
                      <a:r>
                        <a:rPr lang="en-US" sz="1100" b="0" dirty="0"/>
                        <a:t>The &lt;div&gt; tag defines a division or a section in an HTML document.</a:t>
                      </a:r>
                    </a:p>
                    <a:p>
                      <a:pPr algn="l"/>
                      <a:endParaRPr lang="en-US" sz="1100" b="0" dirty="0"/>
                    </a:p>
                    <a:p>
                      <a:pPr algn="l"/>
                      <a:r>
                        <a:rPr lang="en-US" sz="1100" b="0" dirty="0"/>
                        <a:t>The &lt;div&gt; tag is used as a container for HTML elements - which is then styled with CSS or manipulated with JavaScript.</a:t>
                      </a:r>
                    </a:p>
                    <a:p>
                      <a:pPr algn="l"/>
                      <a:endParaRPr lang="en-US" sz="1100" b="0" dirty="0"/>
                    </a:p>
                    <a:p>
                      <a:pPr algn="l"/>
                      <a:r>
                        <a:rPr lang="en-US" sz="1100" b="0" dirty="0"/>
                        <a:t>The &lt;div&gt; tag is easily styled by using the class or id attribute.</a:t>
                      </a:r>
                    </a:p>
                  </a:txBody>
                  <a:tcPr anchor="ctr"/>
                </a:tc>
                <a:tc>
                  <a:txBody>
                    <a:bodyPr/>
                    <a:lstStyle/>
                    <a:p>
                      <a:pPr algn="l"/>
                      <a:r>
                        <a:rPr lang="en-US" sz="1100" dirty="0"/>
                        <a:t>&lt;div class="</a:t>
                      </a:r>
                      <a:r>
                        <a:rPr lang="en-US" sz="1100" dirty="0" err="1"/>
                        <a:t>myDiv</a:t>
                      </a:r>
                      <a:r>
                        <a:rPr lang="en-US" sz="1100" dirty="0"/>
                        <a:t>"&gt;</a:t>
                      </a:r>
                    </a:p>
                    <a:p>
                      <a:pPr algn="l"/>
                      <a:r>
                        <a:rPr lang="en-US" sz="1100" dirty="0"/>
                        <a:t>  &lt;h2&gt;This is a heading in a div element&lt;/h2&gt;</a:t>
                      </a:r>
                    </a:p>
                    <a:p>
                      <a:pPr algn="l"/>
                      <a:r>
                        <a:rPr lang="en-US" sz="1100" dirty="0"/>
                        <a:t>  &lt;p&gt;This is some text in a div element.&lt;/p&gt;</a:t>
                      </a:r>
                    </a:p>
                    <a:p>
                      <a:pPr algn="l"/>
                      <a:r>
                        <a:rPr lang="en-US" sz="1100" dirty="0"/>
                        <a:t>&lt;/div&gt;</a:t>
                      </a:r>
                    </a:p>
                  </a:txBody>
                  <a:tcPr anchor="ctr"/>
                </a:tc>
                <a:extLst>
                  <a:ext uri="{0D108BD9-81ED-4DB2-BD59-A6C34878D82A}">
                    <a16:rowId xmlns:a16="http://schemas.microsoft.com/office/drawing/2014/main" val="3932665438"/>
                  </a:ext>
                </a:extLst>
              </a:tr>
              <a:tr h="406400">
                <a:tc>
                  <a:txBody>
                    <a:bodyPr/>
                    <a:lstStyle/>
                    <a:p>
                      <a:pPr algn="l"/>
                      <a:r>
                        <a:rPr lang="en-US" sz="1100" b="0" dirty="0"/>
                        <a:t>&lt;</a:t>
                      </a:r>
                      <a:r>
                        <a:rPr lang="en-US" sz="1100" b="0" dirty="0" err="1"/>
                        <a:t>ul</a:t>
                      </a:r>
                      <a:r>
                        <a:rPr lang="en-US" sz="1100" b="0" dirty="0"/>
                        <a:t>&gt;</a:t>
                      </a:r>
                    </a:p>
                    <a:p>
                      <a:pPr algn="l"/>
                      <a:endParaRPr lang="en-US" sz="1100" b="0" dirty="0"/>
                    </a:p>
                    <a:p>
                      <a:pPr algn="l"/>
                      <a:r>
                        <a:rPr lang="en-US" sz="1100" b="0" dirty="0"/>
                        <a:t>&lt;</a:t>
                      </a:r>
                      <a:r>
                        <a:rPr lang="en-US" sz="1100" b="0" dirty="0" err="1"/>
                        <a:t>ol</a:t>
                      </a:r>
                      <a:r>
                        <a:rPr lang="en-US" sz="1100" b="0" dirty="0"/>
                        <a:t>&gt;</a:t>
                      </a:r>
                    </a:p>
                  </a:txBody>
                  <a:tcPr anchor="ctr"/>
                </a:tc>
                <a:tc>
                  <a:txBody>
                    <a:bodyPr/>
                    <a:lstStyle/>
                    <a:p>
                      <a:pPr algn="l"/>
                      <a:r>
                        <a:rPr lang="en-US" sz="1100" b="0" dirty="0"/>
                        <a:t>&lt;/</a:t>
                      </a:r>
                      <a:r>
                        <a:rPr lang="en-US" sz="1100" b="0" dirty="0" err="1"/>
                        <a:t>ul</a:t>
                      </a:r>
                      <a:r>
                        <a:rPr lang="en-US" sz="1100" b="0" dirty="0"/>
                        <a:t>&gt;</a:t>
                      </a:r>
                    </a:p>
                    <a:p>
                      <a:pPr algn="l"/>
                      <a:endParaRPr lang="en-US" sz="1100" b="0" dirty="0"/>
                    </a:p>
                    <a:p>
                      <a:pPr algn="l"/>
                      <a:r>
                        <a:rPr lang="en-US" sz="1100" b="0" dirty="0"/>
                        <a:t>&lt;/</a:t>
                      </a:r>
                      <a:r>
                        <a:rPr lang="en-US" sz="1100" b="0" dirty="0" err="1"/>
                        <a:t>ol</a:t>
                      </a:r>
                      <a:r>
                        <a:rPr lang="en-US" sz="1100" b="0" dirty="0"/>
                        <a:t>&gt;</a:t>
                      </a:r>
                    </a:p>
                  </a:txBody>
                  <a:tcPr anchor="ctr"/>
                </a:tc>
                <a:tc>
                  <a:txBody>
                    <a:bodyPr/>
                    <a:lstStyle/>
                    <a:p>
                      <a:pPr algn="l"/>
                      <a:r>
                        <a:rPr lang="en-US" sz="1100" b="0" dirty="0"/>
                        <a:t>The &lt;</a:t>
                      </a:r>
                      <a:r>
                        <a:rPr lang="en-US" sz="1100" b="0" dirty="0" err="1"/>
                        <a:t>ul</a:t>
                      </a:r>
                      <a:r>
                        <a:rPr lang="en-US" sz="1100" b="0" dirty="0"/>
                        <a:t>&gt; tag defines an unordered (bulleted) list.</a:t>
                      </a:r>
                    </a:p>
                    <a:p>
                      <a:pPr algn="l"/>
                      <a:endParaRPr lang="en-US" sz="1100" b="0" dirty="0"/>
                    </a:p>
                    <a:p>
                      <a:pPr algn="l"/>
                      <a:r>
                        <a:rPr lang="en-US" sz="1100" b="0" dirty="0"/>
                        <a:t>The &lt;</a:t>
                      </a:r>
                      <a:r>
                        <a:rPr lang="en-US" sz="1100" b="0" dirty="0" err="1"/>
                        <a:t>ol</a:t>
                      </a:r>
                      <a:r>
                        <a:rPr lang="en-US" sz="1100" b="0" dirty="0"/>
                        <a:t>&gt; tag defines an ordered list. An ordered list can be numerical or alphabetical.</a:t>
                      </a:r>
                    </a:p>
                    <a:p>
                      <a:pPr algn="l"/>
                      <a:endParaRPr lang="en-US" sz="1100" b="0" dirty="0"/>
                    </a:p>
                    <a:p>
                      <a:pPr algn="l"/>
                      <a:r>
                        <a:rPr lang="en-US" sz="1100" b="0" dirty="0"/>
                        <a:t>Use the &lt;</a:t>
                      </a:r>
                      <a:r>
                        <a:rPr lang="en-US" sz="1100" b="0" dirty="0" err="1"/>
                        <a:t>ul</a:t>
                      </a:r>
                      <a:r>
                        <a:rPr lang="en-US" sz="1100" b="0" dirty="0"/>
                        <a:t>&gt;/&lt;</a:t>
                      </a:r>
                      <a:r>
                        <a:rPr lang="en-US" sz="1100" b="0" dirty="0" err="1"/>
                        <a:t>ol</a:t>
                      </a:r>
                      <a:r>
                        <a:rPr lang="en-US" sz="1100" b="0" dirty="0"/>
                        <a:t>&gt; tag together with the &lt;li&gt; tag to create unordered lists.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a:t>
                      </a:r>
                      <a:r>
                        <a:rPr lang="en-US" sz="1100" dirty="0" err="1"/>
                        <a:t>ul</a:t>
                      </a:r>
                      <a:r>
                        <a:rPr lang="en-US" sz="1100" dirty="0"/>
                        <a:t>&gt;                                   &lt;</a:t>
                      </a:r>
                      <a:r>
                        <a:rPr lang="en-US" sz="1100" dirty="0" err="1"/>
                        <a:t>ol</a:t>
                      </a:r>
                      <a:r>
                        <a:rPr lang="en-US" sz="1100"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&lt;li&gt;Coffee&lt;/li&gt;                  &lt;li&gt;Coffee&lt;/li&gt;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&lt;li&gt;Tea&lt;/li&gt;                       &lt;li&gt;Tea&lt;/li&gt;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&lt;li&gt;Milk&lt;/li&gt;                      &lt;li&gt;Milk&lt;/li&gt;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a:t>
                      </a:r>
                      <a:r>
                        <a:rPr lang="en-US" sz="1100" dirty="0" err="1"/>
                        <a:t>ul</a:t>
                      </a:r>
                      <a:r>
                        <a:rPr lang="en-US" sz="1100" dirty="0"/>
                        <a:t>&gt;                                 &lt;/</a:t>
                      </a:r>
                      <a:r>
                        <a:rPr lang="en-US" sz="1100" dirty="0" err="1"/>
                        <a:t>ol</a:t>
                      </a:r>
                      <a:r>
                        <a:rPr lang="en-US" sz="1100" dirty="0"/>
                        <a:t>&gt;</a:t>
                      </a:r>
                    </a:p>
                  </a:txBody>
                  <a:tcPr anchor="ctr"/>
                </a:tc>
                <a:extLst>
                  <a:ext uri="{0D108BD9-81ED-4DB2-BD59-A6C34878D82A}">
                    <a16:rowId xmlns:a16="http://schemas.microsoft.com/office/drawing/2014/main" val="1775018609"/>
                  </a:ext>
                </a:extLst>
              </a:tr>
              <a:tr h="331329">
                <a:tc>
                  <a:txBody>
                    <a:bodyPr/>
                    <a:lstStyle/>
                    <a:p>
                      <a:pPr algn="l"/>
                      <a:r>
                        <a:rPr lang="en-US" sz="1100" b="0" dirty="0"/>
                        <a:t>&lt;li&gt;</a:t>
                      </a:r>
                    </a:p>
                  </a:txBody>
                  <a:tcPr anchor="ctr"/>
                </a:tc>
                <a:tc>
                  <a:txBody>
                    <a:bodyPr/>
                    <a:lstStyle/>
                    <a:p>
                      <a:pPr algn="l"/>
                      <a:r>
                        <a:rPr lang="en-US" sz="1100" b="0" dirty="0"/>
                        <a:t>&lt;/li&gt;</a:t>
                      </a:r>
                    </a:p>
                  </a:txBody>
                  <a:tcPr anchor="ctr"/>
                </a:tc>
                <a:tc>
                  <a:txBody>
                    <a:bodyPr/>
                    <a:lstStyle/>
                    <a:p>
                      <a:pPr algn="l"/>
                      <a:r>
                        <a:rPr lang="en-US" sz="1100" b="0" dirty="0"/>
                        <a:t>The &lt;li&gt; tag defines a list item.</a:t>
                      </a:r>
                    </a:p>
                    <a:p>
                      <a:pPr algn="l"/>
                      <a:endParaRPr lang="en-US" sz="1100" b="0" dirty="0"/>
                    </a:p>
                    <a:p>
                      <a:pPr algn="l"/>
                      <a:r>
                        <a:rPr lang="en-US" sz="1100" b="0" dirty="0"/>
                        <a:t>The &lt;li&gt; tag is used inside ordered lists(&lt;</a:t>
                      </a:r>
                      <a:r>
                        <a:rPr lang="en-US" sz="1100" b="0" dirty="0" err="1"/>
                        <a:t>ol</a:t>
                      </a:r>
                      <a:r>
                        <a:rPr lang="en-US" sz="1100" b="0" dirty="0"/>
                        <a:t>&gt;), unordered lists (&lt;</a:t>
                      </a:r>
                      <a:r>
                        <a:rPr lang="en-US" sz="1100" b="0" dirty="0" err="1"/>
                        <a:t>ul</a:t>
                      </a:r>
                      <a:r>
                        <a:rPr lang="en-US" sz="1100" b="0" dirty="0"/>
                        <a:t>&gt;), and in menu lists (&lt;menu&gt;).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a:t>
                      </a:r>
                      <a:r>
                        <a:rPr lang="en-US" sz="1100" dirty="0" err="1"/>
                        <a:t>ol</a:t>
                      </a:r>
                      <a:r>
                        <a:rPr lang="en-US" sz="1100"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&lt;li&gt;Coffee&lt;/li&gt;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&lt;li&gt;Tea&lt;/li&gt;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&lt;li&gt;Milk&lt;/li&gt;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a:t>
                      </a:r>
                      <a:r>
                        <a:rPr lang="en-US" sz="1100" dirty="0" err="1"/>
                        <a:t>ol</a:t>
                      </a:r>
                      <a:r>
                        <a:rPr lang="en-US" sz="1100" dirty="0"/>
                        <a:t>&gt;</a:t>
                      </a:r>
                    </a:p>
                  </a:txBody>
                  <a:tcPr anchor="ctr"/>
                </a:tc>
                <a:extLst>
                  <a:ext uri="{0D108BD9-81ED-4DB2-BD59-A6C34878D82A}">
                    <a16:rowId xmlns:a16="http://schemas.microsoft.com/office/drawing/2014/main" val="3242630863"/>
                  </a:ext>
                </a:extLst>
              </a:tr>
              <a:tr h="331329">
                <a:tc>
                  <a:txBody>
                    <a:bodyPr/>
                    <a:lstStyle/>
                    <a:p>
                      <a:pPr algn="l"/>
                      <a:r>
                        <a:rPr lang="en-US" sz="1100" b="0" dirty="0"/>
                        <a:t>&lt;h1&gt; - &lt;h6&gt;</a:t>
                      </a:r>
                    </a:p>
                  </a:txBody>
                  <a:tcPr anchor="ctr"/>
                </a:tc>
                <a:tc>
                  <a:txBody>
                    <a:bodyPr/>
                    <a:lstStyle/>
                    <a:p>
                      <a:pPr algn="l"/>
                      <a:r>
                        <a:rPr lang="en-US" sz="1100" b="0" dirty="0"/>
                        <a:t>&lt;/h1&gt; - &lt;/h6&gt;</a:t>
                      </a:r>
                    </a:p>
                  </a:txBody>
                  <a:tcPr anchor="ctr"/>
                </a:tc>
                <a:tc>
                  <a:txBody>
                    <a:bodyPr/>
                    <a:lstStyle/>
                    <a:p>
                      <a:pPr algn="l"/>
                      <a:r>
                        <a:rPr lang="en-US" sz="1100" b="0" dirty="0"/>
                        <a:t>The &lt;h1&gt; to &lt;h6&gt; tags are used to define HTML headings.</a:t>
                      </a:r>
                    </a:p>
                    <a:p>
                      <a:pPr algn="l"/>
                      <a:endParaRPr lang="en-US" sz="1100" b="0" dirty="0"/>
                    </a:p>
                    <a:p>
                      <a:pPr algn="l"/>
                      <a:r>
                        <a:rPr lang="en-US" sz="1100" b="0" dirty="0"/>
                        <a:t>&lt;h1&gt; defines the most important heading. &lt;h6&gt; defines the least important heading.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&lt;h1&gt;This is heading 1&lt;/h1&gt;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&lt;h2&gt;This is heading 2&lt;/h2&gt;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&lt;h3&gt;This is heading 3&lt;/h3&gt;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&lt;h4&gt;This is heading 4&lt;/h4&gt;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&lt;h5&gt;This is heading 5&lt;/h5&gt;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&lt;h6&gt;This is heading 6&lt;/h6&gt;</a:t>
                      </a:r>
                    </a:p>
                  </a:txBody>
                  <a:tcPr anchor="ctr"/>
                </a:tc>
                <a:extLst>
                  <a:ext uri="{0D108BD9-81ED-4DB2-BD59-A6C34878D82A}">
                    <a16:rowId xmlns:a16="http://schemas.microsoft.com/office/drawing/2014/main" val="3215352060"/>
                  </a:ext>
                </a:extLst>
              </a:tr>
            </a:tbl>
          </a:graphicData>
        </a:graphic>
      </p:graphicFrame>
    </p:spTree>
    <p:extLst>
      <p:ext uri="{BB962C8B-B14F-4D97-AF65-F5344CB8AC3E}">
        <p14:creationId xmlns:p14="http://schemas.microsoft.com/office/powerpoint/2010/main" val="417938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81D705-F226-1765-9A0F-C470D194290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0" name="Table 1059">
            <a:extLst>
              <a:ext uri="{FF2B5EF4-FFF2-40B4-BE49-F238E27FC236}">
                <a16:creationId xmlns:a16="http://schemas.microsoft.com/office/drawing/2014/main" id="{8C78F8BF-6943-27CE-70ED-48E87CE8ED4F}"/>
              </a:ext>
            </a:extLst>
          </p:cNvPr>
          <p:cNvGraphicFramePr>
            <a:graphicFrameLocks noGrp="1"/>
          </p:cNvGraphicFramePr>
          <p:nvPr>
            <p:extLst>
              <p:ext uri="{D42A27DB-BD31-4B8C-83A1-F6EECF244321}">
                <p14:modId xmlns:p14="http://schemas.microsoft.com/office/powerpoint/2010/main" val="4140867369"/>
              </p:ext>
            </p:extLst>
          </p:nvPr>
        </p:nvGraphicFramePr>
        <p:xfrm>
          <a:off x="902250" y="755363"/>
          <a:ext cx="10387499" cy="5255833"/>
        </p:xfrm>
        <a:graphic>
          <a:graphicData uri="http://schemas.openxmlformats.org/drawingml/2006/table">
            <a:tbl>
              <a:tblPr firstRow="1" bandRow="1">
                <a:tableStyleId>{00A15C55-8517-42AA-B614-E9B94910E393}</a:tableStyleId>
              </a:tblPr>
              <a:tblGrid>
                <a:gridCol w="932744">
                  <a:extLst>
                    <a:ext uri="{9D8B030D-6E8A-4147-A177-3AD203B41FA5}">
                      <a16:colId xmlns:a16="http://schemas.microsoft.com/office/drawing/2014/main" val="3762668902"/>
                    </a:ext>
                  </a:extLst>
                </a:gridCol>
                <a:gridCol w="1122695">
                  <a:extLst>
                    <a:ext uri="{9D8B030D-6E8A-4147-A177-3AD203B41FA5}">
                      <a16:colId xmlns:a16="http://schemas.microsoft.com/office/drawing/2014/main" val="3177416685"/>
                    </a:ext>
                  </a:extLst>
                </a:gridCol>
                <a:gridCol w="4052421">
                  <a:extLst>
                    <a:ext uri="{9D8B030D-6E8A-4147-A177-3AD203B41FA5}">
                      <a16:colId xmlns:a16="http://schemas.microsoft.com/office/drawing/2014/main" val="2518483522"/>
                    </a:ext>
                  </a:extLst>
                </a:gridCol>
                <a:gridCol w="4279639">
                  <a:extLst>
                    <a:ext uri="{9D8B030D-6E8A-4147-A177-3AD203B41FA5}">
                      <a16:colId xmlns:a16="http://schemas.microsoft.com/office/drawing/2014/main" val="4090338233"/>
                    </a:ext>
                  </a:extLst>
                </a:gridCol>
              </a:tblGrid>
              <a:tr h="363793">
                <a:tc>
                  <a:txBody>
                    <a:bodyPr/>
                    <a:lstStyle/>
                    <a:p>
                      <a:r>
                        <a:rPr lang="en-US" sz="1100" b="0" dirty="0"/>
                        <a:t>Start Tag</a:t>
                      </a:r>
                    </a:p>
                  </a:txBody>
                  <a:tcPr/>
                </a:tc>
                <a:tc>
                  <a:txBody>
                    <a:bodyPr/>
                    <a:lstStyle/>
                    <a:p>
                      <a:r>
                        <a:rPr lang="en-US" sz="1100" b="0" dirty="0"/>
                        <a:t>End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HTML Example</a:t>
                      </a:r>
                    </a:p>
                  </a:txBody>
                  <a:tcPr/>
                </a:tc>
                <a:extLst>
                  <a:ext uri="{0D108BD9-81ED-4DB2-BD59-A6C34878D82A}">
                    <a16:rowId xmlns:a16="http://schemas.microsoft.com/office/drawing/2014/main" val="383886649"/>
                  </a:ext>
                </a:extLst>
              </a:tr>
              <a:tr h="388432">
                <a:tc>
                  <a:txBody>
                    <a:bodyPr/>
                    <a:lstStyle/>
                    <a:p>
                      <a:pPr algn="l"/>
                      <a:r>
                        <a:rPr lang="en-US" sz="1100" b="0" dirty="0"/>
                        <a:t>&lt;span&gt;</a:t>
                      </a:r>
                    </a:p>
                  </a:txBody>
                  <a:tcPr anchor="ctr"/>
                </a:tc>
                <a:tc>
                  <a:txBody>
                    <a:bodyPr/>
                    <a:lstStyle/>
                    <a:p>
                      <a:pPr algn="l"/>
                      <a:r>
                        <a:rPr lang="en-US" sz="1100" b="0" dirty="0"/>
                        <a:t>&lt;/span&gt;</a:t>
                      </a:r>
                    </a:p>
                  </a:txBody>
                  <a:tcPr anchor="ctr"/>
                </a:tc>
                <a:tc>
                  <a:txBody>
                    <a:bodyPr/>
                    <a:lstStyle/>
                    <a:p>
                      <a:pPr algn="l"/>
                      <a:r>
                        <a:rPr lang="en-US" sz="1100" b="0" dirty="0"/>
                        <a:t>The &lt;span&gt; tag is an inline container used to mark up a part of a text, or a part of a document.</a:t>
                      </a:r>
                    </a:p>
                    <a:p>
                      <a:pPr algn="l"/>
                      <a:endParaRPr lang="en-US" sz="1100" b="0" dirty="0"/>
                    </a:p>
                    <a:p>
                      <a:pPr algn="l"/>
                      <a:r>
                        <a:rPr lang="en-US" sz="1100" b="0" dirty="0"/>
                        <a:t>The &lt;span&gt; tag is easily styled by CSS or manipulated with JavaScript using the class or id attribute.</a:t>
                      </a:r>
                    </a:p>
                  </a:txBody>
                  <a:tcPr anchor="ctr"/>
                </a:tc>
                <a:tc>
                  <a:txBody>
                    <a:bodyPr/>
                    <a:lstStyle/>
                    <a:p>
                      <a:pPr algn="l"/>
                      <a:r>
                        <a:rPr lang="en-US" sz="1100" dirty="0"/>
                        <a:t>&lt;p&gt;My mother has &lt;span style="</a:t>
                      </a:r>
                      <a:r>
                        <a:rPr lang="en-US" sz="1100" dirty="0" err="1"/>
                        <a:t>color:blue</a:t>
                      </a:r>
                      <a:r>
                        <a:rPr lang="en-US" sz="1100" dirty="0"/>
                        <a:t>"&gt;blue&lt;/span&gt; eyes.&lt;/p&gt;</a:t>
                      </a:r>
                    </a:p>
                  </a:txBody>
                  <a:tcPr anchor="ctr"/>
                </a:tc>
                <a:extLst>
                  <a:ext uri="{0D108BD9-81ED-4DB2-BD59-A6C34878D82A}">
                    <a16:rowId xmlns:a16="http://schemas.microsoft.com/office/drawing/2014/main" val="658638006"/>
                  </a:ext>
                </a:extLst>
              </a:tr>
              <a:tr h="316089">
                <a:tc>
                  <a:txBody>
                    <a:bodyPr/>
                    <a:lstStyle/>
                    <a:p>
                      <a:pPr algn="l"/>
                      <a:r>
                        <a:rPr lang="en-US" sz="1100" b="0" dirty="0"/>
                        <a:t>&lt;section&gt;</a:t>
                      </a:r>
                    </a:p>
                  </a:txBody>
                  <a:tcPr anchor="ctr"/>
                </a:tc>
                <a:tc>
                  <a:txBody>
                    <a:bodyPr/>
                    <a:lstStyle/>
                    <a:p>
                      <a:pPr algn="l"/>
                      <a:r>
                        <a:rPr lang="en-US" sz="1100" b="0" dirty="0"/>
                        <a:t>&lt;/section&gt;</a:t>
                      </a:r>
                    </a:p>
                  </a:txBody>
                  <a:tcPr anchor="ctr"/>
                </a:tc>
                <a:tc>
                  <a:txBody>
                    <a:bodyPr/>
                    <a:lstStyle/>
                    <a:p>
                      <a:pPr algn="l"/>
                      <a:r>
                        <a:rPr lang="en-US" sz="1100" b="0" dirty="0"/>
                        <a:t>The &lt;section&gt; tag defines a section in a document.</a:t>
                      </a:r>
                    </a:p>
                  </a:txBody>
                  <a:tcPr anchor="ctr"/>
                </a:tc>
                <a:tc>
                  <a:txBody>
                    <a:bodyPr/>
                    <a:lstStyle/>
                    <a:p>
                      <a:pPr algn="l"/>
                      <a:r>
                        <a:rPr lang="en-US" sz="1100" dirty="0"/>
                        <a:t>&lt;section&gt;</a:t>
                      </a:r>
                    </a:p>
                    <a:p>
                      <a:pPr algn="l"/>
                      <a:r>
                        <a:rPr lang="en-US" sz="1100" dirty="0"/>
                        <a:t>&lt;h2&gt;WWF History&lt;/h2&gt;</a:t>
                      </a:r>
                    </a:p>
                    <a:p>
                      <a:pPr algn="l"/>
                      <a:r>
                        <a:rPr lang="en-US" sz="1100" dirty="0"/>
                        <a:t>&lt;p&gt;The World Wide Fund for Nature (WWF) is an international organization working on issues.&lt;/p&gt;</a:t>
                      </a:r>
                    </a:p>
                    <a:p>
                      <a:pPr algn="l"/>
                      <a:r>
                        <a:rPr lang="en-US" sz="1100" dirty="0"/>
                        <a:t>&lt;/section&gt;</a:t>
                      </a:r>
                    </a:p>
                  </a:txBody>
                  <a:tcPr anchor="ctr"/>
                </a:tc>
                <a:extLst>
                  <a:ext uri="{0D108BD9-81ED-4DB2-BD59-A6C34878D82A}">
                    <a16:rowId xmlns:a16="http://schemas.microsoft.com/office/drawing/2014/main" val="3932665438"/>
                  </a:ext>
                </a:extLst>
              </a:tr>
              <a:tr h="406400">
                <a:tc>
                  <a:txBody>
                    <a:bodyPr/>
                    <a:lstStyle/>
                    <a:p>
                      <a:pPr algn="l"/>
                      <a:r>
                        <a:rPr lang="en-US" sz="1100" b="0" dirty="0"/>
                        <a:t>&lt;</a:t>
                      </a:r>
                      <a:r>
                        <a:rPr lang="en-US" sz="1100" b="0" dirty="0" err="1"/>
                        <a:t>img</a:t>
                      </a:r>
                      <a:r>
                        <a:rPr lang="en-US" sz="1100" b="0" dirty="0"/>
                        <a:t>&gt;</a:t>
                      </a:r>
                    </a:p>
                  </a:txBody>
                  <a:tcPr anchor="ctr"/>
                </a:tc>
                <a:tc>
                  <a:txBody>
                    <a:bodyPr/>
                    <a:lstStyle/>
                    <a:p>
                      <a:pPr algn="l"/>
                      <a:r>
                        <a:rPr lang="en-US" sz="1100" b="0" dirty="0"/>
                        <a:t>&lt;/</a:t>
                      </a:r>
                      <a:r>
                        <a:rPr lang="en-US" sz="1100" b="0" dirty="0" err="1"/>
                        <a:t>img</a:t>
                      </a:r>
                      <a:r>
                        <a:rPr lang="en-US" sz="1100" b="0" dirty="0"/>
                        <a:t>&gt;</a:t>
                      </a:r>
                    </a:p>
                  </a:txBody>
                  <a:tcPr anchor="ctr"/>
                </a:tc>
                <a:tc>
                  <a:txBody>
                    <a:bodyPr/>
                    <a:lstStyle/>
                    <a:p>
                      <a:pPr algn="l"/>
                      <a:r>
                        <a:rPr lang="en-US" sz="1100" b="0" dirty="0"/>
                        <a:t>The &lt;</a:t>
                      </a:r>
                      <a:r>
                        <a:rPr lang="en-US" sz="1100" b="0" dirty="0" err="1"/>
                        <a:t>img</a:t>
                      </a:r>
                      <a:r>
                        <a:rPr lang="en-US" sz="1100" b="0" dirty="0"/>
                        <a:t>&gt; tag is used to embed an image in an HTML page.</a:t>
                      </a:r>
                    </a:p>
                    <a:p>
                      <a:pPr algn="l"/>
                      <a:endParaRPr lang="en-US" sz="1100" b="0" dirty="0"/>
                    </a:p>
                    <a:p>
                      <a:pPr algn="l"/>
                      <a:r>
                        <a:rPr lang="en-US" sz="1100" b="0" dirty="0"/>
                        <a:t>The &lt;</a:t>
                      </a:r>
                      <a:r>
                        <a:rPr lang="en-US" sz="1100" b="0" dirty="0" err="1"/>
                        <a:t>img</a:t>
                      </a:r>
                      <a:r>
                        <a:rPr lang="en-US" sz="1100" b="0" dirty="0"/>
                        <a:t>&gt; tag has two required attributes:</a:t>
                      </a:r>
                    </a:p>
                    <a:p>
                      <a:pPr algn="l"/>
                      <a:endParaRPr lang="en-US" sz="1100" b="0" dirty="0"/>
                    </a:p>
                    <a:p>
                      <a:pPr algn="l"/>
                      <a:r>
                        <a:rPr lang="en-US" sz="1100" b="0" dirty="0" err="1"/>
                        <a:t>src</a:t>
                      </a:r>
                      <a:r>
                        <a:rPr lang="en-US" sz="1100" b="0" dirty="0"/>
                        <a:t> - Specifies the path to the image</a:t>
                      </a:r>
                    </a:p>
                    <a:p>
                      <a:pPr algn="l"/>
                      <a:r>
                        <a:rPr lang="en-US" sz="1100" b="0" dirty="0"/>
                        <a:t>alt - Specifies an alternate text for the image, if the image for some reason cannot be displayed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a:t>
                      </a:r>
                      <a:r>
                        <a:rPr lang="en-US" sz="1100" dirty="0" err="1"/>
                        <a:t>img</a:t>
                      </a:r>
                      <a:r>
                        <a:rPr lang="en-US" sz="1100" dirty="0"/>
                        <a:t> </a:t>
                      </a:r>
                      <a:r>
                        <a:rPr lang="en-US" sz="1100" dirty="0" err="1"/>
                        <a:t>src</a:t>
                      </a:r>
                      <a:r>
                        <a:rPr lang="en-US" sz="1100" dirty="0"/>
                        <a:t>="</a:t>
                      </a:r>
                      <a:r>
                        <a:rPr lang="en-US" sz="1100" dirty="0" err="1"/>
                        <a:t>img_girl.jpg</a:t>
                      </a:r>
                      <a:r>
                        <a:rPr lang="en-US" sz="1100" dirty="0"/>
                        <a:t>" alt="Girl in a jacket" width="500" height="600"&gt;</a:t>
                      </a:r>
                    </a:p>
                  </a:txBody>
                  <a:tcPr anchor="ctr"/>
                </a:tc>
                <a:extLst>
                  <a:ext uri="{0D108BD9-81ED-4DB2-BD59-A6C34878D82A}">
                    <a16:rowId xmlns:a16="http://schemas.microsoft.com/office/drawing/2014/main" val="1775018609"/>
                  </a:ext>
                </a:extLst>
              </a:tr>
              <a:tr h="331329">
                <a:tc>
                  <a:txBody>
                    <a:bodyPr/>
                    <a:lstStyle/>
                    <a:p>
                      <a:pPr algn="l"/>
                      <a:r>
                        <a:rPr lang="en-US" sz="1100" b="0" dirty="0"/>
                        <a:t>&lt;table&gt;</a:t>
                      </a:r>
                    </a:p>
                  </a:txBody>
                  <a:tcPr anchor="ctr"/>
                </a:tc>
                <a:tc>
                  <a:txBody>
                    <a:bodyPr/>
                    <a:lstStyle/>
                    <a:p>
                      <a:pPr algn="l"/>
                      <a:r>
                        <a:rPr lang="en-US" sz="1100" b="0" dirty="0"/>
                        <a:t>&lt;/table&gt;</a:t>
                      </a:r>
                    </a:p>
                  </a:txBody>
                  <a:tcPr anchor="ctr"/>
                </a:tc>
                <a:tc>
                  <a:txBody>
                    <a:bodyPr/>
                    <a:lstStyle/>
                    <a:p>
                      <a:pPr algn="l"/>
                      <a:r>
                        <a:rPr lang="en-US" sz="1100" b="0" dirty="0"/>
                        <a:t>The &lt;table&gt; tag defines an HTML table.</a:t>
                      </a:r>
                    </a:p>
                    <a:p>
                      <a:pPr algn="l"/>
                      <a:endParaRPr lang="en-US" sz="1100" b="0" dirty="0"/>
                    </a:p>
                    <a:p>
                      <a:pPr algn="l"/>
                      <a:r>
                        <a:rPr lang="en-US" sz="1100" b="0" dirty="0"/>
                        <a:t>An HTML table consists of one &lt;table&gt; element and one or more &lt;tr&gt;, &lt;</a:t>
                      </a:r>
                      <a:r>
                        <a:rPr lang="en-US" sz="1100" b="0" dirty="0" err="1"/>
                        <a:t>th</a:t>
                      </a:r>
                      <a:r>
                        <a:rPr lang="en-US" sz="1100" b="0" dirty="0"/>
                        <a:t>&gt;, and &lt;td&gt; elements.</a:t>
                      </a:r>
                    </a:p>
                    <a:p>
                      <a:pPr algn="l"/>
                      <a:endParaRPr lang="en-US" sz="1100" b="0" dirty="0"/>
                    </a:p>
                    <a:p>
                      <a:pPr algn="l"/>
                      <a:r>
                        <a:rPr lang="en-US" sz="1100" b="0" dirty="0"/>
                        <a:t>The &lt;tr&gt; element defines a table row, the &lt;</a:t>
                      </a:r>
                      <a:r>
                        <a:rPr lang="en-US" sz="1100" b="0" dirty="0" err="1"/>
                        <a:t>th</a:t>
                      </a:r>
                      <a:r>
                        <a:rPr lang="en-US" sz="1100" b="0" dirty="0"/>
                        <a:t>&gt; element defines a table header, and the &lt;td&gt; element defines a table cell.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&lt;table&gt;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a:t>
                      </a:r>
                      <a:r>
                        <a:rPr lang="en-US" sz="1100" dirty="0" err="1"/>
                        <a:t>th</a:t>
                      </a:r>
                      <a:r>
                        <a:rPr lang="en-US" sz="1100" dirty="0"/>
                        <a:t>&gt;Month&lt;/</a:t>
                      </a:r>
                      <a:r>
                        <a:rPr lang="en-US" sz="1100" dirty="0" err="1"/>
                        <a:t>th</a:t>
                      </a:r>
                      <a:r>
                        <a:rPr lang="en-US" sz="1100"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a:t>
                      </a:r>
                      <a:r>
                        <a:rPr lang="en-US" sz="1100" dirty="0" err="1"/>
                        <a:t>th</a:t>
                      </a:r>
                      <a:r>
                        <a:rPr lang="en-US" sz="1100" dirty="0"/>
                        <a:t>&gt;Savings&lt;/</a:t>
                      </a:r>
                      <a:r>
                        <a:rPr lang="en-US" sz="1100" dirty="0" err="1"/>
                        <a:t>th</a:t>
                      </a:r>
                      <a:r>
                        <a:rPr lang="en-US" sz="1100"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&lt;td&gt;January&lt;/td&gt;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&lt;td&gt;$100&lt;/td&gt;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&lt;/tr&gt;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&lt;/table&gt;</a:t>
                      </a:r>
                    </a:p>
                  </a:txBody>
                  <a:tcPr anchor="ctr"/>
                </a:tc>
                <a:extLst>
                  <a:ext uri="{0D108BD9-81ED-4DB2-BD59-A6C34878D82A}">
                    <a16:rowId xmlns:a16="http://schemas.microsoft.com/office/drawing/2014/main" val="3242630863"/>
                  </a:ext>
                </a:extLst>
              </a:tr>
            </a:tbl>
          </a:graphicData>
        </a:graphic>
      </p:graphicFrame>
    </p:spTree>
    <p:extLst>
      <p:ext uri="{BB962C8B-B14F-4D97-AF65-F5344CB8AC3E}">
        <p14:creationId xmlns:p14="http://schemas.microsoft.com/office/powerpoint/2010/main" val="277497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6D32-9D37-EDE9-A354-881DB3B2D8E1}"/>
              </a:ext>
            </a:extLst>
          </p:cNvPr>
          <p:cNvSpPr>
            <a:spLocks noGrp="1"/>
          </p:cNvSpPr>
          <p:nvPr>
            <p:ph type="ctrTitle"/>
          </p:nvPr>
        </p:nvSpPr>
        <p:spPr>
          <a:xfrm>
            <a:off x="2642383" y="1941686"/>
            <a:ext cx="6907231" cy="1041849"/>
          </a:xfrm>
        </p:spPr>
        <p:txBody>
          <a:bodyPr anchor="b">
            <a:normAutofit/>
          </a:bodyPr>
          <a:lstStyle/>
          <a:p>
            <a:pPr>
              <a:lnSpc>
                <a:spcPct val="90000"/>
              </a:lnSpc>
            </a:pPr>
            <a:r>
              <a:rPr lang="en-US" dirty="0"/>
              <a:t>More HTML Tags</a:t>
            </a:r>
          </a:p>
        </p:txBody>
      </p:sp>
      <p:sp>
        <p:nvSpPr>
          <p:cNvPr id="4" name="Rectangle 3">
            <a:extLst>
              <a:ext uri="{FF2B5EF4-FFF2-40B4-BE49-F238E27FC236}">
                <a16:creationId xmlns:a16="http://schemas.microsoft.com/office/drawing/2014/main" id="{2290BF3C-2E34-D726-6F25-D01D2574FDB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74307C-451A-57A7-BD2C-1FAB6EF29D42}"/>
              </a:ext>
            </a:extLst>
          </p:cNvPr>
          <p:cNvSpPr txBox="1"/>
          <p:nvPr/>
        </p:nvSpPr>
        <p:spPr>
          <a:xfrm>
            <a:off x="3720938" y="2983535"/>
            <a:ext cx="4750120" cy="461665"/>
          </a:xfrm>
          <a:prstGeom prst="rect">
            <a:avLst/>
          </a:prstGeom>
          <a:noFill/>
        </p:spPr>
        <p:txBody>
          <a:bodyPr wrap="square" rtlCol="0">
            <a:spAutoFit/>
          </a:bodyPr>
          <a:lstStyle/>
          <a:p>
            <a:r>
              <a:rPr lang="en-US" sz="2400" dirty="0"/>
              <a:t>https://www.w3schools.com/tags/</a:t>
            </a:r>
          </a:p>
        </p:txBody>
      </p:sp>
    </p:spTree>
    <p:extLst>
      <p:ext uri="{BB962C8B-B14F-4D97-AF65-F5344CB8AC3E}">
        <p14:creationId xmlns:p14="http://schemas.microsoft.com/office/powerpoint/2010/main" val="398931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6D32-9D37-EDE9-A354-881DB3B2D8E1}"/>
              </a:ext>
            </a:extLst>
          </p:cNvPr>
          <p:cNvSpPr>
            <a:spLocks noGrp="1"/>
          </p:cNvSpPr>
          <p:nvPr>
            <p:ph type="ctrTitle"/>
          </p:nvPr>
        </p:nvSpPr>
        <p:spPr>
          <a:xfrm>
            <a:off x="2101302" y="1952975"/>
            <a:ext cx="7989393" cy="1041849"/>
          </a:xfrm>
        </p:spPr>
        <p:txBody>
          <a:bodyPr anchor="b">
            <a:normAutofit fontScale="90000"/>
          </a:bodyPr>
          <a:lstStyle/>
          <a:p>
            <a:pPr>
              <a:lnSpc>
                <a:spcPct val="90000"/>
              </a:lnSpc>
            </a:pPr>
            <a:r>
              <a:rPr lang="en-US" dirty="0"/>
              <a:t>Sections of a Web Page </a:t>
            </a:r>
          </a:p>
        </p:txBody>
      </p:sp>
      <p:sp>
        <p:nvSpPr>
          <p:cNvPr id="4" name="Rectangle 3">
            <a:extLst>
              <a:ext uri="{FF2B5EF4-FFF2-40B4-BE49-F238E27FC236}">
                <a16:creationId xmlns:a16="http://schemas.microsoft.com/office/drawing/2014/main" id="{2290BF3C-2E34-D726-6F25-D01D2574FDB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74307C-451A-57A7-BD2C-1FAB6EF29D42}"/>
              </a:ext>
            </a:extLst>
          </p:cNvPr>
          <p:cNvSpPr txBox="1"/>
          <p:nvPr/>
        </p:nvSpPr>
        <p:spPr>
          <a:xfrm>
            <a:off x="3964902" y="3119145"/>
            <a:ext cx="4262194" cy="461665"/>
          </a:xfrm>
          <a:prstGeom prst="rect">
            <a:avLst/>
          </a:prstGeom>
          <a:noFill/>
        </p:spPr>
        <p:txBody>
          <a:bodyPr wrap="square" rtlCol="0">
            <a:spAutoFit/>
          </a:bodyPr>
          <a:lstStyle/>
          <a:p>
            <a:r>
              <a:rPr lang="en-US" sz="2400" dirty="0"/>
              <a:t>Demo in VS Code with Joseph</a:t>
            </a:r>
          </a:p>
        </p:txBody>
      </p:sp>
    </p:spTree>
    <p:extLst>
      <p:ext uri="{BB962C8B-B14F-4D97-AF65-F5344CB8AC3E}">
        <p14:creationId xmlns:p14="http://schemas.microsoft.com/office/powerpoint/2010/main" val="266860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6D32-9D37-EDE9-A354-881DB3B2D8E1}"/>
              </a:ext>
            </a:extLst>
          </p:cNvPr>
          <p:cNvSpPr>
            <a:spLocks noGrp="1"/>
          </p:cNvSpPr>
          <p:nvPr>
            <p:ph type="ctrTitle"/>
          </p:nvPr>
        </p:nvSpPr>
        <p:spPr>
          <a:xfrm>
            <a:off x="4622800" y="2157472"/>
            <a:ext cx="2946399" cy="1041849"/>
          </a:xfrm>
        </p:spPr>
        <p:txBody>
          <a:bodyPr anchor="b">
            <a:normAutofit/>
          </a:bodyPr>
          <a:lstStyle/>
          <a:p>
            <a:pPr>
              <a:lnSpc>
                <a:spcPct val="90000"/>
              </a:lnSpc>
            </a:pPr>
            <a:r>
              <a:rPr lang="en-US" dirty="0"/>
              <a:t>Kahoot </a:t>
            </a:r>
          </a:p>
        </p:txBody>
      </p:sp>
      <p:sp>
        <p:nvSpPr>
          <p:cNvPr id="4" name="Rectangle 3">
            <a:extLst>
              <a:ext uri="{FF2B5EF4-FFF2-40B4-BE49-F238E27FC236}">
                <a16:creationId xmlns:a16="http://schemas.microsoft.com/office/drawing/2014/main" id="{2290BF3C-2E34-D726-6F25-D01D2574FDB3}"/>
              </a:ext>
            </a:extLst>
          </p:cNvPr>
          <p:cNvSpPr/>
          <p:nvPr/>
        </p:nvSpPr>
        <p:spPr>
          <a:xfrm>
            <a:off x="0" y="6211229"/>
            <a:ext cx="12192000" cy="646771"/>
          </a:xfrm>
          <a:prstGeom prst="rect">
            <a:avLst/>
          </a:prstGeom>
          <a:solidFill>
            <a:srgbClr val="BF57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74307C-451A-57A7-BD2C-1FAB6EF29D42}"/>
              </a:ext>
            </a:extLst>
          </p:cNvPr>
          <p:cNvSpPr txBox="1"/>
          <p:nvPr/>
        </p:nvSpPr>
        <p:spPr>
          <a:xfrm>
            <a:off x="2235199" y="3199321"/>
            <a:ext cx="7721599" cy="461665"/>
          </a:xfrm>
          <a:prstGeom prst="rect">
            <a:avLst/>
          </a:prstGeom>
          <a:noFill/>
        </p:spPr>
        <p:txBody>
          <a:bodyPr wrap="square" rtlCol="0">
            <a:spAutoFit/>
          </a:bodyPr>
          <a:lstStyle/>
          <a:p>
            <a:endParaRPr lang="en-US" sz="2400" dirty="0"/>
          </a:p>
        </p:txBody>
      </p:sp>
    </p:spTree>
    <p:extLst>
      <p:ext uri="{BB962C8B-B14F-4D97-AF65-F5344CB8AC3E}">
        <p14:creationId xmlns:p14="http://schemas.microsoft.com/office/powerpoint/2010/main" val="360411013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1496</Words>
  <Application>Microsoft Macintosh PowerPoint</Application>
  <PresentationFormat>Widescreen</PresentationFormat>
  <Paragraphs>180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Seaford</vt:lpstr>
      <vt:lpstr>LevelVTI</vt:lpstr>
      <vt:lpstr>Front End Department Workshop</vt:lpstr>
      <vt:lpstr>Basic HTML Tags </vt:lpstr>
      <vt:lpstr>PowerPoint Presentation</vt:lpstr>
      <vt:lpstr>PowerPoint Presentation</vt:lpstr>
      <vt:lpstr>PowerPoint Presentation</vt:lpstr>
      <vt:lpstr>More HTML Tags</vt:lpstr>
      <vt:lpstr>Sections of a Web Page </vt:lpstr>
      <vt:lpstr>Kahoot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Department Workshop</dc:title>
  <dc:creator>Mikel, Ethan T</dc:creator>
  <cp:lastModifiedBy>Mikel, Ethan T</cp:lastModifiedBy>
  <cp:revision>14</cp:revision>
  <dcterms:created xsi:type="dcterms:W3CDTF">2023-10-11T16:08:33Z</dcterms:created>
  <dcterms:modified xsi:type="dcterms:W3CDTF">2023-10-31T20:02:29Z</dcterms:modified>
</cp:coreProperties>
</file>