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3" r:id="rId6"/>
    <p:sldId id="262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5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than Jansen" initials="EJ" lastIdx="1" clrIdx="0">
    <p:extLst>
      <p:ext uri="{19B8F6BF-5375-455C-9EA6-DF929625EA0E}">
        <p15:presenceInfo xmlns:p15="http://schemas.microsoft.com/office/powerpoint/2012/main" userId="07910284748979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19" autoAdjust="0"/>
  </p:normalViewPr>
  <p:slideViewPr>
    <p:cSldViewPr snapToGrid="0">
      <p:cViewPr>
        <p:scale>
          <a:sx n="67" d="100"/>
          <a:sy n="67" d="100"/>
        </p:scale>
        <p:origin x="6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273C58-470D-45F8-A096-3D4E5A077AA3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36D64A-79C2-4A2B-ACE3-AE287BC4F325}">
      <dgm:prSet phldrT="[Text]"/>
      <dgm:spPr/>
      <dgm:t>
        <a:bodyPr/>
        <a:lstStyle/>
        <a:p>
          <a:r>
            <a:rPr lang="en-US" dirty="0"/>
            <a:t>Understand the problem</a:t>
          </a:r>
        </a:p>
      </dgm:t>
    </dgm:pt>
    <dgm:pt modelId="{CBE70B5E-9CF0-4BCD-97C8-7FE69C1876A3}" type="parTrans" cxnId="{DB86F8C6-2E08-474A-B08A-FEDF11956FB9}">
      <dgm:prSet/>
      <dgm:spPr/>
      <dgm:t>
        <a:bodyPr/>
        <a:lstStyle/>
        <a:p>
          <a:endParaRPr lang="en-US"/>
        </a:p>
      </dgm:t>
    </dgm:pt>
    <dgm:pt modelId="{D2D48BCD-DC52-4F8C-A252-E0C55E47352B}" type="sibTrans" cxnId="{DB86F8C6-2E08-474A-B08A-FEDF11956FB9}">
      <dgm:prSet/>
      <dgm:spPr/>
      <dgm:t>
        <a:bodyPr/>
        <a:lstStyle/>
        <a:p>
          <a:endParaRPr lang="en-US"/>
        </a:p>
      </dgm:t>
    </dgm:pt>
    <dgm:pt modelId="{8754E48C-3842-4D50-9677-29FEA188AEE6}">
      <dgm:prSet phldrT="[Text]"/>
      <dgm:spPr/>
      <dgm:t>
        <a:bodyPr/>
        <a:lstStyle/>
        <a:p>
          <a:r>
            <a:rPr lang="en-US" dirty="0"/>
            <a:t>Make a grid </a:t>
          </a:r>
        </a:p>
      </dgm:t>
    </dgm:pt>
    <dgm:pt modelId="{0BFB0A73-FDD0-4366-8228-2C17213BF6D2}" type="parTrans" cxnId="{462DE641-2EC7-4831-9A96-9137B0DB5238}">
      <dgm:prSet/>
      <dgm:spPr/>
      <dgm:t>
        <a:bodyPr/>
        <a:lstStyle/>
        <a:p>
          <a:endParaRPr lang="en-US"/>
        </a:p>
      </dgm:t>
    </dgm:pt>
    <dgm:pt modelId="{1BFE99A3-09E9-4B10-A215-4D6E05076A36}" type="sibTrans" cxnId="{462DE641-2EC7-4831-9A96-9137B0DB5238}">
      <dgm:prSet/>
      <dgm:spPr/>
      <dgm:t>
        <a:bodyPr/>
        <a:lstStyle/>
        <a:p>
          <a:endParaRPr lang="en-US"/>
        </a:p>
      </dgm:t>
    </dgm:pt>
    <dgm:pt modelId="{B0DE0B19-DD1B-4ADE-AC82-91DA7444D667}">
      <dgm:prSet phldrT="[Text]"/>
      <dgm:spPr/>
      <dgm:t>
        <a:bodyPr/>
        <a:lstStyle/>
        <a:p>
          <a:r>
            <a:rPr lang="en-US" dirty="0"/>
            <a:t>Define a subproblem</a:t>
          </a:r>
        </a:p>
      </dgm:t>
    </dgm:pt>
    <dgm:pt modelId="{D8978D24-CDCE-4C0F-AB8F-FD18AB5AE0DC}" type="parTrans" cxnId="{69BF0421-78C3-4D3A-B64D-F876863A5548}">
      <dgm:prSet/>
      <dgm:spPr/>
      <dgm:t>
        <a:bodyPr/>
        <a:lstStyle/>
        <a:p>
          <a:endParaRPr lang="en-US"/>
        </a:p>
      </dgm:t>
    </dgm:pt>
    <dgm:pt modelId="{9EFC62CE-B955-441B-A90E-8D462EF359E4}" type="sibTrans" cxnId="{69BF0421-78C3-4D3A-B64D-F876863A5548}">
      <dgm:prSet/>
      <dgm:spPr/>
      <dgm:t>
        <a:bodyPr/>
        <a:lstStyle/>
        <a:p>
          <a:endParaRPr lang="en-US"/>
        </a:p>
      </dgm:t>
    </dgm:pt>
    <dgm:pt modelId="{516F18A7-E742-47C9-BE91-26B968ACF244}">
      <dgm:prSet phldrT="[Text]"/>
      <dgm:spPr/>
      <dgm:t>
        <a:bodyPr/>
        <a:lstStyle/>
        <a:p>
          <a:r>
            <a:rPr lang="en-US" dirty="0"/>
            <a:t>Fill in each cell </a:t>
          </a:r>
        </a:p>
      </dgm:t>
    </dgm:pt>
    <dgm:pt modelId="{A62C1DA2-2CB3-4714-9008-3B32182B5818}" type="parTrans" cxnId="{CC92AED5-D421-4A8A-9D12-8901C41A3B67}">
      <dgm:prSet/>
      <dgm:spPr/>
      <dgm:t>
        <a:bodyPr/>
        <a:lstStyle/>
        <a:p>
          <a:endParaRPr lang="en-US"/>
        </a:p>
      </dgm:t>
    </dgm:pt>
    <dgm:pt modelId="{33618AE6-9373-4941-8DF8-D2C97CB0A819}" type="sibTrans" cxnId="{CC92AED5-D421-4A8A-9D12-8901C41A3B67}">
      <dgm:prSet/>
      <dgm:spPr/>
      <dgm:t>
        <a:bodyPr/>
        <a:lstStyle/>
        <a:p>
          <a:endParaRPr lang="en-US"/>
        </a:p>
      </dgm:t>
    </dgm:pt>
    <dgm:pt modelId="{8349AB95-E5C7-4C5D-A90F-124CA59C65DD}">
      <dgm:prSet phldrT="[Text]"/>
      <dgm:spPr/>
      <dgm:t>
        <a:bodyPr/>
        <a:lstStyle/>
        <a:p>
          <a:r>
            <a:rPr lang="en-US" dirty="0"/>
            <a:t>Reflect </a:t>
          </a:r>
        </a:p>
      </dgm:t>
    </dgm:pt>
    <dgm:pt modelId="{9AD8402E-7234-4FE9-9D24-D0657FD86925}" type="parTrans" cxnId="{FD80193D-5264-424D-8B25-EDDB525C9F91}">
      <dgm:prSet/>
      <dgm:spPr/>
      <dgm:t>
        <a:bodyPr/>
        <a:lstStyle/>
        <a:p>
          <a:endParaRPr lang="en-US"/>
        </a:p>
      </dgm:t>
    </dgm:pt>
    <dgm:pt modelId="{A71382B6-A76D-4818-B2FF-1F7DC22AEAF0}" type="sibTrans" cxnId="{FD80193D-5264-424D-8B25-EDDB525C9F91}">
      <dgm:prSet/>
      <dgm:spPr/>
      <dgm:t>
        <a:bodyPr/>
        <a:lstStyle/>
        <a:p>
          <a:endParaRPr lang="en-US"/>
        </a:p>
      </dgm:t>
    </dgm:pt>
    <dgm:pt modelId="{A86AF382-8D77-4013-A14E-3672F77845B4}" type="pres">
      <dgm:prSet presAssocID="{B8273C58-470D-45F8-A096-3D4E5A077AA3}" presName="Name0" presStyleCnt="0">
        <dgm:presLayoutVars>
          <dgm:dir/>
          <dgm:resizeHandles val="exact"/>
        </dgm:presLayoutVars>
      </dgm:prSet>
      <dgm:spPr/>
    </dgm:pt>
    <dgm:pt modelId="{73E68C2E-0AE9-4D63-BA92-303956B3B5AB}" type="pres">
      <dgm:prSet presAssocID="{B236D64A-79C2-4A2B-ACE3-AE287BC4F325}" presName="node" presStyleLbl="node1" presStyleIdx="0" presStyleCnt="5">
        <dgm:presLayoutVars>
          <dgm:bulletEnabled val="1"/>
        </dgm:presLayoutVars>
      </dgm:prSet>
      <dgm:spPr/>
    </dgm:pt>
    <dgm:pt modelId="{3FCB4292-671F-43E7-83F7-B811E483504F}" type="pres">
      <dgm:prSet presAssocID="{D2D48BCD-DC52-4F8C-A252-E0C55E47352B}" presName="sibTrans" presStyleLbl="sibTrans1D1" presStyleIdx="0" presStyleCnt="4"/>
      <dgm:spPr/>
    </dgm:pt>
    <dgm:pt modelId="{769B1763-0F3A-4EAC-8B1F-C02819B4A2DB}" type="pres">
      <dgm:prSet presAssocID="{D2D48BCD-DC52-4F8C-A252-E0C55E47352B}" presName="connectorText" presStyleLbl="sibTrans1D1" presStyleIdx="0" presStyleCnt="4"/>
      <dgm:spPr/>
    </dgm:pt>
    <dgm:pt modelId="{741FCE70-E829-4270-9FB4-051311EEFF9F}" type="pres">
      <dgm:prSet presAssocID="{8754E48C-3842-4D50-9677-29FEA188AEE6}" presName="node" presStyleLbl="node1" presStyleIdx="1" presStyleCnt="5">
        <dgm:presLayoutVars>
          <dgm:bulletEnabled val="1"/>
        </dgm:presLayoutVars>
      </dgm:prSet>
      <dgm:spPr/>
    </dgm:pt>
    <dgm:pt modelId="{889C0167-4BA7-47BD-A716-7D56D220A22F}" type="pres">
      <dgm:prSet presAssocID="{1BFE99A3-09E9-4B10-A215-4D6E05076A36}" presName="sibTrans" presStyleLbl="sibTrans1D1" presStyleIdx="1" presStyleCnt="4"/>
      <dgm:spPr/>
    </dgm:pt>
    <dgm:pt modelId="{30DEB6AA-D5CF-4F03-8DE7-DD07E42F2054}" type="pres">
      <dgm:prSet presAssocID="{1BFE99A3-09E9-4B10-A215-4D6E05076A36}" presName="connectorText" presStyleLbl="sibTrans1D1" presStyleIdx="1" presStyleCnt="4"/>
      <dgm:spPr/>
    </dgm:pt>
    <dgm:pt modelId="{6023E03F-AFA6-4472-9951-6F749E47ABDF}" type="pres">
      <dgm:prSet presAssocID="{B0DE0B19-DD1B-4ADE-AC82-91DA7444D667}" presName="node" presStyleLbl="node1" presStyleIdx="2" presStyleCnt="5">
        <dgm:presLayoutVars>
          <dgm:bulletEnabled val="1"/>
        </dgm:presLayoutVars>
      </dgm:prSet>
      <dgm:spPr/>
    </dgm:pt>
    <dgm:pt modelId="{4EBFCD29-709E-4712-B15A-15247E834F97}" type="pres">
      <dgm:prSet presAssocID="{9EFC62CE-B955-441B-A90E-8D462EF359E4}" presName="sibTrans" presStyleLbl="sibTrans1D1" presStyleIdx="2" presStyleCnt="4"/>
      <dgm:spPr/>
    </dgm:pt>
    <dgm:pt modelId="{E545CF30-550E-4BF6-8AD6-E3ACD8C0CE07}" type="pres">
      <dgm:prSet presAssocID="{9EFC62CE-B955-441B-A90E-8D462EF359E4}" presName="connectorText" presStyleLbl="sibTrans1D1" presStyleIdx="2" presStyleCnt="4"/>
      <dgm:spPr/>
    </dgm:pt>
    <dgm:pt modelId="{2D8BAF34-AB5E-4AE1-B92D-FC1395AD80FC}" type="pres">
      <dgm:prSet presAssocID="{516F18A7-E742-47C9-BE91-26B968ACF244}" presName="node" presStyleLbl="node1" presStyleIdx="3" presStyleCnt="5">
        <dgm:presLayoutVars>
          <dgm:bulletEnabled val="1"/>
        </dgm:presLayoutVars>
      </dgm:prSet>
      <dgm:spPr/>
    </dgm:pt>
    <dgm:pt modelId="{E95CACC5-075C-4627-BC7B-4DF1EF51B811}" type="pres">
      <dgm:prSet presAssocID="{33618AE6-9373-4941-8DF8-D2C97CB0A819}" presName="sibTrans" presStyleLbl="sibTrans1D1" presStyleIdx="3" presStyleCnt="4"/>
      <dgm:spPr/>
    </dgm:pt>
    <dgm:pt modelId="{C170D9EE-18AD-423F-88B2-2B9482635A3E}" type="pres">
      <dgm:prSet presAssocID="{33618AE6-9373-4941-8DF8-D2C97CB0A819}" presName="connectorText" presStyleLbl="sibTrans1D1" presStyleIdx="3" presStyleCnt="4"/>
      <dgm:spPr/>
    </dgm:pt>
    <dgm:pt modelId="{A0E93480-4783-462B-A441-530712C3F259}" type="pres">
      <dgm:prSet presAssocID="{8349AB95-E5C7-4C5D-A90F-124CA59C65DD}" presName="node" presStyleLbl="node1" presStyleIdx="4" presStyleCnt="5">
        <dgm:presLayoutVars>
          <dgm:bulletEnabled val="1"/>
        </dgm:presLayoutVars>
      </dgm:prSet>
      <dgm:spPr/>
    </dgm:pt>
  </dgm:ptLst>
  <dgm:cxnLst>
    <dgm:cxn modelId="{69BF0421-78C3-4D3A-B64D-F876863A5548}" srcId="{B8273C58-470D-45F8-A096-3D4E5A077AA3}" destId="{B0DE0B19-DD1B-4ADE-AC82-91DA7444D667}" srcOrd="2" destOrd="0" parTransId="{D8978D24-CDCE-4C0F-AB8F-FD18AB5AE0DC}" sibTransId="{9EFC62CE-B955-441B-A90E-8D462EF359E4}"/>
    <dgm:cxn modelId="{3992B339-8776-4FCF-8D8E-7A55C676E280}" type="presOf" srcId="{1BFE99A3-09E9-4B10-A215-4D6E05076A36}" destId="{30DEB6AA-D5CF-4F03-8DE7-DD07E42F2054}" srcOrd="1" destOrd="0" presId="urn:microsoft.com/office/officeart/2005/8/layout/bProcess3"/>
    <dgm:cxn modelId="{86CE0F3C-B82A-4945-81B0-78D78690DF74}" type="presOf" srcId="{1BFE99A3-09E9-4B10-A215-4D6E05076A36}" destId="{889C0167-4BA7-47BD-A716-7D56D220A22F}" srcOrd="0" destOrd="0" presId="urn:microsoft.com/office/officeart/2005/8/layout/bProcess3"/>
    <dgm:cxn modelId="{EA1A353C-055C-4A0E-98E7-6223BFE2DA20}" type="presOf" srcId="{B8273C58-470D-45F8-A096-3D4E5A077AA3}" destId="{A86AF382-8D77-4013-A14E-3672F77845B4}" srcOrd="0" destOrd="0" presId="urn:microsoft.com/office/officeart/2005/8/layout/bProcess3"/>
    <dgm:cxn modelId="{FD80193D-5264-424D-8B25-EDDB525C9F91}" srcId="{B8273C58-470D-45F8-A096-3D4E5A077AA3}" destId="{8349AB95-E5C7-4C5D-A90F-124CA59C65DD}" srcOrd="4" destOrd="0" parTransId="{9AD8402E-7234-4FE9-9D24-D0657FD86925}" sibTransId="{A71382B6-A76D-4818-B2FF-1F7DC22AEAF0}"/>
    <dgm:cxn modelId="{462DE641-2EC7-4831-9A96-9137B0DB5238}" srcId="{B8273C58-470D-45F8-A096-3D4E5A077AA3}" destId="{8754E48C-3842-4D50-9677-29FEA188AEE6}" srcOrd="1" destOrd="0" parTransId="{0BFB0A73-FDD0-4366-8228-2C17213BF6D2}" sibTransId="{1BFE99A3-09E9-4B10-A215-4D6E05076A36}"/>
    <dgm:cxn modelId="{3F702A6F-CDB3-4323-AF0C-59B8D79EB2BA}" type="presOf" srcId="{D2D48BCD-DC52-4F8C-A252-E0C55E47352B}" destId="{3FCB4292-671F-43E7-83F7-B811E483504F}" srcOrd="0" destOrd="0" presId="urn:microsoft.com/office/officeart/2005/8/layout/bProcess3"/>
    <dgm:cxn modelId="{12C3D770-D543-4429-8001-999454873CD0}" type="presOf" srcId="{B0DE0B19-DD1B-4ADE-AC82-91DA7444D667}" destId="{6023E03F-AFA6-4472-9951-6F749E47ABDF}" srcOrd="0" destOrd="0" presId="urn:microsoft.com/office/officeart/2005/8/layout/bProcess3"/>
    <dgm:cxn modelId="{4327C577-3F61-40E3-A81B-A5B4117A0B3E}" type="presOf" srcId="{8754E48C-3842-4D50-9677-29FEA188AEE6}" destId="{741FCE70-E829-4270-9FB4-051311EEFF9F}" srcOrd="0" destOrd="0" presId="urn:microsoft.com/office/officeart/2005/8/layout/bProcess3"/>
    <dgm:cxn modelId="{D7031888-A487-45A9-A376-FDFDB034AD26}" type="presOf" srcId="{8349AB95-E5C7-4C5D-A90F-124CA59C65DD}" destId="{A0E93480-4783-462B-A441-530712C3F259}" srcOrd="0" destOrd="0" presId="urn:microsoft.com/office/officeart/2005/8/layout/bProcess3"/>
    <dgm:cxn modelId="{B70EAD89-1698-47C8-A6FF-EFA6B995709B}" type="presOf" srcId="{9EFC62CE-B955-441B-A90E-8D462EF359E4}" destId="{E545CF30-550E-4BF6-8AD6-E3ACD8C0CE07}" srcOrd="1" destOrd="0" presId="urn:microsoft.com/office/officeart/2005/8/layout/bProcess3"/>
    <dgm:cxn modelId="{8FB029B0-872F-4322-A801-EB7C93B0212B}" type="presOf" srcId="{516F18A7-E742-47C9-BE91-26B968ACF244}" destId="{2D8BAF34-AB5E-4AE1-B92D-FC1395AD80FC}" srcOrd="0" destOrd="0" presId="urn:microsoft.com/office/officeart/2005/8/layout/bProcess3"/>
    <dgm:cxn modelId="{648333B7-FAFE-4A43-8D82-2D00B51388A8}" type="presOf" srcId="{9EFC62CE-B955-441B-A90E-8D462EF359E4}" destId="{4EBFCD29-709E-4712-B15A-15247E834F97}" srcOrd="0" destOrd="0" presId="urn:microsoft.com/office/officeart/2005/8/layout/bProcess3"/>
    <dgm:cxn modelId="{340CF6C1-0F37-426E-9E1E-4B42EC1349C2}" type="presOf" srcId="{B236D64A-79C2-4A2B-ACE3-AE287BC4F325}" destId="{73E68C2E-0AE9-4D63-BA92-303956B3B5AB}" srcOrd="0" destOrd="0" presId="urn:microsoft.com/office/officeart/2005/8/layout/bProcess3"/>
    <dgm:cxn modelId="{DB86F8C6-2E08-474A-B08A-FEDF11956FB9}" srcId="{B8273C58-470D-45F8-A096-3D4E5A077AA3}" destId="{B236D64A-79C2-4A2B-ACE3-AE287BC4F325}" srcOrd="0" destOrd="0" parTransId="{CBE70B5E-9CF0-4BCD-97C8-7FE69C1876A3}" sibTransId="{D2D48BCD-DC52-4F8C-A252-E0C55E47352B}"/>
    <dgm:cxn modelId="{9A85D5CD-CE86-4C85-BB42-1CE457F8BA3C}" type="presOf" srcId="{33618AE6-9373-4941-8DF8-D2C97CB0A819}" destId="{E95CACC5-075C-4627-BC7B-4DF1EF51B811}" srcOrd="0" destOrd="0" presId="urn:microsoft.com/office/officeart/2005/8/layout/bProcess3"/>
    <dgm:cxn modelId="{CC92AED5-D421-4A8A-9D12-8901C41A3B67}" srcId="{B8273C58-470D-45F8-A096-3D4E5A077AA3}" destId="{516F18A7-E742-47C9-BE91-26B968ACF244}" srcOrd="3" destOrd="0" parTransId="{A62C1DA2-2CB3-4714-9008-3B32182B5818}" sibTransId="{33618AE6-9373-4941-8DF8-D2C97CB0A819}"/>
    <dgm:cxn modelId="{27D58ED6-C242-4006-B376-C47C15BBD50F}" type="presOf" srcId="{33618AE6-9373-4941-8DF8-D2C97CB0A819}" destId="{C170D9EE-18AD-423F-88B2-2B9482635A3E}" srcOrd="1" destOrd="0" presId="urn:microsoft.com/office/officeart/2005/8/layout/bProcess3"/>
    <dgm:cxn modelId="{078E38DB-3BF5-4C1C-BD0C-10348EC99DFF}" type="presOf" srcId="{D2D48BCD-DC52-4F8C-A252-E0C55E47352B}" destId="{769B1763-0F3A-4EAC-8B1F-C02819B4A2DB}" srcOrd="1" destOrd="0" presId="urn:microsoft.com/office/officeart/2005/8/layout/bProcess3"/>
    <dgm:cxn modelId="{5FE30BA2-7846-438D-88A4-5119E1937AE1}" type="presParOf" srcId="{A86AF382-8D77-4013-A14E-3672F77845B4}" destId="{73E68C2E-0AE9-4D63-BA92-303956B3B5AB}" srcOrd="0" destOrd="0" presId="urn:microsoft.com/office/officeart/2005/8/layout/bProcess3"/>
    <dgm:cxn modelId="{767A231E-2089-460D-B6D8-1E2C2DE2F520}" type="presParOf" srcId="{A86AF382-8D77-4013-A14E-3672F77845B4}" destId="{3FCB4292-671F-43E7-83F7-B811E483504F}" srcOrd="1" destOrd="0" presId="urn:microsoft.com/office/officeart/2005/8/layout/bProcess3"/>
    <dgm:cxn modelId="{EFF3B450-D00C-4837-913A-D86F20AAB4BF}" type="presParOf" srcId="{3FCB4292-671F-43E7-83F7-B811E483504F}" destId="{769B1763-0F3A-4EAC-8B1F-C02819B4A2DB}" srcOrd="0" destOrd="0" presId="urn:microsoft.com/office/officeart/2005/8/layout/bProcess3"/>
    <dgm:cxn modelId="{2EFCCA19-2FDB-46F9-9B1C-A1E09DA35E26}" type="presParOf" srcId="{A86AF382-8D77-4013-A14E-3672F77845B4}" destId="{741FCE70-E829-4270-9FB4-051311EEFF9F}" srcOrd="2" destOrd="0" presId="urn:microsoft.com/office/officeart/2005/8/layout/bProcess3"/>
    <dgm:cxn modelId="{571FB01C-8080-4CDE-B5DE-32C59B156EF1}" type="presParOf" srcId="{A86AF382-8D77-4013-A14E-3672F77845B4}" destId="{889C0167-4BA7-47BD-A716-7D56D220A22F}" srcOrd="3" destOrd="0" presId="urn:microsoft.com/office/officeart/2005/8/layout/bProcess3"/>
    <dgm:cxn modelId="{BF99EC23-8BF4-4946-96D1-E4D725DAC5CC}" type="presParOf" srcId="{889C0167-4BA7-47BD-A716-7D56D220A22F}" destId="{30DEB6AA-D5CF-4F03-8DE7-DD07E42F2054}" srcOrd="0" destOrd="0" presId="urn:microsoft.com/office/officeart/2005/8/layout/bProcess3"/>
    <dgm:cxn modelId="{2ABCA920-F28A-4E8F-952C-1706ACB999DD}" type="presParOf" srcId="{A86AF382-8D77-4013-A14E-3672F77845B4}" destId="{6023E03F-AFA6-4472-9951-6F749E47ABDF}" srcOrd="4" destOrd="0" presId="urn:microsoft.com/office/officeart/2005/8/layout/bProcess3"/>
    <dgm:cxn modelId="{A017ECA7-FDEE-47DF-9836-E53333FECBFC}" type="presParOf" srcId="{A86AF382-8D77-4013-A14E-3672F77845B4}" destId="{4EBFCD29-709E-4712-B15A-15247E834F97}" srcOrd="5" destOrd="0" presId="urn:microsoft.com/office/officeart/2005/8/layout/bProcess3"/>
    <dgm:cxn modelId="{4DAC870E-1B54-4CE4-8645-B847458B1F73}" type="presParOf" srcId="{4EBFCD29-709E-4712-B15A-15247E834F97}" destId="{E545CF30-550E-4BF6-8AD6-E3ACD8C0CE07}" srcOrd="0" destOrd="0" presId="urn:microsoft.com/office/officeart/2005/8/layout/bProcess3"/>
    <dgm:cxn modelId="{3D094FE2-61C2-4F6D-AA37-F4F951E20D48}" type="presParOf" srcId="{A86AF382-8D77-4013-A14E-3672F77845B4}" destId="{2D8BAF34-AB5E-4AE1-B92D-FC1395AD80FC}" srcOrd="6" destOrd="0" presId="urn:microsoft.com/office/officeart/2005/8/layout/bProcess3"/>
    <dgm:cxn modelId="{CA70220F-E959-4425-B245-BDC6A5741C02}" type="presParOf" srcId="{A86AF382-8D77-4013-A14E-3672F77845B4}" destId="{E95CACC5-075C-4627-BC7B-4DF1EF51B811}" srcOrd="7" destOrd="0" presId="urn:microsoft.com/office/officeart/2005/8/layout/bProcess3"/>
    <dgm:cxn modelId="{B80294B9-9244-4885-AE12-667E9D34D1EC}" type="presParOf" srcId="{E95CACC5-075C-4627-BC7B-4DF1EF51B811}" destId="{C170D9EE-18AD-423F-88B2-2B9482635A3E}" srcOrd="0" destOrd="0" presId="urn:microsoft.com/office/officeart/2005/8/layout/bProcess3"/>
    <dgm:cxn modelId="{549EF16D-42E0-4CB7-A369-DC763C1E2E9F}" type="presParOf" srcId="{A86AF382-8D77-4013-A14E-3672F77845B4}" destId="{A0E93480-4783-462B-A441-530712C3F259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B4292-671F-43E7-83F7-B811E483504F}">
      <dsp:nvSpPr>
        <dsp:cNvPr id="0" name=""/>
        <dsp:cNvSpPr/>
      </dsp:nvSpPr>
      <dsp:spPr>
        <a:xfrm>
          <a:off x="3062672" y="762189"/>
          <a:ext cx="5884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842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41408" y="804814"/>
        <a:ext cx="30951" cy="6190"/>
      </dsp:txXfrm>
    </dsp:sp>
    <dsp:sp modelId="{73E68C2E-0AE9-4D63-BA92-303956B3B5AB}">
      <dsp:nvSpPr>
        <dsp:cNvPr id="0" name=""/>
        <dsp:cNvSpPr/>
      </dsp:nvSpPr>
      <dsp:spPr>
        <a:xfrm>
          <a:off x="373064" y="486"/>
          <a:ext cx="2691407" cy="16148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Understand the problem</a:t>
          </a:r>
        </a:p>
      </dsp:txBody>
      <dsp:txXfrm>
        <a:off x="373064" y="486"/>
        <a:ext cx="2691407" cy="1614844"/>
      </dsp:txXfrm>
    </dsp:sp>
    <dsp:sp modelId="{889C0167-4BA7-47BD-A716-7D56D220A22F}">
      <dsp:nvSpPr>
        <dsp:cNvPr id="0" name=""/>
        <dsp:cNvSpPr/>
      </dsp:nvSpPr>
      <dsp:spPr>
        <a:xfrm>
          <a:off x="6373103" y="762189"/>
          <a:ext cx="5884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842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51840" y="804814"/>
        <a:ext cx="30951" cy="6190"/>
      </dsp:txXfrm>
    </dsp:sp>
    <dsp:sp modelId="{741FCE70-E829-4270-9FB4-051311EEFF9F}">
      <dsp:nvSpPr>
        <dsp:cNvPr id="0" name=""/>
        <dsp:cNvSpPr/>
      </dsp:nvSpPr>
      <dsp:spPr>
        <a:xfrm>
          <a:off x="3683496" y="486"/>
          <a:ext cx="2691407" cy="16148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Make a grid </a:t>
          </a:r>
        </a:p>
      </dsp:txBody>
      <dsp:txXfrm>
        <a:off x="3683496" y="486"/>
        <a:ext cx="2691407" cy="1614844"/>
      </dsp:txXfrm>
    </dsp:sp>
    <dsp:sp modelId="{4EBFCD29-709E-4712-B15A-15247E834F97}">
      <dsp:nvSpPr>
        <dsp:cNvPr id="0" name=""/>
        <dsp:cNvSpPr/>
      </dsp:nvSpPr>
      <dsp:spPr>
        <a:xfrm>
          <a:off x="1718768" y="1613531"/>
          <a:ext cx="6620863" cy="588423"/>
        </a:xfrm>
        <a:custGeom>
          <a:avLst/>
          <a:gdLst/>
          <a:ahLst/>
          <a:cxnLst/>
          <a:rect l="0" t="0" r="0" b="0"/>
          <a:pathLst>
            <a:path>
              <a:moveTo>
                <a:pt x="6620863" y="0"/>
              </a:moveTo>
              <a:lnTo>
                <a:pt x="6620863" y="311311"/>
              </a:lnTo>
              <a:lnTo>
                <a:pt x="0" y="311311"/>
              </a:lnTo>
              <a:lnTo>
                <a:pt x="0" y="58842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62956" y="1904648"/>
        <a:ext cx="332486" cy="6190"/>
      </dsp:txXfrm>
    </dsp:sp>
    <dsp:sp modelId="{6023E03F-AFA6-4472-9951-6F749E47ABDF}">
      <dsp:nvSpPr>
        <dsp:cNvPr id="0" name=""/>
        <dsp:cNvSpPr/>
      </dsp:nvSpPr>
      <dsp:spPr>
        <a:xfrm>
          <a:off x="6993927" y="486"/>
          <a:ext cx="2691407" cy="16148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Define a subproblem</a:t>
          </a:r>
        </a:p>
      </dsp:txBody>
      <dsp:txXfrm>
        <a:off x="6993927" y="486"/>
        <a:ext cx="2691407" cy="1614844"/>
      </dsp:txXfrm>
    </dsp:sp>
    <dsp:sp modelId="{E95CACC5-075C-4627-BC7B-4DF1EF51B811}">
      <dsp:nvSpPr>
        <dsp:cNvPr id="0" name=""/>
        <dsp:cNvSpPr/>
      </dsp:nvSpPr>
      <dsp:spPr>
        <a:xfrm>
          <a:off x="3062672" y="2996057"/>
          <a:ext cx="5884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842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41408" y="3038682"/>
        <a:ext cx="30951" cy="6190"/>
      </dsp:txXfrm>
    </dsp:sp>
    <dsp:sp modelId="{2D8BAF34-AB5E-4AE1-B92D-FC1395AD80FC}">
      <dsp:nvSpPr>
        <dsp:cNvPr id="0" name=""/>
        <dsp:cNvSpPr/>
      </dsp:nvSpPr>
      <dsp:spPr>
        <a:xfrm>
          <a:off x="373064" y="2234355"/>
          <a:ext cx="2691407" cy="16148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Fill in each cell </a:t>
          </a:r>
        </a:p>
      </dsp:txBody>
      <dsp:txXfrm>
        <a:off x="373064" y="2234355"/>
        <a:ext cx="2691407" cy="1614844"/>
      </dsp:txXfrm>
    </dsp:sp>
    <dsp:sp modelId="{A0E93480-4783-462B-A441-530712C3F259}">
      <dsp:nvSpPr>
        <dsp:cNvPr id="0" name=""/>
        <dsp:cNvSpPr/>
      </dsp:nvSpPr>
      <dsp:spPr>
        <a:xfrm>
          <a:off x="3683496" y="2234355"/>
          <a:ext cx="2691407" cy="16148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Reflect </a:t>
          </a:r>
        </a:p>
      </dsp:txBody>
      <dsp:txXfrm>
        <a:off x="3683496" y="2234355"/>
        <a:ext cx="2691407" cy="1614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Knapsack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Using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832A5-7CE4-4730-A11C-65D76B822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Cells 2-3 second row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1007B394-0B92-4152-B60A-D04CAAEE3E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58825"/>
              </p:ext>
            </p:extLst>
          </p:nvPr>
        </p:nvGraphicFramePr>
        <p:xfrm>
          <a:off x="1066800" y="2043112"/>
          <a:ext cx="10058400" cy="2771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97755454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0064571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54540154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774390649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922041148"/>
                    </a:ext>
                  </a:extLst>
                </a:gridCol>
              </a:tblGrid>
              <a:tr h="4486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lb</a:t>
                      </a:r>
                      <a:r>
                        <a:rPr lang="en-US" dirty="0"/>
                        <a:t> Knapsack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</a:t>
                      </a:r>
                      <a:r>
                        <a:rPr lang="en-US" dirty="0" err="1"/>
                        <a:t>lbs</a:t>
                      </a:r>
                      <a:r>
                        <a:rPr lang="en-US" dirty="0"/>
                        <a:t> Knapsack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</a:t>
                      </a:r>
                      <a:r>
                        <a:rPr lang="en-US" dirty="0" err="1"/>
                        <a:t>lbs</a:t>
                      </a:r>
                      <a:r>
                        <a:rPr lang="en-US" dirty="0"/>
                        <a:t> Knapsack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</a:t>
                      </a:r>
                      <a:r>
                        <a:rPr lang="en-US" dirty="0" err="1"/>
                        <a:t>lbs</a:t>
                      </a:r>
                      <a:r>
                        <a:rPr lang="en-US" dirty="0"/>
                        <a:t> Knapsack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687107"/>
                  </a:ext>
                </a:extLst>
              </a:tr>
              <a:tr h="774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iPod </a:t>
                      </a:r>
                    </a:p>
                    <a:p>
                      <a:pPr algn="ctr"/>
                      <a:r>
                        <a:rPr lang="en-US" dirty="0"/>
                        <a:t>(1 </a:t>
                      </a:r>
                      <a:r>
                        <a:rPr lang="en-US" dirty="0" err="1"/>
                        <a:t>lb</a:t>
                      </a:r>
                      <a:r>
                        <a:rPr lang="en-US" dirty="0"/>
                        <a:t>, $150)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</a:t>
                      </a:r>
                      <a:br>
                        <a:rPr lang="en-US" dirty="0"/>
                      </a:br>
                      <a:r>
                        <a:rPr lang="en-US" dirty="0"/>
                        <a:t>iPod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$150</a:t>
                      </a:r>
                      <a:br>
                        <a:rPr lang="en-US" dirty="0"/>
                      </a:br>
                      <a:r>
                        <a:rPr lang="en-US" dirty="0"/>
                        <a:t>iPod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$150</a:t>
                      </a:r>
                      <a:br>
                        <a:rPr lang="en-US" dirty="0"/>
                      </a:br>
                      <a:r>
                        <a:rPr lang="en-US" dirty="0"/>
                        <a:t>iPod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$150</a:t>
                      </a:r>
                      <a:br>
                        <a:rPr lang="en-US" dirty="0"/>
                      </a:br>
                      <a:r>
                        <a:rPr lang="en-US" dirty="0"/>
                        <a:t>iPod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576468"/>
                  </a:ext>
                </a:extLst>
              </a:tr>
              <a:tr h="774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Laptop</a:t>
                      </a:r>
                    </a:p>
                    <a:p>
                      <a:pPr algn="ctr"/>
                      <a:r>
                        <a:rPr lang="en-US" dirty="0"/>
                        <a:t>(4 </a:t>
                      </a:r>
                      <a:r>
                        <a:rPr lang="en-US" dirty="0" err="1"/>
                        <a:t>lbs</a:t>
                      </a:r>
                      <a:r>
                        <a:rPr lang="en-US" dirty="0"/>
                        <a:t>, $300)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</a:t>
                      </a:r>
                    </a:p>
                    <a:p>
                      <a:pPr algn="ctr"/>
                      <a:r>
                        <a:rPr lang="en-US" dirty="0"/>
                        <a:t>iPod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</a:t>
                      </a:r>
                    </a:p>
                    <a:p>
                      <a:pPr algn="ctr"/>
                      <a:r>
                        <a:rPr lang="en-US" dirty="0"/>
                        <a:t>iPod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</a:t>
                      </a:r>
                    </a:p>
                    <a:p>
                      <a:pPr algn="ctr"/>
                      <a:r>
                        <a:rPr lang="en-US" dirty="0"/>
                        <a:t>iPod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28145"/>
                  </a:ext>
                </a:extLst>
              </a:tr>
              <a:tr h="774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Blu-ray Player</a:t>
                      </a:r>
                    </a:p>
                    <a:p>
                      <a:pPr algn="ctr"/>
                      <a:r>
                        <a:rPr lang="en-US" dirty="0"/>
                        <a:t>(3 </a:t>
                      </a:r>
                      <a:r>
                        <a:rPr lang="en-US" dirty="0" err="1"/>
                        <a:t>lbs</a:t>
                      </a:r>
                      <a:r>
                        <a:rPr lang="en-US" dirty="0"/>
                        <a:t>, $250)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69554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35807B6A-2BB7-4D65-80DF-2C83AC26F5CE}"/>
              </a:ext>
            </a:extLst>
          </p:cNvPr>
          <p:cNvSpPr/>
          <p:nvPr/>
        </p:nvSpPr>
        <p:spPr>
          <a:xfrm rot="2711983" flipH="1">
            <a:off x="7348840" y="4280682"/>
            <a:ext cx="3046839" cy="1552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Laptop doesn’t fit but iPod still does!</a:t>
            </a:r>
          </a:p>
        </p:txBody>
      </p:sp>
    </p:spTree>
    <p:extLst>
      <p:ext uri="{BB962C8B-B14F-4D97-AF65-F5344CB8AC3E}">
        <p14:creationId xmlns:p14="http://schemas.microsoft.com/office/powerpoint/2010/main" val="483416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832A5-7CE4-4730-A11C-65D76B822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cell second row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1007B394-0B92-4152-B60A-D04CAAEE3E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3787035"/>
              </p:ext>
            </p:extLst>
          </p:nvPr>
        </p:nvGraphicFramePr>
        <p:xfrm>
          <a:off x="1066800" y="2043112"/>
          <a:ext cx="10058400" cy="2771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97755454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0064571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54540154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774390649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922041148"/>
                    </a:ext>
                  </a:extLst>
                </a:gridCol>
              </a:tblGrid>
              <a:tr h="4486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lb</a:t>
                      </a:r>
                      <a:r>
                        <a:rPr lang="en-US" dirty="0"/>
                        <a:t> Knapsack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</a:t>
                      </a:r>
                      <a:r>
                        <a:rPr lang="en-US" dirty="0" err="1"/>
                        <a:t>lbs</a:t>
                      </a:r>
                      <a:r>
                        <a:rPr lang="en-US" dirty="0"/>
                        <a:t> Knapsack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</a:t>
                      </a:r>
                      <a:r>
                        <a:rPr lang="en-US" dirty="0" err="1"/>
                        <a:t>lbs</a:t>
                      </a:r>
                      <a:r>
                        <a:rPr lang="en-US" dirty="0"/>
                        <a:t> Knapsack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</a:t>
                      </a:r>
                      <a:r>
                        <a:rPr lang="en-US" dirty="0" err="1"/>
                        <a:t>lbs</a:t>
                      </a:r>
                      <a:r>
                        <a:rPr lang="en-US" dirty="0"/>
                        <a:t> Knapsack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687107"/>
                  </a:ext>
                </a:extLst>
              </a:tr>
              <a:tr h="774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iPod </a:t>
                      </a:r>
                    </a:p>
                    <a:p>
                      <a:pPr algn="ctr"/>
                      <a:r>
                        <a:rPr lang="en-US" dirty="0"/>
                        <a:t>(1 </a:t>
                      </a:r>
                      <a:r>
                        <a:rPr lang="en-US" dirty="0" err="1"/>
                        <a:t>lb</a:t>
                      </a:r>
                      <a:r>
                        <a:rPr lang="en-US" dirty="0"/>
                        <a:t>, $150)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</a:t>
                      </a:r>
                      <a:br>
                        <a:rPr lang="en-US" dirty="0"/>
                      </a:br>
                      <a:r>
                        <a:rPr lang="en-US" dirty="0"/>
                        <a:t>iPod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$150</a:t>
                      </a:r>
                      <a:br>
                        <a:rPr lang="en-US" dirty="0"/>
                      </a:br>
                      <a:r>
                        <a:rPr lang="en-US" dirty="0"/>
                        <a:t>iPod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$150</a:t>
                      </a:r>
                      <a:br>
                        <a:rPr lang="en-US" dirty="0"/>
                      </a:br>
                      <a:r>
                        <a:rPr lang="en-US" dirty="0"/>
                        <a:t>iPod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$150</a:t>
                      </a:r>
                      <a:br>
                        <a:rPr lang="en-US" dirty="0"/>
                      </a:br>
                      <a:r>
                        <a:rPr lang="en-US" dirty="0"/>
                        <a:t>iPod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576468"/>
                  </a:ext>
                </a:extLst>
              </a:tr>
              <a:tr h="774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Laptop</a:t>
                      </a:r>
                    </a:p>
                    <a:p>
                      <a:pPr algn="ctr"/>
                      <a:r>
                        <a:rPr lang="en-US" dirty="0"/>
                        <a:t>(4 </a:t>
                      </a:r>
                      <a:r>
                        <a:rPr lang="en-US" dirty="0" err="1"/>
                        <a:t>lbs</a:t>
                      </a:r>
                      <a:r>
                        <a:rPr lang="en-US" dirty="0"/>
                        <a:t>, $300)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</a:t>
                      </a:r>
                    </a:p>
                    <a:p>
                      <a:pPr algn="ctr"/>
                      <a:r>
                        <a:rPr lang="en-US" dirty="0"/>
                        <a:t>iPod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</a:t>
                      </a:r>
                    </a:p>
                    <a:p>
                      <a:pPr algn="ctr"/>
                      <a:r>
                        <a:rPr lang="en-US" dirty="0"/>
                        <a:t>iPod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</a:t>
                      </a:r>
                    </a:p>
                    <a:p>
                      <a:pPr algn="ctr"/>
                      <a:r>
                        <a:rPr lang="en-US" dirty="0"/>
                        <a:t>iPod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$300</a:t>
                      </a:r>
                    </a:p>
                    <a:p>
                      <a:pPr algn="ctr"/>
                      <a:r>
                        <a:rPr lang="en-US" dirty="0"/>
                        <a:t>Laptop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28145"/>
                  </a:ext>
                </a:extLst>
              </a:tr>
              <a:tr h="774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Blu-ray Player</a:t>
                      </a:r>
                    </a:p>
                    <a:p>
                      <a:pPr algn="ctr"/>
                      <a:r>
                        <a:rPr lang="en-US" dirty="0"/>
                        <a:t>(3 </a:t>
                      </a:r>
                      <a:r>
                        <a:rPr lang="en-US" dirty="0" err="1"/>
                        <a:t>lbs</a:t>
                      </a:r>
                      <a:r>
                        <a:rPr lang="en-US" dirty="0"/>
                        <a:t>, $250)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69554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35807B6A-2BB7-4D65-80DF-2C83AC26F5CE}"/>
              </a:ext>
            </a:extLst>
          </p:cNvPr>
          <p:cNvSpPr/>
          <p:nvPr/>
        </p:nvSpPr>
        <p:spPr>
          <a:xfrm rot="20034348">
            <a:off x="6691701" y="3766389"/>
            <a:ext cx="2902920" cy="1552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Laptop now fits!</a:t>
            </a:r>
          </a:p>
        </p:txBody>
      </p:sp>
    </p:spTree>
    <p:extLst>
      <p:ext uri="{BB962C8B-B14F-4D97-AF65-F5344CB8AC3E}">
        <p14:creationId xmlns:p14="http://schemas.microsoft.com/office/powerpoint/2010/main" val="885870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832A5-7CE4-4730-A11C-65D76B822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cell last row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1007B394-0B92-4152-B60A-D04CAAEE3E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971273"/>
              </p:ext>
            </p:extLst>
          </p:nvPr>
        </p:nvGraphicFramePr>
        <p:xfrm>
          <a:off x="1066800" y="2043112"/>
          <a:ext cx="10058400" cy="2771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97755454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0064571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54540154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774390649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922041148"/>
                    </a:ext>
                  </a:extLst>
                </a:gridCol>
              </a:tblGrid>
              <a:tr h="4486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lb</a:t>
                      </a:r>
                      <a:r>
                        <a:rPr lang="en-US" dirty="0"/>
                        <a:t> Knapsack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</a:t>
                      </a:r>
                      <a:r>
                        <a:rPr lang="en-US" dirty="0" err="1"/>
                        <a:t>lbs</a:t>
                      </a:r>
                      <a:r>
                        <a:rPr lang="en-US" dirty="0"/>
                        <a:t> Knapsack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</a:t>
                      </a:r>
                      <a:r>
                        <a:rPr lang="en-US" dirty="0" err="1"/>
                        <a:t>lbs</a:t>
                      </a:r>
                      <a:r>
                        <a:rPr lang="en-US" dirty="0"/>
                        <a:t> Knapsack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</a:t>
                      </a:r>
                      <a:r>
                        <a:rPr lang="en-US" dirty="0" err="1"/>
                        <a:t>lbs</a:t>
                      </a:r>
                      <a:r>
                        <a:rPr lang="en-US" dirty="0"/>
                        <a:t> Knapsack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687107"/>
                  </a:ext>
                </a:extLst>
              </a:tr>
              <a:tr h="774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iPod </a:t>
                      </a:r>
                    </a:p>
                    <a:p>
                      <a:pPr algn="ctr"/>
                      <a:r>
                        <a:rPr lang="en-US" dirty="0"/>
                        <a:t>(1 </a:t>
                      </a:r>
                      <a:r>
                        <a:rPr lang="en-US" dirty="0" err="1"/>
                        <a:t>lb</a:t>
                      </a:r>
                      <a:r>
                        <a:rPr lang="en-US" dirty="0"/>
                        <a:t>, $150)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</a:t>
                      </a:r>
                      <a:br>
                        <a:rPr lang="en-US" dirty="0"/>
                      </a:br>
                      <a:r>
                        <a:rPr lang="en-US" dirty="0"/>
                        <a:t>iPod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$150</a:t>
                      </a:r>
                      <a:br>
                        <a:rPr lang="en-US" dirty="0"/>
                      </a:br>
                      <a:r>
                        <a:rPr lang="en-US" dirty="0"/>
                        <a:t>iPod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$150</a:t>
                      </a:r>
                      <a:br>
                        <a:rPr lang="en-US" dirty="0"/>
                      </a:br>
                      <a:r>
                        <a:rPr lang="en-US" dirty="0"/>
                        <a:t>iPod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$150</a:t>
                      </a:r>
                      <a:br>
                        <a:rPr lang="en-US" dirty="0"/>
                      </a:br>
                      <a:r>
                        <a:rPr lang="en-US" dirty="0"/>
                        <a:t>iPod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576468"/>
                  </a:ext>
                </a:extLst>
              </a:tr>
              <a:tr h="774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Laptop</a:t>
                      </a:r>
                    </a:p>
                    <a:p>
                      <a:pPr algn="ctr"/>
                      <a:r>
                        <a:rPr lang="en-US" dirty="0"/>
                        <a:t>(4 </a:t>
                      </a:r>
                      <a:r>
                        <a:rPr lang="en-US" dirty="0" err="1"/>
                        <a:t>lbs</a:t>
                      </a:r>
                      <a:r>
                        <a:rPr lang="en-US" dirty="0"/>
                        <a:t>, $300)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</a:t>
                      </a:r>
                    </a:p>
                    <a:p>
                      <a:pPr algn="ctr"/>
                      <a:r>
                        <a:rPr lang="en-US" dirty="0"/>
                        <a:t>iPod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</a:t>
                      </a:r>
                    </a:p>
                    <a:p>
                      <a:pPr algn="ctr"/>
                      <a:r>
                        <a:rPr lang="en-US" dirty="0"/>
                        <a:t>iPod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</a:t>
                      </a:r>
                    </a:p>
                    <a:p>
                      <a:pPr algn="ctr"/>
                      <a:r>
                        <a:rPr lang="en-US" dirty="0"/>
                        <a:t>iPod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$300</a:t>
                      </a:r>
                    </a:p>
                    <a:p>
                      <a:pPr algn="ctr"/>
                      <a:r>
                        <a:rPr lang="en-US" dirty="0"/>
                        <a:t>Laptop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28145"/>
                  </a:ext>
                </a:extLst>
              </a:tr>
              <a:tr h="774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Blu-ray Player</a:t>
                      </a:r>
                    </a:p>
                    <a:p>
                      <a:pPr algn="ctr"/>
                      <a:r>
                        <a:rPr lang="en-US" dirty="0"/>
                        <a:t>(3 </a:t>
                      </a:r>
                      <a:r>
                        <a:rPr lang="en-US" dirty="0" err="1"/>
                        <a:t>lbs</a:t>
                      </a:r>
                      <a:r>
                        <a:rPr lang="en-US" dirty="0"/>
                        <a:t>, $250)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</a:t>
                      </a:r>
                    </a:p>
                    <a:p>
                      <a:pPr algn="ctr"/>
                      <a:r>
                        <a:rPr lang="en-US" dirty="0"/>
                        <a:t>iPod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69554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35807B6A-2BB7-4D65-80DF-2C83AC26F5CE}"/>
              </a:ext>
            </a:extLst>
          </p:cNvPr>
          <p:cNvSpPr/>
          <p:nvPr/>
        </p:nvSpPr>
        <p:spPr>
          <a:xfrm rot="1144362" flipH="1">
            <a:off x="5186180" y="4778250"/>
            <a:ext cx="3271844" cy="1076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Blu-ray and laptop don’t fit but iPod does!</a:t>
            </a:r>
          </a:p>
        </p:txBody>
      </p:sp>
    </p:spTree>
    <p:extLst>
      <p:ext uri="{BB962C8B-B14F-4D97-AF65-F5344CB8AC3E}">
        <p14:creationId xmlns:p14="http://schemas.microsoft.com/office/powerpoint/2010/main" val="998794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832A5-7CE4-4730-A11C-65D76B822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cell last row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1007B394-0B92-4152-B60A-D04CAAEE3E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430907"/>
              </p:ext>
            </p:extLst>
          </p:nvPr>
        </p:nvGraphicFramePr>
        <p:xfrm>
          <a:off x="1066800" y="2043112"/>
          <a:ext cx="10058400" cy="2771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97755454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0064571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54540154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774390649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922041148"/>
                    </a:ext>
                  </a:extLst>
                </a:gridCol>
              </a:tblGrid>
              <a:tr h="4486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lb</a:t>
                      </a:r>
                      <a:r>
                        <a:rPr lang="en-US" dirty="0"/>
                        <a:t> Knapsack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</a:t>
                      </a:r>
                      <a:r>
                        <a:rPr lang="en-US" dirty="0" err="1"/>
                        <a:t>lbs</a:t>
                      </a:r>
                      <a:r>
                        <a:rPr lang="en-US" dirty="0"/>
                        <a:t> Knapsack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</a:t>
                      </a:r>
                      <a:r>
                        <a:rPr lang="en-US" dirty="0" err="1"/>
                        <a:t>lbs</a:t>
                      </a:r>
                      <a:r>
                        <a:rPr lang="en-US" dirty="0"/>
                        <a:t> Knapsack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</a:t>
                      </a:r>
                      <a:r>
                        <a:rPr lang="en-US" dirty="0" err="1"/>
                        <a:t>lbs</a:t>
                      </a:r>
                      <a:r>
                        <a:rPr lang="en-US" dirty="0"/>
                        <a:t> Knapsack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687107"/>
                  </a:ext>
                </a:extLst>
              </a:tr>
              <a:tr h="774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iPod </a:t>
                      </a:r>
                    </a:p>
                    <a:p>
                      <a:pPr algn="ctr"/>
                      <a:r>
                        <a:rPr lang="en-US" dirty="0"/>
                        <a:t>(1 </a:t>
                      </a:r>
                      <a:r>
                        <a:rPr lang="en-US" dirty="0" err="1"/>
                        <a:t>lb</a:t>
                      </a:r>
                      <a:r>
                        <a:rPr lang="en-US" dirty="0"/>
                        <a:t>, $150)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</a:t>
                      </a:r>
                      <a:br>
                        <a:rPr lang="en-US" dirty="0"/>
                      </a:br>
                      <a:r>
                        <a:rPr lang="en-US" dirty="0"/>
                        <a:t>iPod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$150</a:t>
                      </a:r>
                      <a:br>
                        <a:rPr lang="en-US" dirty="0"/>
                      </a:br>
                      <a:r>
                        <a:rPr lang="en-US" dirty="0"/>
                        <a:t>iPod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$150</a:t>
                      </a:r>
                      <a:br>
                        <a:rPr lang="en-US" dirty="0"/>
                      </a:br>
                      <a:r>
                        <a:rPr lang="en-US" dirty="0"/>
                        <a:t>iPod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$150</a:t>
                      </a:r>
                      <a:br>
                        <a:rPr lang="en-US" dirty="0"/>
                      </a:br>
                      <a:r>
                        <a:rPr lang="en-US" dirty="0"/>
                        <a:t>iPod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576468"/>
                  </a:ext>
                </a:extLst>
              </a:tr>
              <a:tr h="774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Laptop</a:t>
                      </a:r>
                    </a:p>
                    <a:p>
                      <a:pPr algn="ctr"/>
                      <a:r>
                        <a:rPr lang="en-US" dirty="0"/>
                        <a:t>(4 </a:t>
                      </a:r>
                      <a:r>
                        <a:rPr lang="en-US" dirty="0" err="1"/>
                        <a:t>lbs</a:t>
                      </a:r>
                      <a:r>
                        <a:rPr lang="en-US" dirty="0"/>
                        <a:t>, $300)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</a:t>
                      </a:r>
                    </a:p>
                    <a:p>
                      <a:pPr algn="ctr"/>
                      <a:r>
                        <a:rPr lang="en-US" dirty="0"/>
                        <a:t>iPod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</a:t>
                      </a:r>
                    </a:p>
                    <a:p>
                      <a:pPr algn="ctr"/>
                      <a:r>
                        <a:rPr lang="en-US" dirty="0"/>
                        <a:t>iPod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</a:t>
                      </a:r>
                    </a:p>
                    <a:p>
                      <a:pPr algn="ctr"/>
                      <a:r>
                        <a:rPr lang="en-US" dirty="0"/>
                        <a:t>iPod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$300</a:t>
                      </a:r>
                    </a:p>
                    <a:p>
                      <a:pPr algn="ctr"/>
                      <a:r>
                        <a:rPr lang="en-US" dirty="0"/>
                        <a:t>Laptop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28145"/>
                  </a:ext>
                </a:extLst>
              </a:tr>
              <a:tr h="774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Blu-ray Player</a:t>
                      </a:r>
                    </a:p>
                    <a:p>
                      <a:pPr algn="ctr"/>
                      <a:r>
                        <a:rPr lang="en-US" dirty="0"/>
                        <a:t>(3 </a:t>
                      </a:r>
                      <a:r>
                        <a:rPr lang="en-US" dirty="0" err="1"/>
                        <a:t>lbs</a:t>
                      </a:r>
                      <a:r>
                        <a:rPr lang="en-US" dirty="0"/>
                        <a:t>, $250)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</a:t>
                      </a:r>
                    </a:p>
                    <a:p>
                      <a:pPr algn="ctr"/>
                      <a:r>
                        <a:rPr lang="en-US" dirty="0"/>
                        <a:t>iPod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</a:t>
                      </a:r>
                    </a:p>
                    <a:p>
                      <a:pPr algn="ctr"/>
                      <a:r>
                        <a:rPr lang="en-US" dirty="0"/>
                        <a:t>iPod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69554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35807B6A-2BB7-4D65-80DF-2C83AC26F5CE}"/>
              </a:ext>
            </a:extLst>
          </p:cNvPr>
          <p:cNvSpPr/>
          <p:nvPr/>
        </p:nvSpPr>
        <p:spPr>
          <a:xfrm rot="1144362" flipH="1">
            <a:off x="6757805" y="4559175"/>
            <a:ext cx="3271844" cy="1076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Blu-ray and laptop don’t fit but iPod does!</a:t>
            </a:r>
          </a:p>
        </p:txBody>
      </p:sp>
    </p:spTree>
    <p:extLst>
      <p:ext uri="{BB962C8B-B14F-4D97-AF65-F5344CB8AC3E}">
        <p14:creationId xmlns:p14="http://schemas.microsoft.com/office/powerpoint/2010/main" val="3841194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832A5-7CE4-4730-A11C-65D76B822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cell last row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1007B394-0B92-4152-B60A-D04CAAEE3E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2753722"/>
              </p:ext>
            </p:extLst>
          </p:nvPr>
        </p:nvGraphicFramePr>
        <p:xfrm>
          <a:off x="1066800" y="2043112"/>
          <a:ext cx="10058400" cy="2771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97755454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0064571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54540154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774390649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922041148"/>
                    </a:ext>
                  </a:extLst>
                </a:gridCol>
              </a:tblGrid>
              <a:tr h="4486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lb</a:t>
                      </a:r>
                      <a:r>
                        <a:rPr lang="en-US" dirty="0"/>
                        <a:t> Knapsack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</a:t>
                      </a:r>
                      <a:r>
                        <a:rPr lang="en-US" dirty="0" err="1"/>
                        <a:t>lbs</a:t>
                      </a:r>
                      <a:r>
                        <a:rPr lang="en-US" dirty="0"/>
                        <a:t> Knapsack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</a:t>
                      </a:r>
                      <a:r>
                        <a:rPr lang="en-US" dirty="0" err="1"/>
                        <a:t>lbs</a:t>
                      </a:r>
                      <a:r>
                        <a:rPr lang="en-US" dirty="0"/>
                        <a:t> Knapsack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</a:t>
                      </a:r>
                      <a:r>
                        <a:rPr lang="en-US" dirty="0" err="1"/>
                        <a:t>lbs</a:t>
                      </a:r>
                      <a:r>
                        <a:rPr lang="en-US" dirty="0"/>
                        <a:t> Knapsack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687107"/>
                  </a:ext>
                </a:extLst>
              </a:tr>
              <a:tr h="774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iPod </a:t>
                      </a:r>
                    </a:p>
                    <a:p>
                      <a:pPr algn="ctr"/>
                      <a:r>
                        <a:rPr lang="en-US" dirty="0"/>
                        <a:t>(1 </a:t>
                      </a:r>
                      <a:r>
                        <a:rPr lang="en-US" dirty="0" err="1"/>
                        <a:t>lb</a:t>
                      </a:r>
                      <a:r>
                        <a:rPr lang="en-US" dirty="0"/>
                        <a:t>, $150)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</a:t>
                      </a:r>
                      <a:br>
                        <a:rPr lang="en-US" dirty="0"/>
                      </a:br>
                      <a:r>
                        <a:rPr lang="en-US" dirty="0"/>
                        <a:t>iPod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$150</a:t>
                      </a:r>
                      <a:br>
                        <a:rPr lang="en-US" dirty="0"/>
                      </a:br>
                      <a:r>
                        <a:rPr lang="en-US" dirty="0"/>
                        <a:t>iPod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$150</a:t>
                      </a:r>
                      <a:br>
                        <a:rPr lang="en-US" dirty="0"/>
                      </a:br>
                      <a:r>
                        <a:rPr lang="en-US" dirty="0"/>
                        <a:t>iPod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$150</a:t>
                      </a:r>
                      <a:br>
                        <a:rPr lang="en-US" dirty="0"/>
                      </a:br>
                      <a:r>
                        <a:rPr lang="en-US" dirty="0"/>
                        <a:t>iPod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576468"/>
                  </a:ext>
                </a:extLst>
              </a:tr>
              <a:tr h="774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Laptop</a:t>
                      </a:r>
                    </a:p>
                    <a:p>
                      <a:pPr algn="ctr"/>
                      <a:r>
                        <a:rPr lang="en-US" dirty="0"/>
                        <a:t>(4 </a:t>
                      </a:r>
                      <a:r>
                        <a:rPr lang="en-US" dirty="0" err="1"/>
                        <a:t>lbs</a:t>
                      </a:r>
                      <a:r>
                        <a:rPr lang="en-US" dirty="0"/>
                        <a:t>, $300)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</a:t>
                      </a:r>
                    </a:p>
                    <a:p>
                      <a:pPr algn="ctr"/>
                      <a:r>
                        <a:rPr lang="en-US" dirty="0"/>
                        <a:t>iPod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</a:t>
                      </a:r>
                    </a:p>
                    <a:p>
                      <a:pPr algn="ctr"/>
                      <a:r>
                        <a:rPr lang="en-US" dirty="0"/>
                        <a:t>iPod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</a:t>
                      </a:r>
                    </a:p>
                    <a:p>
                      <a:pPr algn="ctr"/>
                      <a:r>
                        <a:rPr lang="en-US" dirty="0"/>
                        <a:t>iPod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$300</a:t>
                      </a:r>
                    </a:p>
                    <a:p>
                      <a:pPr algn="ctr"/>
                      <a:r>
                        <a:rPr lang="en-US" dirty="0"/>
                        <a:t>Laptop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28145"/>
                  </a:ext>
                </a:extLst>
              </a:tr>
              <a:tr h="774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Blu-ray Player</a:t>
                      </a:r>
                    </a:p>
                    <a:p>
                      <a:pPr algn="ctr"/>
                      <a:r>
                        <a:rPr lang="en-US" dirty="0"/>
                        <a:t>(3 </a:t>
                      </a:r>
                      <a:r>
                        <a:rPr lang="en-US" dirty="0" err="1"/>
                        <a:t>lbs</a:t>
                      </a:r>
                      <a:r>
                        <a:rPr lang="en-US" dirty="0"/>
                        <a:t>, $250)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</a:t>
                      </a:r>
                    </a:p>
                    <a:p>
                      <a:pPr algn="ctr"/>
                      <a:r>
                        <a:rPr lang="en-US" dirty="0"/>
                        <a:t>iPod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</a:t>
                      </a:r>
                    </a:p>
                    <a:p>
                      <a:pPr algn="ctr"/>
                      <a:r>
                        <a:rPr lang="en-US" dirty="0"/>
                        <a:t>iPod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$250</a:t>
                      </a:r>
                    </a:p>
                    <a:p>
                      <a:pPr algn="ctr"/>
                      <a:r>
                        <a:rPr lang="en-US" dirty="0"/>
                        <a:t>Blu-ray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69554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35807B6A-2BB7-4D65-80DF-2C83AC26F5CE}"/>
              </a:ext>
            </a:extLst>
          </p:cNvPr>
          <p:cNvSpPr/>
          <p:nvPr/>
        </p:nvSpPr>
        <p:spPr>
          <a:xfrm rot="20354717">
            <a:off x="3927526" y="4796593"/>
            <a:ext cx="3544736" cy="1076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Blu-ray fits but not with iPod, Laptop doesn’t fit.</a:t>
            </a:r>
          </a:p>
        </p:txBody>
      </p:sp>
    </p:spTree>
    <p:extLst>
      <p:ext uri="{BB962C8B-B14F-4D97-AF65-F5344CB8AC3E}">
        <p14:creationId xmlns:p14="http://schemas.microsoft.com/office/powerpoint/2010/main" val="3125405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832A5-7CE4-4730-A11C-65D76B822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cell last row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1007B394-0B92-4152-B60A-D04CAAEE3E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3585740"/>
              </p:ext>
            </p:extLst>
          </p:nvPr>
        </p:nvGraphicFramePr>
        <p:xfrm>
          <a:off x="1066800" y="2043112"/>
          <a:ext cx="10058400" cy="2771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97755454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0064571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54540154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774390649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922041148"/>
                    </a:ext>
                  </a:extLst>
                </a:gridCol>
              </a:tblGrid>
              <a:tr h="4486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lb</a:t>
                      </a:r>
                      <a:r>
                        <a:rPr lang="en-US" dirty="0"/>
                        <a:t> Knapsack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</a:t>
                      </a:r>
                      <a:r>
                        <a:rPr lang="en-US" dirty="0" err="1"/>
                        <a:t>lbs</a:t>
                      </a:r>
                      <a:r>
                        <a:rPr lang="en-US" dirty="0"/>
                        <a:t> Knapsack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</a:t>
                      </a:r>
                      <a:r>
                        <a:rPr lang="en-US" dirty="0" err="1"/>
                        <a:t>lbs</a:t>
                      </a:r>
                      <a:r>
                        <a:rPr lang="en-US" dirty="0"/>
                        <a:t> Knapsack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</a:t>
                      </a:r>
                      <a:r>
                        <a:rPr lang="en-US" dirty="0" err="1"/>
                        <a:t>lbs</a:t>
                      </a:r>
                      <a:r>
                        <a:rPr lang="en-US" dirty="0"/>
                        <a:t> Knapsack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687107"/>
                  </a:ext>
                </a:extLst>
              </a:tr>
              <a:tr h="774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iPod </a:t>
                      </a:r>
                    </a:p>
                    <a:p>
                      <a:pPr algn="ctr"/>
                      <a:r>
                        <a:rPr lang="en-US" dirty="0"/>
                        <a:t>(1 </a:t>
                      </a:r>
                      <a:r>
                        <a:rPr lang="en-US" dirty="0" err="1"/>
                        <a:t>lb</a:t>
                      </a:r>
                      <a:r>
                        <a:rPr lang="en-US" dirty="0"/>
                        <a:t>, $150)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</a:t>
                      </a:r>
                      <a:br>
                        <a:rPr lang="en-US" dirty="0"/>
                      </a:br>
                      <a:r>
                        <a:rPr lang="en-US" dirty="0"/>
                        <a:t>iPod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$150</a:t>
                      </a:r>
                      <a:br>
                        <a:rPr lang="en-US" dirty="0"/>
                      </a:br>
                      <a:r>
                        <a:rPr lang="en-US" dirty="0"/>
                        <a:t>iPod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$150</a:t>
                      </a:r>
                      <a:br>
                        <a:rPr lang="en-US" dirty="0"/>
                      </a:br>
                      <a:r>
                        <a:rPr lang="en-US" dirty="0"/>
                        <a:t>iPod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$150</a:t>
                      </a:r>
                      <a:br>
                        <a:rPr lang="en-US" dirty="0"/>
                      </a:br>
                      <a:r>
                        <a:rPr lang="en-US" dirty="0"/>
                        <a:t>iPod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576468"/>
                  </a:ext>
                </a:extLst>
              </a:tr>
              <a:tr h="774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Laptop</a:t>
                      </a:r>
                    </a:p>
                    <a:p>
                      <a:pPr algn="ctr"/>
                      <a:r>
                        <a:rPr lang="en-US" dirty="0"/>
                        <a:t>(4 </a:t>
                      </a:r>
                      <a:r>
                        <a:rPr lang="en-US" dirty="0" err="1"/>
                        <a:t>lbs</a:t>
                      </a:r>
                      <a:r>
                        <a:rPr lang="en-US" dirty="0"/>
                        <a:t>, $300)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</a:t>
                      </a:r>
                    </a:p>
                    <a:p>
                      <a:pPr algn="ctr"/>
                      <a:r>
                        <a:rPr lang="en-US" dirty="0"/>
                        <a:t>iPod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</a:t>
                      </a:r>
                    </a:p>
                    <a:p>
                      <a:pPr algn="ctr"/>
                      <a:r>
                        <a:rPr lang="en-US" dirty="0"/>
                        <a:t>iPod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</a:t>
                      </a:r>
                    </a:p>
                    <a:p>
                      <a:pPr algn="ctr"/>
                      <a:r>
                        <a:rPr lang="en-US" dirty="0"/>
                        <a:t>iPod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$300</a:t>
                      </a:r>
                    </a:p>
                    <a:p>
                      <a:pPr algn="ctr"/>
                      <a:r>
                        <a:rPr lang="en-US" dirty="0"/>
                        <a:t>Laptop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28145"/>
                  </a:ext>
                </a:extLst>
              </a:tr>
              <a:tr h="774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Blu-ray Player</a:t>
                      </a:r>
                    </a:p>
                    <a:p>
                      <a:pPr algn="ctr"/>
                      <a:r>
                        <a:rPr lang="en-US" dirty="0"/>
                        <a:t>(3 </a:t>
                      </a:r>
                      <a:r>
                        <a:rPr lang="en-US" dirty="0" err="1"/>
                        <a:t>lbs</a:t>
                      </a:r>
                      <a:r>
                        <a:rPr lang="en-US" dirty="0"/>
                        <a:t>, $250)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</a:t>
                      </a:r>
                    </a:p>
                    <a:p>
                      <a:pPr algn="ctr"/>
                      <a:r>
                        <a:rPr lang="en-US" dirty="0"/>
                        <a:t>iPod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</a:t>
                      </a:r>
                    </a:p>
                    <a:p>
                      <a:pPr algn="ctr"/>
                      <a:r>
                        <a:rPr lang="en-US" dirty="0"/>
                        <a:t>iPod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$250</a:t>
                      </a:r>
                    </a:p>
                    <a:p>
                      <a:pPr algn="ctr"/>
                      <a:r>
                        <a:rPr lang="en-US" dirty="0"/>
                        <a:t>Blu-ray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$350</a:t>
                      </a:r>
                    </a:p>
                    <a:p>
                      <a:pPr algn="ctr"/>
                      <a:r>
                        <a:rPr lang="en-US" dirty="0"/>
                        <a:t>iPod, Blu-ray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69554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35807B6A-2BB7-4D65-80DF-2C83AC26F5CE}"/>
              </a:ext>
            </a:extLst>
          </p:cNvPr>
          <p:cNvSpPr/>
          <p:nvPr/>
        </p:nvSpPr>
        <p:spPr>
          <a:xfrm rot="20354717">
            <a:off x="5908726" y="4691818"/>
            <a:ext cx="3544736" cy="1076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Blu-ray and iPod fit </a:t>
            </a:r>
          </a:p>
          <a:p>
            <a:pPr algn="ctr"/>
            <a:r>
              <a:rPr lang="en-US" dirty="0"/>
              <a:t>Laptop doesn’t.</a:t>
            </a:r>
          </a:p>
        </p:txBody>
      </p:sp>
    </p:spTree>
    <p:extLst>
      <p:ext uri="{BB962C8B-B14F-4D97-AF65-F5344CB8AC3E}">
        <p14:creationId xmlns:p14="http://schemas.microsoft.com/office/powerpoint/2010/main" val="324895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4538E-2283-44DF-BB41-AA20BA057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9E8BB-E16B-468D-8797-8941A8510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was a simple problem because we had an easy knapsack and inventory to deal with, but what about a knapsack with a larger capacity and an inventory with 100s of weights!? </a:t>
            </a:r>
          </a:p>
          <a:p>
            <a:r>
              <a:rPr lang="en-US" sz="2800" dirty="0"/>
              <a:t>Make an algorithm! </a:t>
            </a:r>
          </a:p>
        </p:txBody>
      </p:sp>
    </p:spTree>
    <p:extLst>
      <p:ext uri="{BB962C8B-B14F-4D97-AF65-F5344CB8AC3E}">
        <p14:creationId xmlns:p14="http://schemas.microsoft.com/office/powerpoint/2010/main" val="1912688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E756F-A4C3-4735-A061-8513186F5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606D3-4045-4A3A-AEEE-634E87D63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Each cell is either the previous max or the possible max.</a:t>
            </a:r>
          </a:p>
          <a:p>
            <a:r>
              <a:rPr lang="en-US" sz="2800" dirty="0"/>
              <a:t>Previous max is cell[</a:t>
            </a:r>
            <a:r>
              <a:rPr lang="en-US" sz="2800" dirty="0" err="1"/>
              <a:t>i</a:t>
            </a:r>
            <a:r>
              <a:rPr lang="en-US" sz="2800" dirty="0"/>
              <a:t> – 1][j]</a:t>
            </a:r>
          </a:p>
          <a:p>
            <a:r>
              <a:rPr lang="en-US" sz="2800" dirty="0"/>
              <a:t>Possible max is item price + value of the remaining space. </a:t>
            </a:r>
          </a:p>
          <a:p>
            <a:r>
              <a:rPr lang="en-US" sz="2800" dirty="0"/>
              <a:t>The remaining space value is cell[</a:t>
            </a:r>
            <a:r>
              <a:rPr lang="en-US" sz="2800" dirty="0" err="1"/>
              <a:t>i</a:t>
            </a:r>
            <a:r>
              <a:rPr lang="en-US" sz="2800" dirty="0"/>
              <a:t> – 1][j – item weight].</a:t>
            </a:r>
          </a:p>
        </p:txBody>
      </p:sp>
    </p:spTree>
    <p:extLst>
      <p:ext uri="{BB962C8B-B14F-4D97-AF65-F5344CB8AC3E}">
        <p14:creationId xmlns:p14="http://schemas.microsoft.com/office/powerpoint/2010/main" val="13672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81411-A290-4B26-8D50-B80885D9B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Plan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AF778B7-2C11-4F35-9787-4BEC2AF6B5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394155"/>
              </p:ext>
            </p:extLst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777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804D-114A-4520-9D19-A191DC32F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the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FF6A9-AE0B-45BC-B1A9-F8317AC4B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knapsack has a certain amount of weight it can hold. </a:t>
            </a:r>
          </a:p>
          <a:p>
            <a:r>
              <a:rPr lang="en-US" sz="2800" dirty="0"/>
              <a:t>There is an inventory of items that have a weight and value.</a:t>
            </a:r>
          </a:p>
          <a:p>
            <a:r>
              <a:rPr lang="en-US" sz="2800" dirty="0"/>
              <a:t>What items should we take to fill the knapsack with the most valuable items? </a:t>
            </a:r>
          </a:p>
        </p:txBody>
      </p:sp>
    </p:spTree>
    <p:extLst>
      <p:ext uri="{BB962C8B-B14F-4D97-AF65-F5344CB8AC3E}">
        <p14:creationId xmlns:p14="http://schemas.microsoft.com/office/powerpoint/2010/main" val="188013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C2A79-807B-4219-A953-BC1D42381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6F91C-CE37-4394-9D8E-18194A587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Dynamic programming make use of subproblems but before we can solve them we need a data structure to solve the in. </a:t>
            </a:r>
          </a:p>
          <a:p>
            <a:r>
              <a:rPr lang="en-US" sz="2800" dirty="0"/>
              <a:t>A grid is ideal for subproblems, the number of rows are the items. </a:t>
            </a:r>
          </a:p>
          <a:p>
            <a:r>
              <a:rPr lang="en-US" sz="2800" dirty="0"/>
              <a:t>The number of columns are pretend small knapsacks. </a:t>
            </a:r>
          </a:p>
        </p:txBody>
      </p:sp>
    </p:spTree>
    <p:extLst>
      <p:ext uri="{BB962C8B-B14F-4D97-AF65-F5344CB8AC3E}">
        <p14:creationId xmlns:p14="http://schemas.microsoft.com/office/powerpoint/2010/main" val="1790958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8F436CA-32FA-4750-A379-0B9F2E619A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5611155"/>
              </p:ext>
            </p:extLst>
          </p:nvPr>
        </p:nvGraphicFramePr>
        <p:xfrm>
          <a:off x="1066800" y="2043112"/>
          <a:ext cx="10058400" cy="2771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97755454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0064571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54540154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774390649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922041148"/>
                    </a:ext>
                  </a:extLst>
                </a:gridCol>
              </a:tblGrid>
              <a:tr h="4486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lb</a:t>
                      </a:r>
                      <a:r>
                        <a:rPr lang="en-US" dirty="0"/>
                        <a:t> Knapsack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</a:t>
                      </a:r>
                      <a:r>
                        <a:rPr lang="en-US" dirty="0" err="1"/>
                        <a:t>lbs</a:t>
                      </a:r>
                      <a:r>
                        <a:rPr lang="en-US" dirty="0"/>
                        <a:t> Knapsack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</a:t>
                      </a:r>
                      <a:r>
                        <a:rPr lang="en-US" dirty="0" err="1"/>
                        <a:t>lbs</a:t>
                      </a:r>
                      <a:r>
                        <a:rPr lang="en-US" dirty="0"/>
                        <a:t> Knapsack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</a:t>
                      </a:r>
                      <a:r>
                        <a:rPr lang="en-US" dirty="0" err="1"/>
                        <a:t>lbs</a:t>
                      </a:r>
                      <a:r>
                        <a:rPr lang="en-US" dirty="0"/>
                        <a:t> Knapsack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687107"/>
                  </a:ext>
                </a:extLst>
              </a:tr>
              <a:tr h="774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iPod </a:t>
                      </a:r>
                    </a:p>
                    <a:p>
                      <a:pPr algn="ctr"/>
                      <a:r>
                        <a:rPr lang="en-US" dirty="0"/>
                        <a:t>(1 </a:t>
                      </a:r>
                      <a:r>
                        <a:rPr lang="en-US" dirty="0" err="1"/>
                        <a:t>lb</a:t>
                      </a:r>
                      <a:r>
                        <a:rPr lang="en-US" dirty="0"/>
                        <a:t>, $150)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576468"/>
                  </a:ext>
                </a:extLst>
              </a:tr>
              <a:tr h="774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Laptop </a:t>
                      </a:r>
                    </a:p>
                    <a:p>
                      <a:pPr algn="ctr"/>
                      <a:r>
                        <a:rPr lang="en-US" dirty="0"/>
                        <a:t>(4 </a:t>
                      </a:r>
                      <a:r>
                        <a:rPr lang="en-US" dirty="0" err="1"/>
                        <a:t>lbs</a:t>
                      </a:r>
                      <a:r>
                        <a:rPr lang="en-US" dirty="0"/>
                        <a:t>, $300)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28145"/>
                  </a:ext>
                </a:extLst>
              </a:tr>
              <a:tr h="774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Blu-ray Player</a:t>
                      </a:r>
                    </a:p>
                    <a:p>
                      <a:pPr algn="ctr"/>
                      <a:r>
                        <a:rPr lang="en-US" dirty="0"/>
                        <a:t>(3 </a:t>
                      </a:r>
                      <a:r>
                        <a:rPr lang="en-US" dirty="0" err="1"/>
                        <a:t>lbs</a:t>
                      </a:r>
                      <a:r>
                        <a:rPr lang="en-US" dirty="0"/>
                        <a:t>, $250)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69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88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C9015-9EBC-41CB-857B-02DF0F634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a subproblem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0583F-33A6-4C12-8648-E3C056B0D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 each cell in the grid lets figure out what we can optimally fit into it. </a:t>
            </a:r>
          </a:p>
          <a:p>
            <a:r>
              <a:rPr lang="en-US" sz="2800" dirty="0"/>
              <a:t>Each row means we add an item we can choose from.</a:t>
            </a:r>
          </a:p>
          <a:p>
            <a:r>
              <a:rPr lang="en-US" sz="2800" dirty="0"/>
              <a:t>For every row after the first we can use the items from previous rows.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0873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832A5-7CE4-4730-A11C-65D76B822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cell first row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1007B394-0B92-4152-B60A-D04CAAEE3E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6283283"/>
              </p:ext>
            </p:extLst>
          </p:nvPr>
        </p:nvGraphicFramePr>
        <p:xfrm>
          <a:off x="1066800" y="2043112"/>
          <a:ext cx="10058400" cy="2771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97755454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0064571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54540154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774390649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922041148"/>
                    </a:ext>
                  </a:extLst>
                </a:gridCol>
              </a:tblGrid>
              <a:tr h="4486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lb</a:t>
                      </a:r>
                      <a:r>
                        <a:rPr lang="en-US" dirty="0"/>
                        <a:t> Knapsack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</a:t>
                      </a:r>
                      <a:r>
                        <a:rPr lang="en-US" dirty="0" err="1"/>
                        <a:t>lbs</a:t>
                      </a:r>
                      <a:r>
                        <a:rPr lang="en-US" dirty="0"/>
                        <a:t> Knapsack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</a:t>
                      </a:r>
                      <a:r>
                        <a:rPr lang="en-US" dirty="0" err="1"/>
                        <a:t>lbs</a:t>
                      </a:r>
                      <a:r>
                        <a:rPr lang="en-US" dirty="0"/>
                        <a:t> Knapsack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</a:t>
                      </a:r>
                      <a:r>
                        <a:rPr lang="en-US" dirty="0" err="1"/>
                        <a:t>lbs</a:t>
                      </a:r>
                      <a:r>
                        <a:rPr lang="en-US" dirty="0"/>
                        <a:t> Knapsack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687107"/>
                  </a:ext>
                </a:extLst>
              </a:tr>
              <a:tr h="774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iPod </a:t>
                      </a:r>
                    </a:p>
                    <a:p>
                      <a:pPr algn="ctr"/>
                      <a:r>
                        <a:rPr lang="en-US" dirty="0"/>
                        <a:t>(1 </a:t>
                      </a:r>
                      <a:r>
                        <a:rPr lang="en-US" dirty="0" err="1"/>
                        <a:t>lb</a:t>
                      </a:r>
                      <a:r>
                        <a:rPr lang="en-US" dirty="0"/>
                        <a:t>, $150)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</a:t>
                      </a:r>
                      <a:br>
                        <a:rPr lang="en-US" dirty="0"/>
                      </a:br>
                      <a:r>
                        <a:rPr lang="en-US" dirty="0"/>
                        <a:t>iPod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576468"/>
                  </a:ext>
                </a:extLst>
              </a:tr>
              <a:tr h="774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Laptop</a:t>
                      </a:r>
                    </a:p>
                    <a:p>
                      <a:pPr algn="ctr"/>
                      <a:r>
                        <a:rPr lang="en-US" dirty="0"/>
                        <a:t>(4 </a:t>
                      </a:r>
                      <a:r>
                        <a:rPr lang="en-US" dirty="0" err="1"/>
                        <a:t>lbs</a:t>
                      </a:r>
                      <a:r>
                        <a:rPr lang="en-US" dirty="0"/>
                        <a:t>, $300)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28145"/>
                  </a:ext>
                </a:extLst>
              </a:tr>
              <a:tr h="774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Blu-ray Player</a:t>
                      </a:r>
                    </a:p>
                    <a:p>
                      <a:pPr algn="ctr"/>
                      <a:r>
                        <a:rPr lang="en-US" dirty="0"/>
                        <a:t>(3 </a:t>
                      </a:r>
                      <a:r>
                        <a:rPr lang="en-US" dirty="0" err="1"/>
                        <a:t>lbs</a:t>
                      </a:r>
                      <a:r>
                        <a:rPr lang="en-US" dirty="0"/>
                        <a:t>, $250)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69554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35807B6A-2BB7-4D65-80DF-2C83AC26F5CE}"/>
              </a:ext>
            </a:extLst>
          </p:cNvPr>
          <p:cNvSpPr/>
          <p:nvPr/>
        </p:nvSpPr>
        <p:spPr>
          <a:xfrm rot="2099686" flipH="1">
            <a:off x="4443941" y="3367026"/>
            <a:ext cx="3046839" cy="1552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iPod fits into first knapsack</a:t>
            </a:r>
          </a:p>
        </p:txBody>
      </p:sp>
    </p:spTree>
    <p:extLst>
      <p:ext uri="{BB962C8B-B14F-4D97-AF65-F5344CB8AC3E}">
        <p14:creationId xmlns:p14="http://schemas.microsoft.com/office/powerpoint/2010/main" val="2116782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832A5-7CE4-4730-A11C-65D76B822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Cells 2-4 first row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1007B394-0B92-4152-B60A-D04CAAEE3E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5729005"/>
              </p:ext>
            </p:extLst>
          </p:nvPr>
        </p:nvGraphicFramePr>
        <p:xfrm>
          <a:off x="1066800" y="2043112"/>
          <a:ext cx="10058400" cy="2771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97755454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0064571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54540154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774390649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922041148"/>
                    </a:ext>
                  </a:extLst>
                </a:gridCol>
              </a:tblGrid>
              <a:tr h="4486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lb</a:t>
                      </a:r>
                      <a:r>
                        <a:rPr lang="en-US" dirty="0"/>
                        <a:t> Knapsack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</a:t>
                      </a:r>
                      <a:r>
                        <a:rPr lang="en-US" dirty="0" err="1"/>
                        <a:t>lbs</a:t>
                      </a:r>
                      <a:r>
                        <a:rPr lang="en-US" dirty="0"/>
                        <a:t> Knapsack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</a:t>
                      </a:r>
                      <a:r>
                        <a:rPr lang="en-US" dirty="0" err="1"/>
                        <a:t>lbs</a:t>
                      </a:r>
                      <a:r>
                        <a:rPr lang="en-US" dirty="0"/>
                        <a:t> Knapsack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</a:t>
                      </a:r>
                      <a:r>
                        <a:rPr lang="en-US" dirty="0" err="1"/>
                        <a:t>lbs</a:t>
                      </a:r>
                      <a:r>
                        <a:rPr lang="en-US" dirty="0"/>
                        <a:t> Knapsack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687107"/>
                  </a:ext>
                </a:extLst>
              </a:tr>
              <a:tr h="774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iPod </a:t>
                      </a:r>
                    </a:p>
                    <a:p>
                      <a:pPr algn="ctr"/>
                      <a:r>
                        <a:rPr lang="en-US" dirty="0"/>
                        <a:t>(1 </a:t>
                      </a:r>
                      <a:r>
                        <a:rPr lang="en-US" dirty="0" err="1"/>
                        <a:t>lb</a:t>
                      </a:r>
                      <a:r>
                        <a:rPr lang="en-US" dirty="0"/>
                        <a:t>, $150)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</a:t>
                      </a:r>
                      <a:br>
                        <a:rPr lang="en-US" dirty="0"/>
                      </a:br>
                      <a:r>
                        <a:rPr lang="en-US" dirty="0"/>
                        <a:t>iPod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$150</a:t>
                      </a:r>
                      <a:br>
                        <a:rPr lang="en-US" dirty="0"/>
                      </a:br>
                      <a:r>
                        <a:rPr lang="en-US" dirty="0"/>
                        <a:t>iPod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$150</a:t>
                      </a:r>
                      <a:br>
                        <a:rPr lang="en-US" dirty="0"/>
                      </a:br>
                      <a:r>
                        <a:rPr lang="en-US" dirty="0"/>
                        <a:t>iPod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$150</a:t>
                      </a:r>
                      <a:br>
                        <a:rPr lang="en-US" dirty="0"/>
                      </a:br>
                      <a:r>
                        <a:rPr lang="en-US" dirty="0"/>
                        <a:t>iPod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576468"/>
                  </a:ext>
                </a:extLst>
              </a:tr>
              <a:tr h="774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Laptop</a:t>
                      </a:r>
                    </a:p>
                    <a:p>
                      <a:pPr algn="ctr"/>
                      <a:r>
                        <a:rPr lang="en-US" dirty="0"/>
                        <a:t>(4 </a:t>
                      </a:r>
                      <a:r>
                        <a:rPr lang="en-US" dirty="0" err="1"/>
                        <a:t>lbs</a:t>
                      </a:r>
                      <a:r>
                        <a:rPr lang="en-US" dirty="0"/>
                        <a:t>, $300)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28145"/>
                  </a:ext>
                </a:extLst>
              </a:tr>
              <a:tr h="774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Blu-ray Player</a:t>
                      </a:r>
                    </a:p>
                    <a:p>
                      <a:pPr algn="ctr"/>
                      <a:r>
                        <a:rPr lang="en-US" dirty="0"/>
                        <a:t>(3 </a:t>
                      </a:r>
                      <a:r>
                        <a:rPr lang="en-US" dirty="0" err="1"/>
                        <a:t>lbs</a:t>
                      </a:r>
                      <a:r>
                        <a:rPr lang="en-US" dirty="0"/>
                        <a:t>, $250)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69554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35807B6A-2BB7-4D65-80DF-2C83AC26F5CE}"/>
              </a:ext>
            </a:extLst>
          </p:cNvPr>
          <p:cNvSpPr/>
          <p:nvPr/>
        </p:nvSpPr>
        <p:spPr>
          <a:xfrm rot="2711983" flipH="1">
            <a:off x="8444217" y="3690875"/>
            <a:ext cx="3046839" cy="1552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iPod fits into all other knapsacks!</a:t>
            </a:r>
          </a:p>
        </p:txBody>
      </p:sp>
    </p:spTree>
    <p:extLst>
      <p:ext uri="{BB962C8B-B14F-4D97-AF65-F5344CB8AC3E}">
        <p14:creationId xmlns:p14="http://schemas.microsoft.com/office/powerpoint/2010/main" val="2109199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832A5-7CE4-4730-A11C-65D76B822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cell second row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1007B394-0B92-4152-B60A-D04CAAEE3E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0399658"/>
              </p:ext>
            </p:extLst>
          </p:nvPr>
        </p:nvGraphicFramePr>
        <p:xfrm>
          <a:off x="1066800" y="2043112"/>
          <a:ext cx="10058400" cy="2771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97755454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0064571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54540154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774390649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922041148"/>
                    </a:ext>
                  </a:extLst>
                </a:gridCol>
              </a:tblGrid>
              <a:tr h="4486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lb</a:t>
                      </a:r>
                      <a:r>
                        <a:rPr lang="en-US" dirty="0"/>
                        <a:t> Knapsack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</a:t>
                      </a:r>
                      <a:r>
                        <a:rPr lang="en-US" dirty="0" err="1"/>
                        <a:t>lbs</a:t>
                      </a:r>
                      <a:r>
                        <a:rPr lang="en-US" dirty="0"/>
                        <a:t> Knapsack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</a:t>
                      </a:r>
                      <a:r>
                        <a:rPr lang="en-US" dirty="0" err="1"/>
                        <a:t>lbs</a:t>
                      </a:r>
                      <a:r>
                        <a:rPr lang="en-US" dirty="0"/>
                        <a:t> Knapsack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</a:t>
                      </a:r>
                      <a:r>
                        <a:rPr lang="en-US" dirty="0" err="1"/>
                        <a:t>lbs</a:t>
                      </a:r>
                      <a:r>
                        <a:rPr lang="en-US" dirty="0"/>
                        <a:t> Knapsack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687107"/>
                  </a:ext>
                </a:extLst>
              </a:tr>
              <a:tr h="774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iPod </a:t>
                      </a:r>
                    </a:p>
                    <a:p>
                      <a:pPr algn="ctr"/>
                      <a:r>
                        <a:rPr lang="en-US" dirty="0"/>
                        <a:t>(1 </a:t>
                      </a:r>
                      <a:r>
                        <a:rPr lang="en-US" dirty="0" err="1"/>
                        <a:t>lb</a:t>
                      </a:r>
                      <a:r>
                        <a:rPr lang="en-US" dirty="0"/>
                        <a:t>, $150)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</a:t>
                      </a:r>
                      <a:br>
                        <a:rPr lang="en-US" dirty="0"/>
                      </a:br>
                      <a:r>
                        <a:rPr lang="en-US" dirty="0"/>
                        <a:t>iPod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$150</a:t>
                      </a:r>
                      <a:br>
                        <a:rPr lang="en-US" dirty="0"/>
                      </a:br>
                      <a:r>
                        <a:rPr lang="en-US" dirty="0"/>
                        <a:t>iPod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$150</a:t>
                      </a:r>
                      <a:br>
                        <a:rPr lang="en-US" dirty="0"/>
                      </a:br>
                      <a:r>
                        <a:rPr lang="en-US" dirty="0"/>
                        <a:t>iPod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$150</a:t>
                      </a:r>
                      <a:br>
                        <a:rPr lang="en-US" dirty="0"/>
                      </a:br>
                      <a:r>
                        <a:rPr lang="en-US" dirty="0"/>
                        <a:t>iPod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576468"/>
                  </a:ext>
                </a:extLst>
              </a:tr>
              <a:tr h="774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Laptop</a:t>
                      </a:r>
                    </a:p>
                    <a:p>
                      <a:pPr algn="ctr"/>
                      <a:r>
                        <a:rPr lang="en-US" dirty="0"/>
                        <a:t>(4 </a:t>
                      </a:r>
                      <a:r>
                        <a:rPr lang="en-US" dirty="0" err="1"/>
                        <a:t>lbs</a:t>
                      </a:r>
                      <a:r>
                        <a:rPr lang="en-US" dirty="0"/>
                        <a:t>, $300)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</a:t>
                      </a:r>
                    </a:p>
                    <a:p>
                      <a:pPr algn="ctr"/>
                      <a:r>
                        <a:rPr lang="en-US" dirty="0"/>
                        <a:t>iPod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28145"/>
                  </a:ext>
                </a:extLst>
              </a:tr>
              <a:tr h="774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Blu-ray Player</a:t>
                      </a:r>
                    </a:p>
                    <a:p>
                      <a:pPr algn="ctr"/>
                      <a:r>
                        <a:rPr lang="en-US" dirty="0"/>
                        <a:t>(3 </a:t>
                      </a:r>
                      <a:r>
                        <a:rPr lang="en-US" dirty="0" err="1"/>
                        <a:t>lbs</a:t>
                      </a:r>
                      <a:r>
                        <a:rPr lang="en-US" dirty="0"/>
                        <a:t>, $250)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69554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35807B6A-2BB7-4D65-80DF-2C83AC26F5CE}"/>
              </a:ext>
            </a:extLst>
          </p:cNvPr>
          <p:cNvSpPr/>
          <p:nvPr/>
        </p:nvSpPr>
        <p:spPr>
          <a:xfrm rot="2711983" flipH="1">
            <a:off x="4138916" y="4157601"/>
            <a:ext cx="3046839" cy="1552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Laptop doesn’t fit but iPod still does!</a:t>
            </a:r>
          </a:p>
        </p:txBody>
      </p:sp>
    </p:spTree>
    <p:extLst>
      <p:ext uri="{BB962C8B-B14F-4D97-AF65-F5344CB8AC3E}">
        <p14:creationId xmlns:p14="http://schemas.microsoft.com/office/powerpoint/2010/main" val="1378719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{23672FD2-9C1A-4C7C-8D04-0115E353CBB3}tf78438558_win32</Template>
  <TotalTime>50</TotalTime>
  <Words>971</Words>
  <Application>Microsoft Office PowerPoint</Application>
  <PresentationFormat>Widescreen</PresentationFormat>
  <Paragraphs>258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Century Gothic</vt:lpstr>
      <vt:lpstr>Garamond</vt:lpstr>
      <vt:lpstr>SavonVTI</vt:lpstr>
      <vt:lpstr>Knapsack problem</vt:lpstr>
      <vt:lpstr>The Plan</vt:lpstr>
      <vt:lpstr>Understand the problem </vt:lpstr>
      <vt:lpstr>Make a grid</vt:lpstr>
      <vt:lpstr>PowerPoint Presentation</vt:lpstr>
      <vt:lpstr>Define a subproblem</vt:lpstr>
      <vt:lpstr>First cell first row</vt:lpstr>
      <vt:lpstr>Cells 2-4 first row</vt:lpstr>
      <vt:lpstr>First cell second row</vt:lpstr>
      <vt:lpstr>Cells 2-3 second row</vt:lpstr>
      <vt:lpstr>Last cell second row</vt:lpstr>
      <vt:lpstr>First cell last row</vt:lpstr>
      <vt:lpstr>Second cell last row</vt:lpstr>
      <vt:lpstr>Third cell last row</vt:lpstr>
      <vt:lpstr>Last cell last row</vt:lpstr>
      <vt:lpstr>Reflect</vt:lpstr>
      <vt:lpstr>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Knapsack problem</dc:title>
  <dc:creator>Ethan Jansen</dc:creator>
  <cp:lastModifiedBy>Ethan Jansen</cp:lastModifiedBy>
  <cp:revision>6</cp:revision>
  <dcterms:created xsi:type="dcterms:W3CDTF">2020-09-20T18:03:46Z</dcterms:created>
  <dcterms:modified xsi:type="dcterms:W3CDTF">2020-09-20T18:54:24Z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