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0"/>
    <p:restoredTop sz="96327"/>
  </p:normalViewPr>
  <p:slideViewPr>
    <p:cSldViewPr snapToGrid="0">
      <p:cViewPr varScale="1">
        <p:scale>
          <a:sx n="127" d="100"/>
          <a:sy n="127" d="100"/>
        </p:scale>
        <p:origin x="2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96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2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655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5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72C379-9A7C-4C87-A116-CBE9F58B04C5}" type="datetimeFigureOut">
              <a:rPr lang="en-US" smtClean="0"/>
              <a:t>3/24/23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5B45-8397-B7A6-DCEC-FB3E630CD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A new treatment on gene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C3F99-45F1-5C9C-5B08-1FD4C29D4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Karl </a:t>
            </a:r>
            <a:r>
              <a:rPr lang="en-US" dirty="0" err="1"/>
              <a:t>Berator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2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2AEFC-9298-1CF7-AE65-BFD12933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7432" y="607228"/>
            <a:ext cx="7124590" cy="5451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B9049D-FC13-47C7-1D80-D20FD167FCFF}"/>
              </a:ext>
            </a:extLst>
          </p:cNvPr>
          <p:cNvSpPr txBox="1"/>
          <p:nvPr/>
        </p:nvSpPr>
        <p:spPr>
          <a:xfrm>
            <a:off x="296029" y="824587"/>
            <a:ext cx="37628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plot shows the relationship between gene expression and concentration for the Cell-type 101 cell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scatterplot for each treatment shows a strong, positive, linear association between the concentration of growth factor and gene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trendline for the AF42 has a steeper gradient than the placebo indicating that the rate of gene expression is larger in the samples using this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spread of the data in the AF42 treatment is greater than the placebo indicated by the larger grey area surrounding the trendline. </a:t>
            </a:r>
          </a:p>
        </p:txBody>
      </p:sp>
    </p:spTree>
    <p:extLst>
      <p:ext uri="{BB962C8B-B14F-4D97-AF65-F5344CB8AC3E}">
        <p14:creationId xmlns:p14="http://schemas.microsoft.com/office/powerpoint/2010/main" val="308075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295A5-0AF5-4FD5-5EC0-5A1CE78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9309" y="703262"/>
            <a:ext cx="7124590" cy="5451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8F9DB-14B4-ECB8-1FC6-4B98A07E08DE}"/>
              </a:ext>
            </a:extLst>
          </p:cNvPr>
          <p:cNvSpPr txBox="1"/>
          <p:nvPr/>
        </p:nvSpPr>
        <p:spPr>
          <a:xfrm>
            <a:off x="184196" y="1028343"/>
            <a:ext cx="39273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plot shows the relationship between gene expression and concentration for the Wild-type cell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scatterplot for each treatment shows a strong, positive, linear association between the concentration of growth factor and gene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trendline for the AF42 has a steeper gradient than the placebo indicating that the rate of gene expression is larger in the samples using this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spread of the data in both treatments is similar indicated by the similar area of grey box under the trendlines.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2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2EE523-5B7C-3BAB-060A-64896E20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1758" y="474113"/>
            <a:ext cx="7346336" cy="5621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2B5C2-936A-FB8C-3303-69BEFC797976}"/>
              </a:ext>
            </a:extLst>
          </p:cNvPr>
          <p:cNvSpPr txBox="1"/>
          <p:nvPr/>
        </p:nvSpPr>
        <p:spPr>
          <a:xfrm>
            <a:off x="369511" y="122276"/>
            <a:ext cx="37760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plot gives a summary of the effect different treatments has on gene expression for the Cell-type 101 cell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five-number summary for each treatment is shown in the table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median of AF42 lies outside of the box for the placebo indicating that there may be a difference between the treatments.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median falls roughly between Q1 and Q3 for both treatments indicating limited skew present in the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whiskers of the boxplot are larger in AF42 than the placebo indicating more scatter in this treatment than the placebo.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ABC766-9B9A-80D4-E680-C220CAB3D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55097"/>
              </p:ext>
            </p:extLst>
          </p:nvPr>
        </p:nvGraphicFramePr>
        <p:xfrm>
          <a:off x="188606" y="5572165"/>
          <a:ext cx="4137822" cy="116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49">
                  <a:extLst>
                    <a:ext uri="{9D8B030D-6E8A-4147-A177-3AD203B41FA5}">
                      <a16:colId xmlns:a16="http://schemas.microsoft.com/office/drawing/2014/main" val="3816898272"/>
                    </a:ext>
                  </a:extLst>
                </a:gridCol>
                <a:gridCol w="598635">
                  <a:extLst>
                    <a:ext uri="{9D8B030D-6E8A-4147-A177-3AD203B41FA5}">
                      <a16:colId xmlns:a16="http://schemas.microsoft.com/office/drawing/2014/main" val="1499488901"/>
                    </a:ext>
                  </a:extLst>
                </a:gridCol>
                <a:gridCol w="509827">
                  <a:extLst>
                    <a:ext uri="{9D8B030D-6E8A-4147-A177-3AD203B41FA5}">
                      <a16:colId xmlns:a16="http://schemas.microsoft.com/office/drawing/2014/main" val="1150214086"/>
                    </a:ext>
                  </a:extLst>
                </a:gridCol>
                <a:gridCol w="845327">
                  <a:extLst>
                    <a:ext uri="{9D8B030D-6E8A-4147-A177-3AD203B41FA5}">
                      <a16:colId xmlns:a16="http://schemas.microsoft.com/office/drawing/2014/main" val="2243390841"/>
                    </a:ext>
                  </a:extLst>
                </a:gridCol>
                <a:gridCol w="533947">
                  <a:extLst>
                    <a:ext uri="{9D8B030D-6E8A-4147-A177-3AD203B41FA5}">
                      <a16:colId xmlns:a16="http://schemas.microsoft.com/office/drawing/2014/main" val="214795050"/>
                    </a:ext>
                  </a:extLst>
                </a:gridCol>
                <a:gridCol w="689637">
                  <a:extLst>
                    <a:ext uri="{9D8B030D-6E8A-4147-A177-3AD203B41FA5}">
                      <a16:colId xmlns:a16="http://schemas.microsoft.com/office/drawing/2014/main" val="3575996817"/>
                    </a:ext>
                  </a:extLst>
                </a:gridCol>
              </a:tblGrid>
              <a:tr h="3878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15468"/>
                  </a:ext>
                </a:extLst>
              </a:tr>
              <a:tr h="3878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AF42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48.96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91603"/>
                  </a:ext>
                </a:extLst>
              </a:tr>
              <a:tr h="3878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Placebo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39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4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C34B1-2175-5523-21AB-92ED9B1B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635" y="324536"/>
            <a:ext cx="7760330" cy="5937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994FD-C235-78C6-2BBE-69B018851624}"/>
              </a:ext>
            </a:extLst>
          </p:cNvPr>
          <p:cNvSpPr txBox="1"/>
          <p:nvPr/>
        </p:nvSpPr>
        <p:spPr>
          <a:xfrm>
            <a:off x="332208" y="122765"/>
            <a:ext cx="37760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plot gives a summary of the effect different treatments has on gene expression for the Wild-type cell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five-number summary for each treatment is shown in the table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box of AF42 is above the box of the placebo indicating that there is a difference between the two treatments.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median falls roughly between Q1 and Q3 for both treatments indicating limited skew present in the samples although some left-skew may be present in the placebo.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whiskers of the boxplot are larger in AF42 than the placebo indicating more scatter in this treatment than the placebo.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EF5CEF-EC7F-E509-4DB7-F38A67DE6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71825"/>
              </p:ext>
            </p:extLst>
          </p:nvPr>
        </p:nvGraphicFramePr>
        <p:xfrm>
          <a:off x="151303" y="5486227"/>
          <a:ext cx="4137822" cy="116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49">
                  <a:extLst>
                    <a:ext uri="{9D8B030D-6E8A-4147-A177-3AD203B41FA5}">
                      <a16:colId xmlns:a16="http://schemas.microsoft.com/office/drawing/2014/main" val="3816898272"/>
                    </a:ext>
                  </a:extLst>
                </a:gridCol>
                <a:gridCol w="598635">
                  <a:extLst>
                    <a:ext uri="{9D8B030D-6E8A-4147-A177-3AD203B41FA5}">
                      <a16:colId xmlns:a16="http://schemas.microsoft.com/office/drawing/2014/main" val="1499488901"/>
                    </a:ext>
                  </a:extLst>
                </a:gridCol>
                <a:gridCol w="509827">
                  <a:extLst>
                    <a:ext uri="{9D8B030D-6E8A-4147-A177-3AD203B41FA5}">
                      <a16:colId xmlns:a16="http://schemas.microsoft.com/office/drawing/2014/main" val="1150214086"/>
                    </a:ext>
                  </a:extLst>
                </a:gridCol>
                <a:gridCol w="845327">
                  <a:extLst>
                    <a:ext uri="{9D8B030D-6E8A-4147-A177-3AD203B41FA5}">
                      <a16:colId xmlns:a16="http://schemas.microsoft.com/office/drawing/2014/main" val="2243390841"/>
                    </a:ext>
                  </a:extLst>
                </a:gridCol>
                <a:gridCol w="533947">
                  <a:extLst>
                    <a:ext uri="{9D8B030D-6E8A-4147-A177-3AD203B41FA5}">
                      <a16:colId xmlns:a16="http://schemas.microsoft.com/office/drawing/2014/main" val="214795050"/>
                    </a:ext>
                  </a:extLst>
                </a:gridCol>
                <a:gridCol w="689637">
                  <a:extLst>
                    <a:ext uri="{9D8B030D-6E8A-4147-A177-3AD203B41FA5}">
                      <a16:colId xmlns:a16="http://schemas.microsoft.com/office/drawing/2014/main" val="3575996817"/>
                    </a:ext>
                  </a:extLst>
                </a:gridCol>
              </a:tblGrid>
              <a:tr h="3878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15468"/>
                  </a:ext>
                </a:extLst>
              </a:tr>
              <a:tr h="3878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AF42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91603"/>
                  </a:ext>
                </a:extLst>
              </a:tr>
              <a:tr h="3878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Placebo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39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4586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{C47BEC2B-3267-674A-9859-C16E696B4ACD}tf10001120</Template>
  <TotalTime>124</TotalTime>
  <Words>432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The effect of A new treatment on gene expression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new treatments on gene expression</dc:title>
  <dc:creator>Ethan Michael Johnson</dc:creator>
  <cp:lastModifiedBy>Ethan Michael Johnson</cp:lastModifiedBy>
  <cp:revision>5</cp:revision>
  <dcterms:created xsi:type="dcterms:W3CDTF">2023-03-23T02:49:50Z</dcterms:created>
  <dcterms:modified xsi:type="dcterms:W3CDTF">2023-03-24T01:22:26Z</dcterms:modified>
</cp:coreProperties>
</file>