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4e443e746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4e443e746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4e443e74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4e443e74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e443e74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e443e74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4e443e746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4e443e746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4e443e746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4e443e746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4e443e746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4e443e746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4e443e746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4e443e746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4e443e74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4e443e74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4e443e746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4e443e746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4e443e74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4e443e74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4e443e74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4e443e74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4e443e74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4e443e74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4e443e7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4e443e7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4e443e746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4e443e746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4e443e74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4e443e74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e443e746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e443e746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4e443e746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4e443e746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 and the New York Times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Ethan Moore and Mason Ogden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State Headlines</a:t>
            </a:r>
            <a:endParaRPr/>
          </a:p>
        </p:txBody>
      </p:sp>
      <p:sp>
        <p:nvSpPr>
          <p:cNvPr id="127" name="Google Shape;127;p22"/>
          <p:cNvSpPr txBox="1"/>
          <p:nvPr>
            <p:ph idx="1" type="body"/>
          </p:nvPr>
        </p:nvSpPr>
        <p:spPr>
          <a:xfrm>
            <a:off x="4644675" y="357550"/>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To get headlines that mentioned states specifically, we used the NYT API “article search” endpoint. We decided to analyze 100 headlines (the </a:t>
            </a:r>
            <a:r>
              <a:rPr lang="en" sz="1400"/>
              <a:t>maximum</a:t>
            </a:r>
            <a:r>
              <a:rPr lang="en" sz="1400"/>
              <a:t> allowed) for each of five different, and hopefully representative, states: New York, Colorado, Washington, Mississippi, and Texas.</a:t>
            </a:r>
            <a:endParaRPr sz="1400"/>
          </a:p>
        </p:txBody>
      </p:sp>
      <p:pic>
        <p:nvPicPr>
          <p:cNvPr id="128" name="Google Shape;128;p22"/>
          <p:cNvPicPr preferRelativeResize="0"/>
          <p:nvPr/>
        </p:nvPicPr>
        <p:blipFill>
          <a:blip r:embed="rId3">
            <a:alphaModFix/>
          </a:blip>
          <a:stretch>
            <a:fillRect/>
          </a:stretch>
        </p:blipFill>
        <p:spPr>
          <a:xfrm>
            <a:off x="1343574" y="2107550"/>
            <a:ext cx="5808705" cy="291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Each State is Portrayed</a:t>
            </a:r>
            <a:endParaRPr/>
          </a:p>
        </p:txBody>
      </p:sp>
      <p:sp>
        <p:nvSpPr>
          <p:cNvPr id="134" name="Google Shape;134;p23"/>
          <p:cNvSpPr txBox="1"/>
          <p:nvPr>
            <p:ph idx="1" type="body"/>
          </p:nvPr>
        </p:nvSpPr>
        <p:spPr>
          <a:xfrm>
            <a:off x="4644675" y="321725"/>
            <a:ext cx="4166400" cy="4098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We want to see how five states are portrayed in New York times headlines. </a:t>
            </a:r>
            <a:endParaRPr sz="1800"/>
          </a:p>
          <a:p>
            <a:pPr indent="-342900" lvl="0" marL="457200" rtl="0" algn="l">
              <a:lnSpc>
                <a:spcPct val="150000"/>
              </a:lnSpc>
              <a:spcBef>
                <a:spcPts val="0"/>
              </a:spcBef>
              <a:spcAft>
                <a:spcPts val="0"/>
              </a:spcAft>
              <a:buSzPts val="1800"/>
              <a:buChar char="●"/>
            </a:pPr>
            <a:r>
              <a:rPr lang="en" sz="1800"/>
              <a:t>We found the most recent 100 headlines for New York, Colorado, Washington, Mississippi, and Texas</a:t>
            </a:r>
            <a:endParaRPr sz="1800"/>
          </a:p>
          <a:p>
            <a:pPr indent="-342900" lvl="0" marL="457200" rtl="0" algn="l">
              <a:lnSpc>
                <a:spcPct val="150000"/>
              </a:lnSpc>
              <a:spcBef>
                <a:spcPts val="0"/>
              </a:spcBef>
              <a:spcAft>
                <a:spcPts val="0"/>
              </a:spcAft>
              <a:buSzPts val="1800"/>
              <a:buChar char="●"/>
            </a:pPr>
            <a:r>
              <a:rPr lang="en" sz="1800"/>
              <a:t>Extracted the fifteen most common words in each state’s headlines and plotted those frequencies.</a:t>
            </a:r>
            <a:endParaRPr sz="1800"/>
          </a:p>
        </p:txBody>
      </p:sp>
      <p:pic>
        <p:nvPicPr>
          <p:cNvPr id="135" name="Google Shape;135;p23"/>
          <p:cNvPicPr preferRelativeResize="0"/>
          <p:nvPr/>
        </p:nvPicPr>
        <p:blipFill>
          <a:blip r:embed="rId3">
            <a:alphaModFix/>
          </a:blip>
          <a:stretch>
            <a:fillRect/>
          </a:stretch>
        </p:blipFill>
        <p:spPr>
          <a:xfrm>
            <a:off x="311725" y="1657333"/>
            <a:ext cx="3706500" cy="3061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New York is Portrayed</a:t>
            </a:r>
            <a:endParaRPr/>
          </a:p>
        </p:txBody>
      </p:sp>
      <p:sp>
        <p:nvSpPr>
          <p:cNvPr id="141" name="Google Shape;141;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Lots of words related to commerce and expansion, such as:</a:t>
            </a:r>
            <a:endParaRPr sz="1800"/>
          </a:p>
          <a:p>
            <a:pPr indent="-342900" lvl="1" marL="914400" rtl="0" algn="l">
              <a:spcBef>
                <a:spcPts val="0"/>
              </a:spcBef>
              <a:spcAft>
                <a:spcPts val="0"/>
              </a:spcAft>
              <a:buSzPts val="1800"/>
              <a:buChar char="○"/>
            </a:pPr>
            <a:r>
              <a:rPr lang="en" sz="1800"/>
              <a:t>Buyers</a:t>
            </a:r>
            <a:endParaRPr sz="1800"/>
          </a:p>
          <a:p>
            <a:pPr indent="-342900" lvl="1" marL="914400" rtl="0" algn="l">
              <a:spcBef>
                <a:spcPts val="0"/>
              </a:spcBef>
              <a:spcAft>
                <a:spcPts val="0"/>
              </a:spcAft>
              <a:buSzPts val="1800"/>
              <a:buChar char="○"/>
            </a:pPr>
            <a:r>
              <a:rPr lang="en" sz="1800"/>
              <a:t>Arrival</a:t>
            </a:r>
            <a:endParaRPr sz="1800"/>
          </a:p>
          <a:p>
            <a:pPr indent="-342900" lvl="1" marL="914400" rtl="0" algn="l">
              <a:spcBef>
                <a:spcPts val="0"/>
              </a:spcBef>
              <a:spcAft>
                <a:spcPts val="0"/>
              </a:spcAft>
              <a:buSzPts val="1800"/>
              <a:buChar char="○"/>
            </a:pPr>
            <a:r>
              <a:rPr lang="en" sz="1800"/>
              <a:t>Area</a:t>
            </a:r>
            <a:endParaRPr sz="1800"/>
          </a:p>
          <a:p>
            <a:pPr indent="-342900" lvl="1" marL="914400" rtl="0" algn="l">
              <a:spcBef>
                <a:spcPts val="0"/>
              </a:spcBef>
              <a:spcAft>
                <a:spcPts val="0"/>
              </a:spcAft>
              <a:buSzPts val="1800"/>
              <a:buChar char="○"/>
            </a:pPr>
            <a:r>
              <a:rPr lang="en" sz="1800"/>
              <a:t>Market</a:t>
            </a:r>
            <a:endParaRPr sz="1800"/>
          </a:p>
          <a:p>
            <a:pPr indent="-342900" lvl="1" marL="914400" rtl="0" algn="l">
              <a:spcBef>
                <a:spcPts val="0"/>
              </a:spcBef>
              <a:spcAft>
                <a:spcPts val="0"/>
              </a:spcAft>
              <a:buSzPts val="1800"/>
              <a:buChar char="○"/>
            </a:pPr>
            <a:r>
              <a:rPr lang="en" sz="1800"/>
              <a:t>Reports</a:t>
            </a:r>
            <a:endParaRPr sz="1800"/>
          </a:p>
          <a:p>
            <a:pPr indent="-342900" lvl="1" marL="914400" rtl="0" algn="l">
              <a:spcBef>
                <a:spcPts val="0"/>
              </a:spcBef>
              <a:spcAft>
                <a:spcPts val="0"/>
              </a:spcAft>
              <a:buSzPts val="1800"/>
              <a:buChar char="○"/>
            </a:pPr>
            <a:r>
              <a:rPr lang="en" sz="1800"/>
              <a:t>Retail</a:t>
            </a:r>
            <a:endParaRPr sz="1800"/>
          </a:p>
          <a:p>
            <a:pPr indent="-342900" lvl="1" marL="914400" rtl="0" algn="l">
              <a:spcBef>
                <a:spcPts val="0"/>
              </a:spcBef>
              <a:spcAft>
                <a:spcPts val="0"/>
              </a:spcAft>
              <a:buSzPts val="1800"/>
              <a:buChar char="○"/>
            </a:pPr>
            <a:r>
              <a:rPr lang="en" sz="1800"/>
              <a:t>Office</a:t>
            </a:r>
            <a:endParaRPr sz="1800"/>
          </a:p>
          <a:p>
            <a:pPr indent="-342900" lvl="0" marL="457200" rtl="0" algn="l">
              <a:spcBef>
                <a:spcPts val="0"/>
              </a:spcBef>
              <a:spcAft>
                <a:spcPts val="0"/>
              </a:spcAft>
              <a:buSzPts val="1800"/>
              <a:buChar char="●"/>
            </a:pPr>
            <a:r>
              <a:rPr lang="en" sz="1800"/>
              <a:t>Overall, New York is portrayed by the NYT in a positive light, as a center of business and profit. </a:t>
            </a:r>
            <a:endParaRPr sz="1800"/>
          </a:p>
        </p:txBody>
      </p:sp>
      <p:pic>
        <p:nvPicPr>
          <p:cNvPr id="142" name="Google Shape;142;p24"/>
          <p:cNvPicPr preferRelativeResize="0"/>
          <p:nvPr/>
        </p:nvPicPr>
        <p:blipFill>
          <a:blip r:embed="rId3">
            <a:alphaModFix/>
          </a:blip>
          <a:stretch>
            <a:fillRect/>
          </a:stretch>
        </p:blipFill>
        <p:spPr>
          <a:xfrm>
            <a:off x="311725" y="1635807"/>
            <a:ext cx="3706499" cy="28043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Mississippi is Portrayed</a:t>
            </a:r>
            <a:endParaRPr/>
          </a:p>
        </p:txBody>
      </p:sp>
      <p:sp>
        <p:nvSpPr>
          <p:cNvPr id="148" name="Google Shape;148;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Lots of words related to the justice system, such as:</a:t>
            </a:r>
            <a:endParaRPr/>
          </a:p>
          <a:p>
            <a:pPr indent="-298450" lvl="1" marL="914400" rtl="0" algn="l">
              <a:spcBef>
                <a:spcPts val="0"/>
              </a:spcBef>
              <a:spcAft>
                <a:spcPts val="0"/>
              </a:spcAft>
              <a:buSzPts val="1100"/>
              <a:buChar char="○"/>
            </a:pPr>
            <a:r>
              <a:rPr lang="en"/>
              <a:t>Rights</a:t>
            </a:r>
            <a:endParaRPr/>
          </a:p>
          <a:p>
            <a:pPr indent="-298450" lvl="1" marL="914400" rtl="0" algn="l">
              <a:spcBef>
                <a:spcPts val="0"/>
              </a:spcBef>
              <a:spcAft>
                <a:spcPts val="0"/>
              </a:spcAft>
              <a:buSzPts val="1100"/>
              <a:buChar char="○"/>
            </a:pPr>
            <a:r>
              <a:rPr lang="en"/>
              <a:t>Vote</a:t>
            </a:r>
            <a:endParaRPr/>
          </a:p>
          <a:p>
            <a:pPr indent="-298450" lvl="1" marL="914400" rtl="0" algn="l">
              <a:spcBef>
                <a:spcPts val="0"/>
              </a:spcBef>
              <a:spcAft>
                <a:spcPts val="0"/>
              </a:spcAft>
              <a:buSzPts val="1100"/>
              <a:buChar char="○"/>
            </a:pPr>
            <a:r>
              <a:rPr lang="en"/>
              <a:t>Jury</a:t>
            </a:r>
            <a:endParaRPr/>
          </a:p>
          <a:p>
            <a:pPr indent="-298450" lvl="1" marL="914400" rtl="0" algn="l">
              <a:spcBef>
                <a:spcPts val="0"/>
              </a:spcBef>
              <a:spcAft>
                <a:spcPts val="0"/>
              </a:spcAft>
              <a:buSzPts val="1100"/>
              <a:buChar char="○"/>
            </a:pPr>
            <a:r>
              <a:rPr lang="en"/>
              <a:t>Held</a:t>
            </a:r>
            <a:endParaRPr/>
          </a:p>
          <a:p>
            <a:pPr indent="-298450" lvl="1" marL="914400" rtl="0" algn="l">
              <a:spcBef>
                <a:spcPts val="0"/>
              </a:spcBef>
              <a:spcAft>
                <a:spcPts val="0"/>
              </a:spcAft>
              <a:buSzPts val="1100"/>
              <a:buChar char="○"/>
            </a:pPr>
            <a:r>
              <a:rPr lang="en"/>
              <a:t>Will</a:t>
            </a:r>
            <a:endParaRPr/>
          </a:p>
          <a:p>
            <a:pPr indent="-298450" lvl="1" marL="914400" rtl="0" algn="l">
              <a:spcBef>
                <a:spcPts val="0"/>
              </a:spcBef>
              <a:spcAft>
                <a:spcPts val="0"/>
              </a:spcAft>
              <a:buSzPts val="1100"/>
              <a:buChar char="○"/>
            </a:pPr>
            <a:r>
              <a:rPr lang="en"/>
              <a:t>Suit</a:t>
            </a:r>
            <a:endParaRPr/>
          </a:p>
          <a:p>
            <a:pPr indent="-298450" lvl="1" marL="914400" rtl="0" algn="l">
              <a:spcBef>
                <a:spcPts val="0"/>
              </a:spcBef>
              <a:spcAft>
                <a:spcPts val="0"/>
              </a:spcAft>
              <a:buSzPts val="1100"/>
              <a:buChar char="○"/>
            </a:pPr>
            <a:r>
              <a:rPr lang="en"/>
              <a:t>Action</a:t>
            </a:r>
            <a:endParaRPr/>
          </a:p>
          <a:p>
            <a:pPr indent="-311150" lvl="0" marL="457200" rtl="0" algn="l">
              <a:spcBef>
                <a:spcPts val="0"/>
              </a:spcBef>
              <a:spcAft>
                <a:spcPts val="0"/>
              </a:spcAft>
              <a:buSzPts val="1300"/>
              <a:buChar char="●"/>
            </a:pPr>
            <a:r>
              <a:rPr lang="en"/>
              <a:t>Also words related to civil rights issues and social justice:</a:t>
            </a:r>
            <a:endParaRPr/>
          </a:p>
          <a:p>
            <a:pPr indent="-298450" lvl="1" marL="914400" rtl="0" algn="l">
              <a:spcBef>
                <a:spcPts val="0"/>
              </a:spcBef>
              <a:spcAft>
                <a:spcPts val="0"/>
              </a:spcAft>
              <a:buSzPts val="1100"/>
              <a:buChar char="○"/>
            </a:pPr>
            <a:r>
              <a:rPr lang="en"/>
              <a:t>Klan</a:t>
            </a:r>
            <a:endParaRPr/>
          </a:p>
          <a:p>
            <a:pPr indent="-298450" lvl="1" marL="914400" rtl="0" algn="l">
              <a:spcBef>
                <a:spcPts val="0"/>
              </a:spcBef>
              <a:spcAft>
                <a:spcPts val="0"/>
              </a:spcAft>
              <a:buSzPts val="1100"/>
              <a:buChar char="○"/>
            </a:pPr>
            <a:r>
              <a:rPr lang="en"/>
              <a:t>Slayings</a:t>
            </a:r>
            <a:endParaRPr/>
          </a:p>
          <a:p>
            <a:pPr indent="-298450" lvl="1" marL="914400" rtl="0" algn="l">
              <a:spcBef>
                <a:spcPts val="0"/>
              </a:spcBef>
              <a:spcAft>
                <a:spcPts val="0"/>
              </a:spcAft>
              <a:buSzPts val="1100"/>
              <a:buChar char="○"/>
            </a:pPr>
            <a:r>
              <a:rPr lang="en"/>
              <a:t>Campus</a:t>
            </a:r>
            <a:endParaRPr/>
          </a:p>
          <a:p>
            <a:pPr indent="-298450" lvl="1" marL="914400" rtl="0" algn="l">
              <a:spcBef>
                <a:spcPts val="0"/>
              </a:spcBef>
              <a:spcAft>
                <a:spcPts val="0"/>
              </a:spcAft>
              <a:buSzPts val="1100"/>
              <a:buChar char="○"/>
            </a:pPr>
            <a:r>
              <a:rPr lang="en"/>
              <a:t>Group</a:t>
            </a:r>
            <a:endParaRPr/>
          </a:p>
          <a:p>
            <a:pPr indent="-311150" lvl="0" marL="457200" rtl="0" algn="l">
              <a:spcBef>
                <a:spcPts val="0"/>
              </a:spcBef>
              <a:spcAft>
                <a:spcPts val="0"/>
              </a:spcAft>
              <a:buSzPts val="1300"/>
              <a:buChar char="●"/>
            </a:pPr>
            <a:r>
              <a:rPr lang="en"/>
              <a:t>Overall, NYT is portraying this conservative state in a negative light, though Mississippi is the worst in most state categories such as education, social justice, and poverty. </a:t>
            </a:r>
            <a:endParaRPr/>
          </a:p>
        </p:txBody>
      </p:sp>
      <p:pic>
        <p:nvPicPr>
          <p:cNvPr id="149" name="Google Shape;149;p25"/>
          <p:cNvPicPr preferRelativeResize="0"/>
          <p:nvPr/>
        </p:nvPicPr>
        <p:blipFill>
          <a:blip r:embed="rId3">
            <a:alphaModFix/>
          </a:blip>
          <a:stretch>
            <a:fillRect/>
          </a:stretch>
        </p:blipFill>
        <p:spPr>
          <a:xfrm>
            <a:off x="311725" y="1657333"/>
            <a:ext cx="3706500" cy="29450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Markov Chains to Assess Sentiment</a:t>
            </a:r>
            <a:endParaRPr/>
          </a:p>
        </p:txBody>
      </p:sp>
      <p:sp>
        <p:nvSpPr>
          <p:cNvPr id="155" name="Google Shape;155;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t>Knowing which words were used most commonly used in headlines about each state is informative, but may not pain the whole picture of how the states were portrayed in all of its headlines.</a:t>
            </a:r>
            <a:endParaRPr sz="1800"/>
          </a:p>
          <a:p>
            <a:pPr indent="0" lvl="0" marL="0" rtl="0" algn="l">
              <a:lnSpc>
                <a:spcPct val="150000"/>
              </a:lnSpc>
              <a:spcBef>
                <a:spcPts val="1600"/>
              </a:spcBef>
              <a:spcAft>
                <a:spcPts val="1600"/>
              </a:spcAft>
              <a:buNone/>
            </a:pPr>
            <a:r>
              <a:rPr lang="en" sz="1800"/>
              <a:t>After training a Markov Chain on each set of 100 headlines, we generated many headlines. Here is a sample for each state.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Headlines Generated by Our Markov Chain</a:t>
            </a:r>
            <a:endParaRPr/>
          </a:p>
        </p:txBody>
      </p:sp>
      <p:sp>
        <p:nvSpPr>
          <p:cNvPr id="161" name="Google Shape;161;p27"/>
          <p:cNvSpPr txBox="1"/>
          <p:nvPr>
            <p:ph idx="1" type="body"/>
          </p:nvPr>
        </p:nvSpPr>
        <p:spPr>
          <a:xfrm>
            <a:off x="4644675" y="250500"/>
            <a:ext cx="4166400" cy="46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New York:</a:t>
            </a:r>
            <a:endParaRPr sz="1600">
              <a:solidFill>
                <a:srgbClr val="000000"/>
              </a:solidFill>
              <a:highlight>
                <a:srgbClr val="FFFFFF"/>
              </a:highlight>
              <a:latin typeface="Arial"/>
              <a:ea typeface="Arial"/>
              <a:cs typeface="Arial"/>
              <a:sym typeface="Arial"/>
            </a:endParaRPr>
          </a:p>
          <a:p>
            <a:pPr indent="-330200" lvl="0" marL="457200" rtl="0" algn="l">
              <a:spcBef>
                <a:spcPts val="1600"/>
              </a:spcBef>
              <a:spcAft>
                <a:spcPts val="0"/>
              </a:spcAft>
              <a:buSzPts val="1600"/>
              <a:buChar char="●"/>
            </a:pPr>
            <a:r>
              <a:rPr lang="en" sz="1600"/>
              <a:t>Arrival of Buyers in New York</a:t>
            </a:r>
            <a:endParaRPr sz="1600"/>
          </a:p>
          <a:p>
            <a:pPr indent="0" lvl="0" marL="0" rtl="0" algn="l">
              <a:spcBef>
                <a:spcPts val="1600"/>
              </a:spcBef>
              <a:spcAft>
                <a:spcPts val="0"/>
              </a:spcAft>
              <a:buNone/>
            </a:pPr>
            <a:r>
              <a:rPr lang="en" sz="1600"/>
              <a:t>Colorado:</a:t>
            </a:r>
            <a:endParaRPr sz="1600"/>
          </a:p>
          <a:p>
            <a:pPr indent="-330200" lvl="0" marL="457200" rtl="0" algn="l">
              <a:spcBef>
                <a:spcPts val="1600"/>
              </a:spcBef>
              <a:spcAft>
                <a:spcPts val="0"/>
              </a:spcAft>
              <a:buSzPts val="1600"/>
              <a:buChar char="●"/>
            </a:pPr>
            <a:r>
              <a:rPr lang="en" sz="1600"/>
              <a:t>Flood Spreads in Colorado River Water</a:t>
            </a:r>
            <a:endParaRPr sz="1600"/>
          </a:p>
          <a:p>
            <a:pPr indent="0" lvl="0" marL="0" rtl="0" algn="l">
              <a:spcBef>
                <a:spcPts val="1600"/>
              </a:spcBef>
              <a:spcAft>
                <a:spcPts val="0"/>
              </a:spcAft>
              <a:buNone/>
            </a:pPr>
            <a:r>
              <a:rPr lang="en" sz="1600"/>
              <a:t>Washington:</a:t>
            </a:r>
            <a:endParaRPr sz="1600"/>
          </a:p>
          <a:p>
            <a:pPr indent="-330200" lvl="0" marL="457200" rtl="0" algn="l">
              <a:spcBef>
                <a:spcPts val="1600"/>
              </a:spcBef>
              <a:spcAft>
                <a:spcPts val="0"/>
              </a:spcAft>
              <a:buSzPts val="1600"/>
              <a:buChar char="●"/>
            </a:pPr>
            <a:r>
              <a:rPr lang="en" sz="1600"/>
              <a:t>Washington: The Bureaucratic Curtain</a:t>
            </a:r>
            <a:endParaRPr sz="1600"/>
          </a:p>
          <a:p>
            <a:pPr indent="0" lvl="0" marL="0" rtl="0" algn="l">
              <a:spcBef>
                <a:spcPts val="1600"/>
              </a:spcBef>
              <a:spcAft>
                <a:spcPts val="0"/>
              </a:spcAft>
              <a:buNone/>
            </a:pPr>
            <a:r>
              <a:rPr lang="en" sz="1600"/>
              <a:t>Mississippi:</a:t>
            </a:r>
            <a:endParaRPr sz="1600"/>
          </a:p>
          <a:p>
            <a:pPr indent="-330200" lvl="0" marL="457200" rtl="0" algn="l">
              <a:spcBef>
                <a:spcPts val="1600"/>
              </a:spcBef>
              <a:spcAft>
                <a:spcPts val="0"/>
              </a:spcAft>
              <a:buSzPts val="1600"/>
              <a:buChar char="●"/>
            </a:pPr>
            <a:r>
              <a:rPr lang="en" sz="1600"/>
              <a:t>Nightriders kill Mississippi Mob</a:t>
            </a:r>
            <a:endParaRPr sz="1600"/>
          </a:p>
          <a:p>
            <a:pPr indent="0" lvl="0" marL="0" rtl="0" algn="l">
              <a:spcBef>
                <a:spcPts val="1600"/>
              </a:spcBef>
              <a:spcAft>
                <a:spcPts val="0"/>
              </a:spcAft>
              <a:buNone/>
            </a:pPr>
            <a:r>
              <a:rPr lang="en" sz="1600"/>
              <a:t>Texas: </a:t>
            </a:r>
            <a:endParaRPr sz="1600"/>
          </a:p>
          <a:p>
            <a:pPr indent="-330200" lvl="0" marL="457200" rtl="0" algn="l">
              <a:spcBef>
                <a:spcPts val="1600"/>
              </a:spcBef>
              <a:spcAft>
                <a:spcPts val="0"/>
              </a:spcAft>
              <a:buSzPts val="1600"/>
              <a:buChar char="●"/>
            </a:pPr>
            <a:r>
              <a:rPr lang="en" sz="1600"/>
              <a:t>Commission Lifts Oil</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K-Nearest Neighbors Model</a:t>
            </a:r>
            <a:endParaRPr/>
          </a:p>
        </p:txBody>
      </p:sp>
      <p:sp>
        <p:nvSpPr>
          <p:cNvPr id="167" name="Google Shape;167;p2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 was hard to tell whether the differences in headlines betweens states were significantly different, so we made a model to classify based on these differences. </a:t>
            </a:r>
            <a:endParaRPr sz="1800"/>
          </a:p>
          <a:p>
            <a:pPr indent="-342900" lvl="0" marL="457200" rtl="0" algn="l">
              <a:spcBef>
                <a:spcPts val="0"/>
              </a:spcBef>
              <a:spcAft>
                <a:spcPts val="0"/>
              </a:spcAft>
              <a:buSzPts val="1800"/>
              <a:buChar char="●"/>
            </a:pPr>
            <a:r>
              <a:rPr lang="en" sz="1800"/>
              <a:t>The model used TF-IDF on the headlines and K-Nearest Neighbors Classifier to predict whether a headline came from </a:t>
            </a:r>
            <a:r>
              <a:rPr lang="en" sz="1800"/>
              <a:t>New York</a:t>
            </a:r>
            <a:r>
              <a:rPr lang="en" sz="1800"/>
              <a:t>, </a:t>
            </a:r>
            <a:r>
              <a:rPr lang="en" sz="1800"/>
              <a:t>Colorado</a:t>
            </a:r>
            <a:r>
              <a:rPr lang="en" sz="1800"/>
              <a:t>,</a:t>
            </a:r>
            <a:r>
              <a:rPr lang="en" sz="1800"/>
              <a:t> Mississippi,</a:t>
            </a:r>
            <a:r>
              <a:rPr lang="en" sz="1800"/>
              <a:t> Washington, or Texas.  </a:t>
            </a:r>
            <a:endParaRPr sz="1800"/>
          </a:p>
          <a:p>
            <a:pPr indent="0" lvl="0" marL="0" rtl="0" algn="l">
              <a:spcBef>
                <a:spcPts val="1600"/>
              </a:spcBef>
              <a:spcAft>
                <a:spcPts val="1600"/>
              </a:spcAft>
              <a:buNone/>
            </a:pPr>
            <a:r>
              <a:t/>
            </a:r>
            <a:endParaRPr/>
          </a:p>
        </p:txBody>
      </p:sp>
      <p:pic>
        <p:nvPicPr>
          <p:cNvPr id="168" name="Google Shape;168;p28"/>
          <p:cNvPicPr preferRelativeResize="0"/>
          <p:nvPr/>
        </p:nvPicPr>
        <p:blipFill>
          <a:blip r:embed="rId3">
            <a:alphaModFix/>
          </a:blip>
          <a:stretch>
            <a:fillRect/>
          </a:stretch>
        </p:blipFill>
        <p:spPr>
          <a:xfrm>
            <a:off x="311725" y="1643875"/>
            <a:ext cx="3706501" cy="23292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the Model</a:t>
            </a:r>
            <a:endParaRPr/>
          </a:p>
        </p:txBody>
      </p:sp>
      <p:sp>
        <p:nvSpPr>
          <p:cNvPr id="174" name="Google Shape;174;p2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cross-validation accuracy of this model was 60%</a:t>
            </a:r>
            <a:endParaRPr sz="1400"/>
          </a:p>
          <a:p>
            <a:pPr indent="-317500" lvl="0" marL="457200" rtl="0" algn="l">
              <a:spcBef>
                <a:spcPts val="0"/>
              </a:spcBef>
              <a:spcAft>
                <a:spcPts val="0"/>
              </a:spcAft>
              <a:buSzPts val="1400"/>
              <a:buChar char="●"/>
            </a:pPr>
            <a:r>
              <a:rPr lang="en" sz="1400"/>
              <a:t>Overall, our model had very good precision, with each state’s score being between 78% and 90%</a:t>
            </a:r>
            <a:endParaRPr sz="1400"/>
          </a:p>
          <a:p>
            <a:pPr indent="-317500" lvl="0" marL="457200" rtl="0" algn="l">
              <a:spcBef>
                <a:spcPts val="0"/>
              </a:spcBef>
              <a:spcAft>
                <a:spcPts val="0"/>
              </a:spcAft>
              <a:buSzPts val="1400"/>
              <a:buChar char="●"/>
            </a:pPr>
            <a:r>
              <a:rPr lang="en" sz="1400"/>
              <a:t>However, recall scores were much lower and varied more, being between 21% and 54%</a:t>
            </a:r>
            <a:endParaRPr sz="1400"/>
          </a:p>
          <a:p>
            <a:pPr indent="-317500" lvl="0" marL="457200" rtl="0" algn="l">
              <a:spcBef>
                <a:spcPts val="0"/>
              </a:spcBef>
              <a:spcAft>
                <a:spcPts val="0"/>
              </a:spcAft>
              <a:buSzPts val="1400"/>
              <a:buChar char="●"/>
            </a:pPr>
            <a:r>
              <a:rPr lang="en" sz="1400"/>
              <a:t>The F1 scores were somewhat adequate, being between 32% and 65%</a:t>
            </a:r>
            <a:endParaRPr sz="1400"/>
          </a:p>
          <a:p>
            <a:pPr indent="-317500" lvl="0" marL="457200" rtl="0" algn="l">
              <a:spcBef>
                <a:spcPts val="0"/>
              </a:spcBef>
              <a:spcAft>
                <a:spcPts val="0"/>
              </a:spcAft>
              <a:buSzPts val="1400"/>
              <a:buChar char="●"/>
            </a:pPr>
            <a:r>
              <a:rPr lang="en" sz="1400"/>
              <a:t>Overall, the fact that if a headline is inputted into the model, we can predict what state it came from with 60% accuracy is pretty impressive. </a:t>
            </a:r>
            <a:endParaRPr sz="1400"/>
          </a:p>
        </p:txBody>
      </p:sp>
      <p:pic>
        <p:nvPicPr>
          <p:cNvPr id="175" name="Google Shape;175;p29"/>
          <p:cNvPicPr preferRelativeResize="0"/>
          <p:nvPr/>
        </p:nvPicPr>
        <p:blipFill>
          <a:blip r:embed="rId3">
            <a:alphaModFix/>
          </a:blip>
          <a:stretch>
            <a:fillRect/>
          </a:stretch>
        </p:blipFill>
        <p:spPr>
          <a:xfrm>
            <a:off x="311725" y="1735926"/>
            <a:ext cx="3706500" cy="25098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81" name="Google Shape;181;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600"/>
              <a:t>The sum of our analyses made one thing clear: New York Times headlines are consistently different in word choice for different states in different regions of the country. Although the tie to political bias may not be apparently strong based on our analyses, our takeaway from this project is that national headlines for different states are not always the same from state-to-state in word choice and therefore in sentiment.</a:t>
            </a:r>
            <a:endParaRPr sz="1600"/>
          </a:p>
        </p:txBody>
      </p:sp>
      <p:pic>
        <p:nvPicPr>
          <p:cNvPr id="182" name="Google Shape;182;p30"/>
          <p:cNvPicPr preferRelativeResize="0"/>
          <p:nvPr/>
        </p:nvPicPr>
        <p:blipFill>
          <a:blip r:embed="rId3">
            <a:alphaModFix/>
          </a:blip>
          <a:stretch>
            <a:fillRect/>
          </a:stretch>
        </p:blipFill>
        <p:spPr>
          <a:xfrm>
            <a:off x="405938" y="1334925"/>
            <a:ext cx="1880325" cy="345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chemeClr val="lt2"/>
                </a:solidFill>
                <a:highlight>
                  <a:srgbClr val="FFFFFF"/>
                </a:highlight>
              </a:rPr>
              <a:t>The New York Times has been an essential American journalistic institution for more than a century, known for its objective reporting and ethical practices. However, recently that long-held credibility has been called into question by a large portion of the country, including none other than the President of the United States. </a:t>
            </a:r>
            <a:endParaRPr sz="1800">
              <a:solidFill>
                <a:schemeClr val="lt2"/>
              </a:solidFill>
              <a:highlight>
                <a:srgbClr val="FFFFFF"/>
              </a:highlight>
            </a:endParaRPr>
          </a:p>
          <a:p>
            <a:pPr indent="0" lvl="0" marL="0" rtl="0" algn="l">
              <a:spcBef>
                <a:spcPts val="1600"/>
              </a:spcBef>
              <a:spcAft>
                <a:spcPts val="0"/>
              </a:spcAft>
              <a:buNone/>
            </a:pPr>
            <a:r>
              <a:t/>
            </a:r>
            <a:endParaRPr>
              <a:solidFill>
                <a:schemeClr val="lt2"/>
              </a:solidFill>
              <a:highlight>
                <a:srgbClr val="FFFFFF"/>
              </a:highlight>
            </a:endParaRPr>
          </a:p>
          <a:p>
            <a:pPr indent="0" lvl="0" marL="0" rtl="0" algn="l">
              <a:spcBef>
                <a:spcPts val="1600"/>
              </a:spcBef>
              <a:spcAft>
                <a:spcPts val="1600"/>
              </a:spcAft>
              <a:buNone/>
            </a:pPr>
            <a:r>
              <a:t/>
            </a:r>
            <a:endParaRPr>
              <a:solidFill>
                <a:schemeClr val="lt2"/>
              </a:solidFill>
            </a:endParaRPr>
          </a:p>
        </p:txBody>
      </p:sp>
      <p:pic>
        <p:nvPicPr>
          <p:cNvPr id="72" name="Google Shape;72;p14"/>
          <p:cNvPicPr preferRelativeResize="0"/>
          <p:nvPr/>
        </p:nvPicPr>
        <p:blipFill>
          <a:blip r:embed="rId3">
            <a:alphaModFix/>
          </a:blip>
          <a:stretch>
            <a:fillRect/>
          </a:stretch>
        </p:blipFill>
        <p:spPr>
          <a:xfrm>
            <a:off x="400485" y="1853950"/>
            <a:ext cx="3528975" cy="23658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5"/>
          <p:cNvPicPr preferRelativeResize="0"/>
          <p:nvPr/>
        </p:nvPicPr>
        <p:blipFill>
          <a:blip r:embed="rId3">
            <a:alphaModFix/>
          </a:blip>
          <a:stretch>
            <a:fillRect/>
          </a:stretch>
        </p:blipFill>
        <p:spPr>
          <a:xfrm>
            <a:off x="214313" y="481013"/>
            <a:ext cx="8715375" cy="418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Clr>
                <a:schemeClr val="dk1"/>
              </a:buClr>
              <a:buSzPts val="1100"/>
              <a:buFont typeface="Arial"/>
              <a:buNone/>
            </a:pPr>
            <a:r>
              <a:rPr lang="en" sz="1800">
                <a:solidFill>
                  <a:schemeClr val="lt2"/>
                </a:solidFill>
                <a:highlight>
                  <a:srgbClr val="FFFFFF"/>
                </a:highlight>
              </a:rPr>
              <a:t>Although a large part of this situation is purely political, it is interesting to think about the balance the New York Times is trying to maintain between objective reporting, informing the public, serving its local readership, and selling papers.</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800">
                <a:solidFill>
                  <a:schemeClr val="lt2"/>
                </a:solidFill>
              </a:rPr>
              <a:t>We are interested in how the New York Times has </a:t>
            </a:r>
            <a:r>
              <a:rPr lang="en" sz="1800">
                <a:solidFill>
                  <a:schemeClr val="lt2"/>
                </a:solidFill>
              </a:rPr>
              <a:t>represented</a:t>
            </a:r>
            <a:r>
              <a:rPr lang="en" sz="1800">
                <a:solidFill>
                  <a:schemeClr val="lt2"/>
                </a:solidFill>
              </a:rPr>
              <a:t> various states in its articles recently and whether we can find any patterns that support or discredit the idea that NYT is representing certain geographic groups of people differently than others.</a:t>
            </a:r>
            <a:endParaRPr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 Data</a:t>
            </a:r>
            <a:endParaRPr/>
          </a:p>
        </p:txBody>
      </p:sp>
      <p:sp>
        <p:nvSpPr>
          <p:cNvPr id="97" name="Google Shape;97;p18"/>
          <p:cNvSpPr txBox="1"/>
          <p:nvPr>
            <p:ph idx="1" type="body"/>
          </p:nvPr>
        </p:nvSpPr>
        <p:spPr>
          <a:xfrm>
            <a:off x="4662600" y="0"/>
            <a:ext cx="4166400" cy="409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lt2"/>
                </a:solidFill>
              </a:rPr>
              <a:t>We began to investigate this question by using the NYT API's "archive" endpoint to acquire a data frame of every piece of work published by NYT in January of 2019, the most recent data available.</a:t>
            </a:r>
            <a:endParaRPr sz="1800">
              <a:solidFill>
                <a:schemeClr val="lt2"/>
              </a:solidFill>
            </a:endParaRPr>
          </a:p>
        </p:txBody>
      </p:sp>
      <p:pic>
        <p:nvPicPr>
          <p:cNvPr id="98" name="Google Shape;98;p18"/>
          <p:cNvPicPr preferRelativeResize="0"/>
          <p:nvPr/>
        </p:nvPicPr>
        <p:blipFill>
          <a:blip r:embed="rId3">
            <a:alphaModFix/>
          </a:blip>
          <a:stretch>
            <a:fillRect/>
          </a:stretch>
        </p:blipFill>
        <p:spPr>
          <a:xfrm>
            <a:off x="1440225" y="2176550"/>
            <a:ext cx="6576624" cy="2716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a:t>
            </a:r>
            <a:endParaRPr/>
          </a:p>
        </p:txBody>
      </p:sp>
      <p:sp>
        <p:nvSpPr>
          <p:cNvPr id="104" name="Google Shape;104;p19"/>
          <p:cNvSpPr txBox="1"/>
          <p:nvPr>
            <p:ph idx="1" type="body"/>
          </p:nvPr>
        </p:nvSpPr>
        <p:spPr>
          <a:xfrm>
            <a:off x="4644675" y="500925"/>
            <a:ext cx="4387800" cy="4098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In our minds, the most obvious sign of bias would be total mentions</a:t>
            </a:r>
            <a:endParaRPr sz="1800"/>
          </a:p>
          <a:p>
            <a:pPr indent="-342900" lvl="0" marL="457200" rtl="0" algn="l">
              <a:lnSpc>
                <a:spcPct val="150000"/>
              </a:lnSpc>
              <a:spcBef>
                <a:spcPts val="0"/>
              </a:spcBef>
              <a:spcAft>
                <a:spcPts val="0"/>
              </a:spcAft>
              <a:buSzPts val="1800"/>
              <a:buChar char="●"/>
            </a:pPr>
            <a:r>
              <a:rPr lang="en" sz="1800"/>
              <a:t>We investigated how many times each state appeared in January 2019 NYT headlines</a:t>
            </a:r>
            <a:endParaRPr sz="1800"/>
          </a:p>
          <a:p>
            <a:pPr indent="-342900" lvl="0" marL="457200" rtl="0" algn="l">
              <a:lnSpc>
                <a:spcPct val="150000"/>
              </a:lnSpc>
              <a:spcBef>
                <a:spcPts val="0"/>
              </a:spcBef>
              <a:spcAft>
                <a:spcPts val="0"/>
              </a:spcAft>
              <a:buSzPts val="1800"/>
              <a:buChar char="●"/>
            </a:pPr>
            <a:r>
              <a:rPr lang="en" sz="1800"/>
              <a:t>Obviously, the most common state mentioned by far was New York. </a:t>
            </a:r>
            <a:endParaRPr sz="1800"/>
          </a:p>
          <a:p>
            <a:pPr indent="-342900" lvl="0" marL="457200" rtl="0" algn="l">
              <a:lnSpc>
                <a:spcPct val="150000"/>
              </a:lnSpc>
              <a:spcBef>
                <a:spcPts val="0"/>
              </a:spcBef>
              <a:spcAft>
                <a:spcPts val="0"/>
              </a:spcAft>
              <a:buSzPts val="1800"/>
              <a:buChar char="●"/>
            </a:pPr>
            <a:r>
              <a:rPr lang="en" sz="1800"/>
              <a:t>Other than New York’s frequency, there’s no obvious pattern in frequencies. </a:t>
            </a:r>
            <a:endParaRPr sz="1800"/>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pic>
        <p:nvPicPr>
          <p:cNvPr id="105" name="Google Shape;105;p19"/>
          <p:cNvPicPr preferRelativeResize="0"/>
          <p:nvPr/>
        </p:nvPicPr>
        <p:blipFill>
          <a:blip r:embed="rId3">
            <a:alphaModFix/>
          </a:blip>
          <a:stretch>
            <a:fillRect/>
          </a:stretch>
        </p:blipFill>
        <p:spPr>
          <a:xfrm>
            <a:off x="311725" y="1313175"/>
            <a:ext cx="3706501" cy="32677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Trends</a:t>
            </a:r>
            <a:endParaRPr/>
          </a:p>
        </p:txBody>
      </p:sp>
      <p:sp>
        <p:nvSpPr>
          <p:cNvPr id="111" name="Google Shape;111;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p>
          <a:p>
            <a:pPr indent="0" lvl="0" marL="0" rtl="0" algn="l">
              <a:lnSpc>
                <a:spcPct val="150000"/>
              </a:lnSpc>
              <a:spcBef>
                <a:spcPts val="1600"/>
              </a:spcBef>
              <a:spcAft>
                <a:spcPts val="0"/>
              </a:spcAft>
              <a:buNone/>
            </a:pPr>
            <a:r>
              <a:rPr lang="en" sz="1400"/>
              <a:t>To answer our question, more than two-thirds of mentions of states in NYT headlines voted majority Democrat in the 2016 election. This seems like evidence of bias!</a:t>
            </a:r>
            <a:endParaRPr sz="1400"/>
          </a:p>
          <a:p>
            <a:pPr indent="0" lvl="0" marL="0" rtl="0" algn="l">
              <a:lnSpc>
                <a:spcPct val="150000"/>
              </a:lnSpc>
              <a:spcBef>
                <a:spcPts val="1600"/>
              </a:spcBef>
              <a:spcAft>
                <a:spcPts val="0"/>
              </a:spcAft>
              <a:buNone/>
            </a:pPr>
            <a:r>
              <a:t/>
            </a:r>
            <a:endParaRPr sz="1400"/>
          </a:p>
          <a:p>
            <a:pPr indent="0" lvl="0" marL="0" rtl="0" algn="l">
              <a:lnSpc>
                <a:spcPct val="150000"/>
              </a:lnSpc>
              <a:spcBef>
                <a:spcPts val="1600"/>
              </a:spcBef>
              <a:spcAft>
                <a:spcPts val="1600"/>
              </a:spcAft>
              <a:buNone/>
            </a:pPr>
            <a:r>
              <a:rPr lang="en" sz="1400"/>
              <a:t>But keep in mind that 40% of state mentions in headlines over this time period were “New York”. When we filter those out, there does not appear to be a mention bias upon political lines</a:t>
            </a:r>
            <a:endParaRPr sz="1400"/>
          </a:p>
        </p:txBody>
      </p:sp>
      <p:pic>
        <p:nvPicPr>
          <p:cNvPr id="112" name="Google Shape;112;p20"/>
          <p:cNvPicPr preferRelativeResize="0"/>
          <p:nvPr/>
        </p:nvPicPr>
        <p:blipFill>
          <a:blip r:embed="rId3">
            <a:alphaModFix/>
          </a:blip>
          <a:stretch>
            <a:fillRect/>
          </a:stretch>
        </p:blipFill>
        <p:spPr>
          <a:xfrm>
            <a:off x="0" y="1292200"/>
            <a:ext cx="4248925" cy="1279550"/>
          </a:xfrm>
          <a:prstGeom prst="rect">
            <a:avLst/>
          </a:prstGeom>
          <a:noFill/>
          <a:ln>
            <a:noFill/>
          </a:ln>
        </p:spPr>
      </p:pic>
      <p:pic>
        <p:nvPicPr>
          <p:cNvPr id="113" name="Google Shape;113;p20"/>
          <p:cNvPicPr preferRelativeResize="0"/>
          <p:nvPr/>
        </p:nvPicPr>
        <p:blipFill>
          <a:blip r:embed="rId4">
            <a:alphaModFix/>
          </a:blip>
          <a:stretch>
            <a:fillRect/>
          </a:stretch>
        </p:blipFill>
        <p:spPr>
          <a:xfrm>
            <a:off x="0" y="3177925"/>
            <a:ext cx="4248925" cy="11233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Trends (cont.)</a:t>
            </a:r>
            <a:endParaRPr/>
          </a:p>
        </p:txBody>
      </p:sp>
      <p:sp>
        <p:nvSpPr>
          <p:cNvPr id="119" name="Google Shape;119;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Yet another way to evaluate the relationship between NYT mentions in January and political leaning in the last Presidential Election is to look at the correlation. </a:t>
            </a:r>
            <a:endParaRPr/>
          </a:p>
          <a:p>
            <a:pPr indent="0" lvl="0" marL="0" rtl="0" algn="l">
              <a:spcBef>
                <a:spcPts val="1600"/>
              </a:spcBef>
              <a:spcAft>
                <a:spcPts val="0"/>
              </a:spcAft>
              <a:buNone/>
            </a:pPr>
            <a:r>
              <a:rPr lang="en"/>
              <a:t>The simple correlation between appearing in a NYT headline and voting Democratic in the 2016 election is positive at about 0.27. </a:t>
            </a:r>
            <a:endParaRPr/>
          </a:p>
          <a:p>
            <a:pPr indent="0" lvl="0" marL="0" rtl="0" algn="l">
              <a:spcBef>
                <a:spcPts val="1600"/>
              </a:spcBef>
              <a:spcAft>
                <a:spcPts val="0"/>
              </a:spcAft>
              <a:buNone/>
            </a:pPr>
            <a:r>
              <a:rPr lang="en"/>
              <a:t>Interestingly</a:t>
            </a:r>
            <a:r>
              <a:rPr lang="en"/>
              <a:t>, when we removed the outlier, New York, a liberal voting state, the correlation actually grew slightly more positive.</a:t>
            </a:r>
            <a:endParaRPr/>
          </a:p>
          <a:p>
            <a:pPr indent="0" lvl="0" marL="0" rtl="0" algn="l">
              <a:spcBef>
                <a:spcPts val="1600"/>
              </a:spcBef>
              <a:spcAft>
                <a:spcPts val="1600"/>
              </a:spcAft>
              <a:buNone/>
            </a:pPr>
            <a:r>
              <a:rPr lang="en"/>
              <a:t>It is fair to say that there is a correlation between being a left-leaning state and being mentioned in NYT headlines during this time period.</a:t>
            </a:r>
            <a:endParaRPr/>
          </a:p>
        </p:txBody>
      </p:sp>
      <p:pic>
        <p:nvPicPr>
          <p:cNvPr id="120" name="Google Shape;120;p21"/>
          <p:cNvPicPr preferRelativeResize="0"/>
          <p:nvPr/>
        </p:nvPicPr>
        <p:blipFill>
          <a:blip r:embed="rId3">
            <a:alphaModFix/>
          </a:blip>
          <a:stretch>
            <a:fillRect/>
          </a:stretch>
        </p:blipFill>
        <p:spPr>
          <a:xfrm>
            <a:off x="71975" y="1611065"/>
            <a:ext cx="4166400" cy="839385"/>
          </a:xfrm>
          <a:prstGeom prst="rect">
            <a:avLst/>
          </a:prstGeom>
          <a:noFill/>
          <a:ln>
            <a:noFill/>
          </a:ln>
        </p:spPr>
      </p:pic>
      <p:pic>
        <p:nvPicPr>
          <p:cNvPr id="121" name="Google Shape;121;p21"/>
          <p:cNvPicPr preferRelativeResize="0"/>
          <p:nvPr/>
        </p:nvPicPr>
        <p:blipFill>
          <a:blip r:embed="rId4">
            <a:alphaModFix/>
          </a:blip>
          <a:stretch>
            <a:fillRect/>
          </a:stretch>
        </p:blipFill>
        <p:spPr>
          <a:xfrm>
            <a:off x="71975" y="3064502"/>
            <a:ext cx="4166400" cy="11757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