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18"/>
  </p:notesMasterIdLst>
  <p:handoutMasterIdLst>
    <p:handoutMasterId r:id="rId19"/>
  </p:handoutMasterIdLst>
  <p:sldIdLst>
    <p:sldId id="294" r:id="rId5"/>
    <p:sldId id="305" r:id="rId6"/>
    <p:sldId id="311" r:id="rId7"/>
    <p:sldId id="293" r:id="rId8"/>
    <p:sldId id="295" r:id="rId9"/>
    <p:sldId id="307" r:id="rId10"/>
    <p:sldId id="310" r:id="rId11"/>
    <p:sldId id="308" r:id="rId12"/>
    <p:sldId id="297" r:id="rId13"/>
    <p:sldId id="304" r:id="rId14"/>
    <p:sldId id="309" r:id="rId15"/>
    <p:sldId id="296" r:id="rId16"/>
    <p:sldId id="301" r:id="rId17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, SIOBHAN (CTR)" initials="LS(" lastIdx="8" clrIdx="0">
    <p:extLst>
      <p:ext uri="{19B8F6BF-5375-455C-9EA6-DF929625EA0E}">
        <p15:presenceInfo xmlns:p15="http://schemas.microsoft.com/office/powerpoint/2012/main" userId="LLOYD, SIOBHAN (CTR)" providerId="None"/>
      </p:ext>
    </p:extLst>
  </p:cmAuthor>
  <p:cmAuthor id="2" name="Campo, Brian" initials="CB" lastIdx="8" clrIdx="1">
    <p:extLst>
      <p:ext uri="{19B8F6BF-5375-455C-9EA6-DF929625EA0E}">
        <p15:presenceInfo xmlns:p15="http://schemas.microsoft.com/office/powerpoint/2012/main" userId="S::Brian.Campo@hq.dhs.gov::9dd5f159-a5c2-4070-94ee-cf6c4aa294ea" providerId="AD"/>
      </p:ext>
    </p:extLst>
  </p:cmAuthor>
  <p:cmAuthor id="3" name="Pratt, William" initials="PW" lastIdx="8" clrIdx="2">
    <p:extLst>
      <p:ext uri="{19B8F6BF-5375-455C-9EA6-DF929625EA0E}">
        <p15:presenceInfo xmlns:p15="http://schemas.microsoft.com/office/powerpoint/2012/main" userId="S::William.Pratt@hq.dhs.gov::6622189b-d74b-4f50-bd56-95bd34f13740" providerId="AD"/>
      </p:ext>
    </p:extLst>
  </p:cmAuthor>
  <p:cmAuthor id="4" name="ESPINOZA, JACQUELINE" initials="EJ" lastIdx="9" clrIdx="3">
    <p:extLst>
      <p:ext uri="{19B8F6BF-5375-455C-9EA6-DF929625EA0E}">
        <p15:presenceInfo xmlns:p15="http://schemas.microsoft.com/office/powerpoint/2012/main" userId="S::jacqueline.espinoza@hq.dhs.gov::a3599970-bcfa-4b50-8502-31446cf37f2f" providerId="AD"/>
      </p:ext>
    </p:extLst>
  </p:cmAuthor>
  <p:cmAuthor id="5" name="Naureen" initials="N" lastIdx="30" clrIdx="4">
    <p:extLst>
      <p:ext uri="{19B8F6BF-5375-455C-9EA6-DF929625EA0E}">
        <p15:presenceInfo xmlns:p15="http://schemas.microsoft.com/office/powerpoint/2012/main" userId="S::Naureen.Rahman@hq.dhs.gov::f4e209c6-cc80-4d8b-b57a-e779d7b73e4c" providerId="AD"/>
      </p:ext>
    </p:extLst>
  </p:cmAuthor>
  <p:cmAuthor id="6" name="Forsythe, Brian" initials="FB" lastIdx="3" clrIdx="5">
    <p:extLst>
      <p:ext uri="{19B8F6BF-5375-455C-9EA6-DF929625EA0E}">
        <p15:presenceInfo xmlns:p15="http://schemas.microsoft.com/office/powerpoint/2012/main" userId="S::brian.forsythe@hq.dhs.gov::3d7d3588-2f12-4c2e-ac15-8f677f62e7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  <a:srgbClr val="268943"/>
    <a:srgbClr val="5A5B5D"/>
    <a:srgbClr val="C62031"/>
    <a:srgbClr val="ED7D31"/>
    <a:srgbClr val="5A266F"/>
    <a:srgbClr val="EC7D31"/>
    <a:srgbClr val="ABFFC4"/>
    <a:srgbClr val="5BD47F"/>
    <a:srgbClr val="5E97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 autoAdjust="0"/>
    <p:restoredTop sz="89213" autoAdjust="0"/>
  </p:normalViewPr>
  <p:slideViewPr>
    <p:cSldViewPr snapToGrid="0">
      <p:cViewPr>
        <p:scale>
          <a:sx n="180" d="100"/>
          <a:sy n="180" d="100"/>
        </p:scale>
        <p:origin x="2116" y="2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54" y="46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5B416F-12F7-8245-B7D4-D65FCD72D8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D20F6-C535-D046-9666-06621F11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A5F54-FBF3-1447-ACC7-2EF23A9C40C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EBC398-93A2-8D47-92A2-63F46BBD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5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58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Governance: </a:t>
            </a:r>
            <a:r>
              <a:rPr lang="en-US" b="0" dirty="0"/>
              <a:t>The Governance Principle Framework promotes </a:t>
            </a:r>
            <a:r>
              <a:rPr lang="en-US" dirty="0"/>
              <a:t>accountability by establishing processes to manage, operate, and oversee implementation</a:t>
            </a:r>
          </a:p>
          <a:p>
            <a:r>
              <a:rPr lang="en-US" b="1" dirty="0"/>
              <a:t>Data:  </a:t>
            </a:r>
            <a:r>
              <a:rPr lang="en-US" b="0" dirty="0"/>
              <a:t>The Data Principle Framework ensures </a:t>
            </a:r>
            <a:r>
              <a:rPr lang="en-US" dirty="0"/>
              <a:t>quality, reliability, and representativeness of data sources and processing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Performance:  </a:t>
            </a:r>
            <a:r>
              <a:rPr lang="en-US" b="0" dirty="0"/>
              <a:t>The Performance Principle Framework produces results that are consistent with program objectives</a:t>
            </a:r>
            <a:endParaRPr lang="en-US" dirty="0"/>
          </a:p>
          <a:p>
            <a:r>
              <a:rPr lang="en-US" b="1" dirty="0"/>
              <a:t>Monitoring: </a:t>
            </a:r>
            <a:r>
              <a:rPr lang="en-US" b="0" dirty="0"/>
              <a:t>The Monitoring Principle Framework ensures reliability and relevance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3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7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93 TOTAL INPUTS</a:t>
            </a:r>
          </a:p>
          <a:p>
            <a:r>
              <a:rPr lang="en-US" dirty="0"/>
              <a:t>What is the proposed solution? How will the solution help?</a:t>
            </a:r>
          </a:p>
          <a:p>
            <a:r>
              <a:rPr lang="en-US" dirty="0"/>
              <a:t>NN: performs calculations using some (or all) of the neurons in the last layer of the neural network, which uses these values in the next layer of the neural network</a:t>
            </a:r>
          </a:p>
          <a:p>
            <a:r>
              <a:rPr lang="en-US" dirty="0"/>
              <a:t>Why neural networks? Why can’t we just use a function?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No guidelines on scoring; there’s variability in how this is currently done (which will throw off numbers)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8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Validation: allows for unbiased evaluation of a model fit on the training data set while tuning the hyperparameters (the number of hidden units in a neural network)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BC8BE-83DE-4664-BE71-44200D1A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4571"/>
            <a:ext cx="9144000" cy="514807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 userDrawn="1"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6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9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6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0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60" y="0"/>
            <a:ext cx="9135879" cy="51434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34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1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A83A530-A881-461C-B0BC-C8FC1AB10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772" y="835715"/>
            <a:ext cx="8758456" cy="367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FF2DA4-2F6D-4E9A-9932-2DEF263DCBF1}"/>
              </a:ext>
            </a:extLst>
          </p:cNvPr>
          <p:cNvSpPr txBox="1">
            <a:spLocks/>
          </p:cNvSpPr>
          <p:nvPr/>
        </p:nvSpPr>
        <p:spPr>
          <a:xfrm>
            <a:off x="192772" y="2310252"/>
            <a:ext cx="1447138" cy="5229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B133F428-7D9D-49A2-817E-FBC8547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07F0-661E-48B2-BA39-93B22DE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1820" y="480401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000" kern="1200">
          <a:solidFill>
            <a:srgbClr val="1242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9A20-9C44-4671-966A-61DF7AC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" y="1935853"/>
            <a:ext cx="9135879" cy="635897"/>
          </a:xfrm>
        </p:spPr>
        <p:txBody>
          <a:bodyPr/>
          <a:lstStyle/>
          <a:p>
            <a:r>
              <a:rPr lang="en-US" sz="3600" dirty="0"/>
              <a:t>A Neural Network Approach </a:t>
            </a:r>
            <a:br>
              <a:rPr lang="en-US" sz="3600" dirty="0"/>
            </a:br>
            <a:r>
              <a:rPr lang="en-US" sz="3600" dirty="0"/>
              <a:t>for Determining Compliance with the </a:t>
            </a:r>
            <a:br>
              <a:rPr lang="en-US" sz="3600" dirty="0"/>
            </a:br>
            <a:r>
              <a:rPr lang="en-US" sz="3600" dirty="0"/>
              <a:t>GAO AI Accountability Framework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543EB3-F581-49CE-B67A-2AAD1DDB8BE2}"/>
              </a:ext>
            </a:extLst>
          </p:cNvPr>
          <p:cNvSpPr txBox="1">
            <a:spLocks/>
          </p:cNvSpPr>
          <p:nvPr/>
        </p:nvSpPr>
        <p:spPr>
          <a:xfrm>
            <a:off x="0" y="3516312"/>
            <a:ext cx="9144000" cy="417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August 3, 2023</a:t>
            </a:r>
          </a:p>
        </p:txBody>
      </p:sp>
    </p:spTree>
    <p:extLst>
      <p:ext uri="{BB962C8B-B14F-4D97-AF65-F5344CB8AC3E}">
        <p14:creationId xmlns:p14="http://schemas.microsoft.com/office/powerpoint/2010/main" val="158753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Performance (Accuracy)</a:t>
            </a:r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2DEF4AD-AFF4-81C1-6629-2A64A04B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8" y="2857382"/>
            <a:ext cx="2994901" cy="1821073"/>
          </a:xfrm>
          <a:prstGeom prst="rect">
            <a:avLst/>
          </a:prstGeom>
        </p:spPr>
      </p:pic>
      <p:pic>
        <p:nvPicPr>
          <p:cNvPr id="11" name="Picture 10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65F67A0E-C35E-3AF9-EFC5-387A3F9F9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306" y="2817353"/>
            <a:ext cx="3021604" cy="1844422"/>
          </a:xfrm>
          <a:prstGeom prst="rect">
            <a:avLst/>
          </a:prstGeom>
        </p:spPr>
      </p:pic>
      <p:pic>
        <p:nvPicPr>
          <p:cNvPr id="13" name="Picture 1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AB8B9A6-B0A1-3353-FC85-01398E93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67" y="715057"/>
            <a:ext cx="2994901" cy="2142326"/>
          </a:xfrm>
          <a:prstGeom prst="rect">
            <a:avLst/>
          </a:prstGeom>
        </p:spPr>
      </p:pic>
      <p:pic>
        <p:nvPicPr>
          <p:cNvPr id="15" name="Picture 1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BB9DD5D-A4F9-F662-FF40-A40C9457B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865" y="715057"/>
            <a:ext cx="3021604" cy="209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Bitmap Image" r:id="rId4" imgW="7728120" imgH="9226440" progId="Paint.Picture.1">
                  <p:embed/>
                </p:oleObj>
              </mc:Choice>
              <mc:Fallback>
                <p:oleObj name="Bitmap Image" r:id="rId4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>
                        <a:alphaModFix amt="1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Bitmap Image" r:id="rId6" imgW="6921360" imgH="3054240" progId="Paint.Picture.1">
                  <p:embed/>
                </p:oleObj>
              </mc:Choice>
              <mc:Fallback>
                <p:oleObj name="Bitmap Image" r:id="rId6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E06F458-1B81-45FA-94AB-68DD8C8FF2D0}"/>
              </a:ext>
            </a:extLst>
          </p:cNvPr>
          <p:cNvSpPr/>
          <p:nvPr/>
        </p:nvSpPr>
        <p:spPr>
          <a:xfrm>
            <a:off x="3411935" y="1433652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CB4B-02C1-4069-A3DB-A87065A7B68F}"/>
              </a:ext>
            </a:extLst>
          </p:cNvPr>
          <p:cNvSpPr txBox="1"/>
          <p:nvPr/>
        </p:nvSpPr>
        <p:spPr>
          <a:xfrm>
            <a:off x="3830640" y="1361513"/>
            <a:ext cx="20142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 submission and compute compliance for each submitted use-case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705976-2989-42F1-BC0E-F79BCD4FBA93}"/>
              </a:ext>
            </a:extLst>
          </p:cNvPr>
          <p:cNvSpPr/>
          <p:nvPr/>
        </p:nvSpPr>
        <p:spPr>
          <a:xfrm>
            <a:off x="2184678" y="3267740"/>
            <a:ext cx="1078996" cy="290623"/>
          </a:xfrm>
          <a:prstGeom prst="rightArrow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8C61278-5A68-43C2-87CA-8171A7AB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17994"/>
              </p:ext>
            </p:extLst>
          </p:nvPr>
        </p:nvGraphicFramePr>
        <p:xfrm>
          <a:off x="3488980" y="2743200"/>
          <a:ext cx="1832963" cy="12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Bitmap Image" r:id="rId8" imgW="7677000" imgH="3397320" progId="Paint.Picture.1">
                  <p:embed/>
                </p:oleObj>
              </mc:Choice>
              <mc:Fallback>
                <p:oleObj name="Bitmap Image" r:id="rId8" imgW="7677000" imgH="3397320" progId="Paint.Picture.1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F8C61278-5A68-43C2-87CA-8171A7ABA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3488980" y="2743200"/>
                        <a:ext cx="1832963" cy="121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3B4400-1B8A-400A-8084-04785FAAF500}"/>
              </a:ext>
            </a:extLst>
          </p:cNvPr>
          <p:cNvSpPr txBox="1"/>
          <p:nvPr/>
        </p:nvSpPr>
        <p:spPr>
          <a:xfrm>
            <a:off x="2274990" y="3043323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7DA64-F064-4532-8654-D94CE20251D2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75C9879-93DC-40FB-98FD-D230D4167089}"/>
              </a:ext>
            </a:extLst>
          </p:cNvPr>
          <p:cNvSpPr/>
          <p:nvPr/>
        </p:nvSpPr>
        <p:spPr>
          <a:xfrm>
            <a:off x="6732730" y="1420892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CB270-D65F-4B7C-8E90-4C3FE9FC09F2}"/>
              </a:ext>
            </a:extLst>
          </p:cNvPr>
          <p:cNvSpPr txBox="1"/>
          <p:nvPr/>
        </p:nvSpPr>
        <p:spPr>
          <a:xfrm>
            <a:off x="7099418" y="1370538"/>
            <a:ext cx="1727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 interactive HTML display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5148771-FA16-49CF-AFEF-57B42D85369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724" r="4478"/>
          <a:stretch/>
        </p:blipFill>
        <p:spPr>
          <a:xfrm>
            <a:off x="6877787" y="2743200"/>
            <a:ext cx="1819535" cy="138932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289F88-3F02-4BEB-9FFE-E3E16AB486E8}"/>
              </a:ext>
            </a:extLst>
          </p:cNvPr>
          <p:cNvSpPr/>
          <p:nvPr/>
        </p:nvSpPr>
        <p:spPr>
          <a:xfrm>
            <a:off x="5577988" y="3266634"/>
            <a:ext cx="1078996" cy="2906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FD4BE2-3122-4653-B061-B391C25512B6}"/>
              </a:ext>
            </a:extLst>
          </p:cNvPr>
          <p:cNvSpPr txBox="1"/>
          <p:nvPr/>
        </p:nvSpPr>
        <p:spPr>
          <a:xfrm>
            <a:off x="5551562" y="3043322"/>
            <a:ext cx="1082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Display results</a:t>
            </a:r>
          </a:p>
        </p:txBody>
      </p:sp>
    </p:spTree>
    <p:extLst>
      <p:ext uri="{BB962C8B-B14F-4D97-AF65-F5344CB8AC3E}">
        <p14:creationId xmlns:p14="http://schemas.microsoft.com/office/powerpoint/2010/main" val="424484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B621998-2209-F170-E3C3-3AB4396BF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4" r="4478"/>
          <a:stretch/>
        </p:blipFill>
        <p:spPr>
          <a:xfrm>
            <a:off x="1960035" y="712695"/>
            <a:ext cx="5215805" cy="397360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90FC0-7152-1904-3C76-7397656848D4}"/>
              </a:ext>
            </a:extLst>
          </p:cNvPr>
          <p:cNvCxnSpPr>
            <a:cxnSpLocks/>
          </p:cNvCxnSpPr>
          <p:nvPr/>
        </p:nvCxnSpPr>
        <p:spPr>
          <a:xfrm>
            <a:off x="2983832" y="1350829"/>
            <a:ext cx="73326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EEFAA5-AB96-BD70-D600-FC399C99CC6D}"/>
              </a:ext>
            </a:extLst>
          </p:cNvPr>
          <p:cNvSpPr txBox="1"/>
          <p:nvPr/>
        </p:nvSpPr>
        <p:spPr>
          <a:xfrm>
            <a:off x="792869" y="1196940"/>
            <a:ext cx="1204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Submit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F9618-F059-6A60-DE28-032D2CF2BCA0}"/>
              </a:ext>
            </a:extLst>
          </p:cNvPr>
          <p:cNvSpPr txBox="1"/>
          <p:nvPr/>
        </p:nvSpPr>
        <p:spPr>
          <a:xfrm>
            <a:off x="311570" y="1686565"/>
            <a:ext cx="1686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Check data format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9AE76-8357-11BF-EA3B-E49FAC394E0B}"/>
              </a:ext>
            </a:extLst>
          </p:cNvPr>
          <p:cNvSpPr txBox="1"/>
          <p:nvPr/>
        </p:nvSpPr>
        <p:spPr>
          <a:xfrm>
            <a:off x="281882" y="2545609"/>
            <a:ext cx="1745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Assess compliance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ED97E-999D-F742-6447-76FA89F03F11}"/>
              </a:ext>
            </a:extLst>
          </p:cNvPr>
          <p:cNvSpPr txBox="1"/>
          <p:nvPr/>
        </p:nvSpPr>
        <p:spPr>
          <a:xfrm>
            <a:off x="7183965" y="2268610"/>
            <a:ext cx="18569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0.9879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0.98572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0.97502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0.96188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 / 4</a:t>
            </a:r>
          </a:p>
          <a:p>
            <a:endParaRPr lang="en-US" sz="1400" i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0.97763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14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0.70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Compliant</a:t>
            </a:r>
          </a:p>
        </p:txBody>
      </p:sp>
    </p:spTree>
    <p:extLst>
      <p:ext uri="{BB962C8B-B14F-4D97-AF65-F5344CB8AC3E}">
        <p14:creationId xmlns:p14="http://schemas.microsoft.com/office/powerpoint/2010/main" val="131563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3DF41-1875-CFCE-B358-C57008E730C8}"/>
              </a:ext>
            </a:extLst>
          </p:cNvPr>
          <p:cNvSpPr txBox="1"/>
          <p:nvPr/>
        </p:nvSpPr>
        <p:spPr>
          <a:xfrm>
            <a:off x="1030472" y="1164441"/>
            <a:ext cx="837751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Fine-tune training data, neural network architecture &amp; parameters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Further guidance on scoring from GAO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Possibility of rules instituted to handle edge cases?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Collaboration on stand-up service with GAO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Enhance guidance for GAO framework (AI principles)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Adapt to NIST AI Risk Framework</a:t>
            </a:r>
          </a:p>
        </p:txBody>
      </p:sp>
    </p:spTree>
    <p:extLst>
      <p:ext uri="{BB962C8B-B14F-4D97-AF65-F5344CB8AC3E}">
        <p14:creationId xmlns:p14="http://schemas.microsoft.com/office/powerpoint/2010/main" val="88552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E8F54-E1A9-42A5-A756-24013CC28500}"/>
              </a:ext>
            </a:extLst>
          </p:cNvPr>
          <p:cNvSpPr txBox="1"/>
          <p:nvPr/>
        </p:nvSpPr>
        <p:spPr>
          <a:xfrm>
            <a:off x="71376" y="870384"/>
            <a:ext cx="8906369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problem?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GAO audits DHS AI/ML use-cases based on the GAO AI Accountability Framework –– but how is this done?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is this problem important?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mechanisms exist for documenting, scoring, or determining compliance of AI/ML use-cases against the GAO AI Accountability Framework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0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E8F54-E1A9-42A5-A756-24013CC28500}"/>
              </a:ext>
            </a:extLst>
          </p:cNvPr>
          <p:cNvSpPr txBox="1"/>
          <p:nvPr/>
        </p:nvSpPr>
        <p:spPr>
          <a:xfrm>
            <a:off x="71376" y="870384"/>
            <a:ext cx="890636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proposed solution?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tool that: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AI/ML use-case owners to submit self-defined GAO principles scores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Computes an overall compliance score for an AI/ML use-case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potential impact of the solution?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Quick and objective determination of GAO Framework compliance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Streamline the scoring and compliance process for use-case owners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Surfaces issues with the GAO AI Accountability Framework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Foster scoring/compliance standardization across federal government</a:t>
            </a:r>
          </a:p>
        </p:txBody>
      </p:sp>
    </p:spTree>
    <p:extLst>
      <p:ext uri="{BB962C8B-B14F-4D97-AF65-F5344CB8AC3E}">
        <p14:creationId xmlns:p14="http://schemas.microsoft.com/office/powerpoint/2010/main" val="10159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GAO AI Accountability Framework Overview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2443AA-25FA-404A-8403-1D21E19360B2}"/>
              </a:ext>
            </a:extLst>
          </p:cNvPr>
          <p:cNvSpPr/>
          <p:nvPr/>
        </p:nvSpPr>
        <p:spPr>
          <a:xfrm>
            <a:off x="1292515" y="1214640"/>
            <a:ext cx="3003214" cy="1214565"/>
          </a:xfrm>
          <a:custGeom>
            <a:avLst/>
            <a:gdLst>
              <a:gd name="connsiteX0" fmla="*/ 0 w 3335762"/>
              <a:gd name="connsiteY0" fmla="*/ 0 h 1214565"/>
              <a:gd name="connsiteX1" fmla="*/ 3335762 w 3335762"/>
              <a:gd name="connsiteY1" fmla="*/ 0 h 1214565"/>
              <a:gd name="connsiteX2" fmla="*/ 3335762 w 3335762"/>
              <a:gd name="connsiteY2" fmla="*/ 1214565 h 1214565"/>
              <a:gd name="connsiteX3" fmla="*/ 0 w 3335762"/>
              <a:gd name="connsiteY3" fmla="*/ 1214565 h 1214565"/>
              <a:gd name="connsiteX4" fmla="*/ 0 w 3335762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762" h="1214565">
                <a:moveTo>
                  <a:pt x="0" y="0"/>
                </a:moveTo>
                <a:lnTo>
                  <a:pt x="3335762" y="0"/>
                </a:lnTo>
                <a:lnTo>
                  <a:pt x="3335762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514350" lvl="0" indent="-51435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sz="3100" kern="1200" dirty="0">
                <a:latin typeface="Calibri" panose="020F0502020204030204" pitchFamily="34" charset="0"/>
                <a:cs typeface="Calibri" panose="020F0502020204030204" pitchFamily="34" charset="0"/>
              </a:rPr>
              <a:t>Governance</a:t>
            </a:r>
            <a:endParaRPr 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ECDB94-18E8-4AC1-B437-1D8BFE0F4CD6}"/>
              </a:ext>
            </a:extLst>
          </p:cNvPr>
          <p:cNvSpPr/>
          <p:nvPr/>
        </p:nvSpPr>
        <p:spPr>
          <a:xfrm>
            <a:off x="4702980" y="1214640"/>
            <a:ext cx="3003214" cy="1214565"/>
          </a:xfrm>
          <a:custGeom>
            <a:avLst/>
            <a:gdLst>
              <a:gd name="connsiteX0" fmla="*/ 0 w 2656435"/>
              <a:gd name="connsiteY0" fmla="*/ 0 h 1214565"/>
              <a:gd name="connsiteX1" fmla="*/ 2656435 w 2656435"/>
              <a:gd name="connsiteY1" fmla="*/ 0 h 1214565"/>
              <a:gd name="connsiteX2" fmla="*/ 2656435 w 2656435"/>
              <a:gd name="connsiteY2" fmla="*/ 1214565 h 1214565"/>
              <a:gd name="connsiteX3" fmla="*/ 0 w 2656435"/>
              <a:gd name="connsiteY3" fmla="*/ 1214565 h 1214565"/>
              <a:gd name="connsiteX4" fmla="*/ 0 w 2656435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435" h="1214565">
                <a:moveTo>
                  <a:pt x="0" y="0"/>
                </a:moveTo>
                <a:lnTo>
                  <a:pt x="2656435" y="0"/>
                </a:lnTo>
                <a:lnTo>
                  <a:pt x="2656435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latin typeface="Calibri" panose="020F0502020204030204" pitchFamily="34" charset="0"/>
                <a:cs typeface="Calibri" panose="020F0502020204030204" pitchFamily="34" charset="0"/>
              </a:rPr>
              <a:t>2. 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9EAB132-0A2A-4796-B045-1C7B95962054}"/>
              </a:ext>
            </a:extLst>
          </p:cNvPr>
          <p:cNvSpPr/>
          <p:nvPr/>
        </p:nvSpPr>
        <p:spPr>
          <a:xfrm>
            <a:off x="1292515" y="2631633"/>
            <a:ext cx="3003214" cy="1214565"/>
          </a:xfrm>
          <a:custGeom>
            <a:avLst/>
            <a:gdLst>
              <a:gd name="connsiteX0" fmla="*/ 0 w 3003214"/>
              <a:gd name="connsiteY0" fmla="*/ 0 h 1214565"/>
              <a:gd name="connsiteX1" fmla="*/ 3003214 w 3003214"/>
              <a:gd name="connsiteY1" fmla="*/ 0 h 1214565"/>
              <a:gd name="connsiteX2" fmla="*/ 3003214 w 3003214"/>
              <a:gd name="connsiteY2" fmla="*/ 1214565 h 1214565"/>
              <a:gd name="connsiteX3" fmla="*/ 0 w 3003214"/>
              <a:gd name="connsiteY3" fmla="*/ 1214565 h 1214565"/>
              <a:gd name="connsiteX4" fmla="*/ 0 w 3003214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214" h="1214565">
                <a:moveTo>
                  <a:pt x="0" y="0"/>
                </a:moveTo>
                <a:lnTo>
                  <a:pt x="3003214" y="0"/>
                </a:lnTo>
                <a:lnTo>
                  <a:pt x="3003214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latin typeface="Calibri" panose="020F0502020204030204" pitchFamily="34" charset="0"/>
                <a:cs typeface="Calibri" panose="020F0502020204030204" pitchFamily="34" charset="0"/>
              </a:rPr>
              <a:t>3. Performance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78AAC35-42F8-41CA-BA08-AF2BC1E83109}"/>
              </a:ext>
            </a:extLst>
          </p:cNvPr>
          <p:cNvSpPr/>
          <p:nvPr/>
        </p:nvSpPr>
        <p:spPr>
          <a:xfrm>
            <a:off x="4702980" y="2631632"/>
            <a:ext cx="3003214" cy="1214565"/>
          </a:xfrm>
          <a:custGeom>
            <a:avLst/>
            <a:gdLst>
              <a:gd name="connsiteX0" fmla="*/ 0 w 2024275"/>
              <a:gd name="connsiteY0" fmla="*/ 0 h 1214565"/>
              <a:gd name="connsiteX1" fmla="*/ 2024275 w 2024275"/>
              <a:gd name="connsiteY1" fmla="*/ 0 h 1214565"/>
              <a:gd name="connsiteX2" fmla="*/ 2024275 w 2024275"/>
              <a:gd name="connsiteY2" fmla="*/ 1214565 h 1214565"/>
              <a:gd name="connsiteX3" fmla="*/ 0 w 2024275"/>
              <a:gd name="connsiteY3" fmla="*/ 1214565 h 1214565"/>
              <a:gd name="connsiteX4" fmla="*/ 0 w 2024275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75" h="1214565">
                <a:moveTo>
                  <a:pt x="0" y="0"/>
                </a:moveTo>
                <a:lnTo>
                  <a:pt x="2024275" y="0"/>
                </a:lnTo>
                <a:lnTo>
                  <a:pt x="2024275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latin typeface="Calibri" panose="020F0502020204030204" pitchFamily="34" charset="0"/>
                <a:cs typeface="Calibri" panose="020F0502020204030204" pitchFamily="34" charset="0"/>
              </a:rPr>
              <a:t>4. Monitoring</a:t>
            </a:r>
          </a:p>
        </p:txBody>
      </p:sp>
    </p:spTree>
    <p:extLst>
      <p:ext uri="{BB962C8B-B14F-4D97-AF65-F5344CB8AC3E}">
        <p14:creationId xmlns:p14="http://schemas.microsoft.com/office/powerpoint/2010/main" val="375711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Governance Framework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05C9C5-01E8-4345-A627-A37B6916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12" y="772732"/>
            <a:ext cx="6203575" cy="3915177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6590E635-816C-B227-7E1C-864D82522CBF}"/>
              </a:ext>
            </a:extLst>
          </p:cNvPr>
          <p:cNvSpPr/>
          <p:nvPr/>
        </p:nvSpPr>
        <p:spPr>
          <a:xfrm>
            <a:off x="1803042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D7A89A4-47C1-6BA8-D4F6-8A0247F95493}"/>
              </a:ext>
            </a:extLst>
          </p:cNvPr>
          <p:cNvSpPr/>
          <p:nvPr/>
        </p:nvSpPr>
        <p:spPr>
          <a:xfrm>
            <a:off x="1803042" y="2442961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1CEC66D-54F6-6343-AB64-C83E3FEDE936}"/>
              </a:ext>
            </a:extLst>
          </p:cNvPr>
          <p:cNvSpPr/>
          <p:nvPr/>
        </p:nvSpPr>
        <p:spPr>
          <a:xfrm>
            <a:off x="1803042" y="288969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F566F85D-F180-CB7A-CE7C-351B0EA83561}"/>
              </a:ext>
            </a:extLst>
          </p:cNvPr>
          <p:cNvSpPr/>
          <p:nvPr/>
        </p:nvSpPr>
        <p:spPr>
          <a:xfrm>
            <a:off x="1803042" y="3207646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E0BF54C-A752-3ACB-7032-04A9FA3F3501}"/>
              </a:ext>
            </a:extLst>
          </p:cNvPr>
          <p:cNvSpPr/>
          <p:nvPr/>
        </p:nvSpPr>
        <p:spPr>
          <a:xfrm>
            <a:off x="1803042" y="437076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E57E4225-65E5-A4F0-C0F8-0CA8B2BCA93A}"/>
              </a:ext>
            </a:extLst>
          </p:cNvPr>
          <p:cNvSpPr/>
          <p:nvPr/>
        </p:nvSpPr>
        <p:spPr>
          <a:xfrm>
            <a:off x="1803042" y="365692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1513A-EB20-4D2F-AF80-0F5A9D30D53E}"/>
              </a:ext>
            </a:extLst>
          </p:cNvPr>
          <p:cNvCxnSpPr>
            <a:cxnSpLocks/>
          </p:cNvCxnSpPr>
          <p:nvPr/>
        </p:nvCxnSpPr>
        <p:spPr>
          <a:xfrm flipH="1">
            <a:off x="7063052" y="1519171"/>
            <a:ext cx="555813" cy="4094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60F285-A1D7-4ABD-BAC6-E4F2B28BCD13}"/>
              </a:ext>
            </a:extLst>
          </p:cNvPr>
          <p:cNvSpPr txBox="1"/>
          <p:nvPr/>
        </p:nvSpPr>
        <p:spPr>
          <a:xfrm>
            <a:off x="7469875" y="1042118"/>
            <a:ext cx="1477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need to be broken down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deeper subsections!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02DD1E-C800-40A3-BCCE-EBA672149392}"/>
              </a:ext>
            </a:extLst>
          </p:cNvPr>
          <p:cNvSpPr/>
          <p:nvPr/>
        </p:nvSpPr>
        <p:spPr>
          <a:xfrm>
            <a:off x="4158019" y="1952897"/>
            <a:ext cx="3182940" cy="2459879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265AE-1C28-43AA-BCC0-704AB6F70491}"/>
              </a:ext>
            </a:extLst>
          </p:cNvPr>
          <p:cNvSpPr txBox="1"/>
          <p:nvPr/>
        </p:nvSpPr>
        <p:spPr>
          <a:xfrm>
            <a:off x="3973720" y="1952897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B62A6-77A7-489C-BF2E-3A2351F6CE9B}"/>
              </a:ext>
            </a:extLst>
          </p:cNvPr>
          <p:cNvSpPr txBox="1"/>
          <p:nvPr/>
        </p:nvSpPr>
        <p:spPr>
          <a:xfrm>
            <a:off x="3972711" y="2399633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633F64-3B76-43B7-99CD-7C2D66E2CECE}"/>
              </a:ext>
            </a:extLst>
          </p:cNvPr>
          <p:cNvSpPr txBox="1"/>
          <p:nvPr/>
        </p:nvSpPr>
        <p:spPr>
          <a:xfrm>
            <a:off x="3972711" y="3613600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39965E-09D8-EDFA-8BA1-9346EFA15873}"/>
              </a:ext>
            </a:extLst>
          </p:cNvPr>
          <p:cNvCxnSpPr>
            <a:cxnSpLocks/>
          </p:cNvCxnSpPr>
          <p:nvPr/>
        </p:nvCxnSpPr>
        <p:spPr>
          <a:xfrm>
            <a:off x="1107605" y="2657832"/>
            <a:ext cx="602783" cy="2873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B779BB-4E34-79E6-1668-8AEECD4806BB}"/>
              </a:ext>
            </a:extLst>
          </p:cNvPr>
          <p:cNvSpPr txBox="1"/>
          <p:nvPr/>
        </p:nvSpPr>
        <p:spPr>
          <a:xfrm>
            <a:off x="187944" y="1057394"/>
            <a:ext cx="14771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is responsible for answering?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would the necessary perspectives be gathered?</a:t>
            </a:r>
          </a:p>
        </p:txBody>
      </p:sp>
    </p:spTree>
    <p:extLst>
      <p:ext uri="{BB962C8B-B14F-4D97-AF65-F5344CB8AC3E}">
        <p14:creationId xmlns:p14="http://schemas.microsoft.com/office/powerpoint/2010/main" val="418862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178452"/>
              </p:ext>
            </p:extLst>
          </p:nvPr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4" imgW="7728120" imgH="9226440" progId="Paint.Picture.1">
                  <p:embed/>
                </p:oleObj>
              </mc:Choice>
              <mc:Fallback>
                <p:oleObj name="Bitmap Image" r:id="rId4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>
                        <a:alphaModFix amt="5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907"/>
              </p:ext>
            </p:extLst>
          </p:nvPr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6" imgW="6921360" imgH="3054240" progId="Paint.Picture.1">
                  <p:embed/>
                </p:oleObj>
              </mc:Choice>
              <mc:Fallback>
                <p:oleObj name="Bitmap Image" r:id="rId6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EBB076-A225-400A-A03D-7EBE9A1A4B08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79346-7BB3-4926-86DC-EBD8165CF6C0}"/>
              </a:ext>
            </a:extLst>
          </p:cNvPr>
          <p:cNvCxnSpPr>
            <a:cxnSpLocks/>
          </p:cNvCxnSpPr>
          <p:nvPr/>
        </p:nvCxnSpPr>
        <p:spPr>
          <a:xfrm flipH="1">
            <a:off x="2211572" y="1775089"/>
            <a:ext cx="90022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8A7C14-DA4F-48B9-8C31-BDC7AD548B31}"/>
              </a:ext>
            </a:extLst>
          </p:cNvPr>
          <p:cNvSpPr txBox="1"/>
          <p:nvPr/>
        </p:nvSpPr>
        <p:spPr>
          <a:xfrm>
            <a:off x="3167233" y="1513479"/>
            <a:ext cx="232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will self-score each of the 93 audit requirements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DBCCC4-D392-4381-AA92-A22291A69A12}"/>
              </a:ext>
            </a:extLst>
          </p:cNvPr>
          <p:cNvSpPr txBox="1"/>
          <p:nvPr/>
        </p:nvSpPr>
        <p:spPr>
          <a:xfrm>
            <a:off x="1559443" y="2837993"/>
            <a:ext cx="252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will add scores for one or more use-cases to a CSV file</a:t>
            </a:r>
          </a:p>
        </p:txBody>
      </p:sp>
    </p:spTree>
    <p:extLst>
      <p:ext uri="{BB962C8B-B14F-4D97-AF65-F5344CB8AC3E}">
        <p14:creationId xmlns:p14="http://schemas.microsoft.com/office/powerpoint/2010/main" val="323984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AF4A53B-2E2D-4771-9E93-09A9AE409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817370"/>
              </p:ext>
            </p:extLst>
          </p:nvPr>
        </p:nvGraphicFramePr>
        <p:xfrm>
          <a:off x="-1" y="1068349"/>
          <a:ext cx="9135879" cy="3638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itmap Image" r:id="rId4" imgW="7162920" imgH="3187800" progId="Paint.Picture.1">
                  <p:embed/>
                </p:oleObj>
              </mc:Choice>
              <mc:Fallback>
                <p:oleObj name="Bitmap Image" r:id="rId4" imgW="7162920" imgH="3187800" progId="Paint.Picture.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AF4A53B-2E2D-4771-9E93-09A9AE409F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1068349"/>
                        <a:ext cx="9135879" cy="3638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3C0E8-DD00-436A-A938-EE28C8BC2DD9}"/>
              </a:ext>
            </a:extLst>
          </p:cNvPr>
          <p:cNvSpPr txBox="1"/>
          <p:nvPr/>
        </p:nvSpPr>
        <p:spPr>
          <a:xfrm>
            <a:off x="8121" y="664266"/>
            <a:ext cx="913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Scores CSV Submission</a:t>
            </a:r>
          </a:p>
        </p:txBody>
      </p:sp>
    </p:spTree>
    <p:extLst>
      <p:ext uri="{BB962C8B-B14F-4D97-AF65-F5344CB8AC3E}">
        <p14:creationId xmlns:p14="http://schemas.microsoft.com/office/powerpoint/2010/main" val="106621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42845"/>
              </p:ext>
            </p:extLst>
          </p:nvPr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Bitmap Image" r:id="rId4" imgW="7728120" imgH="9226440" progId="Paint.Picture.1">
                  <p:embed/>
                </p:oleObj>
              </mc:Choice>
              <mc:Fallback>
                <p:oleObj name="Bitmap Image" r:id="rId4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>
                        <a:alphaModFix amt="1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48057"/>
              </p:ext>
            </p:extLst>
          </p:nvPr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Bitmap Image" r:id="rId6" imgW="6921360" imgH="3054240" progId="Paint.Picture.1">
                  <p:embed/>
                </p:oleObj>
              </mc:Choice>
              <mc:Fallback>
                <p:oleObj name="Bitmap Image" r:id="rId6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E06F458-1B81-45FA-94AB-68DD8C8FF2D0}"/>
              </a:ext>
            </a:extLst>
          </p:cNvPr>
          <p:cNvSpPr/>
          <p:nvPr/>
        </p:nvSpPr>
        <p:spPr>
          <a:xfrm>
            <a:off x="3411935" y="1433652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CB4B-02C1-4069-A3DB-A87065A7B68F}"/>
              </a:ext>
            </a:extLst>
          </p:cNvPr>
          <p:cNvSpPr txBox="1"/>
          <p:nvPr/>
        </p:nvSpPr>
        <p:spPr>
          <a:xfrm>
            <a:off x="3800197" y="1361513"/>
            <a:ext cx="1995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 submission and predict compliance for each submitted use-case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705976-2989-42F1-BC0E-F79BCD4FBA93}"/>
              </a:ext>
            </a:extLst>
          </p:cNvPr>
          <p:cNvSpPr/>
          <p:nvPr/>
        </p:nvSpPr>
        <p:spPr>
          <a:xfrm>
            <a:off x="2184678" y="3267740"/>
            <a:ext cx="1078996" cy="2906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8C61278-5A68-43C2-87CA-8171A7AB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76383"/>
              </p:ext>
            </p:extLst>
          </p:nvPr>
        </p:nvGraphicFramePr>
        <p:xfrm>
          <a:off x="3488980" y="2743200"/>
          <a:ext cx="1832963" cy="12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Bitmap Image" r:id="rId8" imgW="7677000" imgH="3397320" progId="Paint.Picture.1">
                  <p:embed/>
                </p:oleObj>
              </mc:Choice>
              <mc:Fallback>
                <p:oleObj name="Bitmap Image" r:id="rId8" imgW="7677000" imgH="3397320" progId="Paint.Picture.1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BEA0691A-1309-4E23-A9E8-088E3104F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88980" y="2743200"/>
                        <a:ext cx="1832963" cy="121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3B4400-1B8A-400A-8084-04785FAAF500}"/>
              </a:ext>
            </a:extLst>
          </p:cNvPr>
          <p:cNvSpPr txBox="1"/>
          <p:nvPr/>
        </p:nvSpPr>
        <p:spPr>
          <a:xfrm>
            <a:off x="2274990" y="3043323"/>
            <a:ext cx="898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Submit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7DA64-F064-4532-8654-D94CE20251D2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584E6-940A-4161-AB1C-5C026AEDF831}"/>
              </a:ext>
            </a:extLst>
          </p:cNvPr>
          <p:cNvCxnSpPr>
            <a:cxnSpLocks/>
          </p:cNvCxnSpPr>
          <p:nvPr/>
        </p:nvCxnSpPr>
        <p:spPr>
          <a:xfrm flipH="1">
            <a:off x="5795783" y="1780226"/>
            <a:ext cx="6408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5791A4-7934-4D78-8043-856C66F2821D}"/>
              </a:ext>
            </a:extLst>
          </p:cNvPr>
          <p:cNvSpPr txBox="1"/>
          <p:nvPr/>
        </p:nvSpPr>
        <p:spPr>
          <a:xfrm>
            <a:off x="6491680" y="1412233"/>
            <a:ext cx="2326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Compliance predicted using neural networks </a:t>
            </a:r>
          </a:p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(one for each framework)</a:t>
            </a:r>
          </a:p>
        </p:txBody>
      </p:sp>
    </p:spTree>
    <p:extLst>
      <p:ext uri="{BB962C8B-B14F-4D97-AF65-F5344CB8AC3E}">
        <p14:creationId xmlns:p14="http://schemas.microsoft.com/office/powerpoint/2010/main" val="388744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Neural Network Architecture (Governance)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012F4-6886-0BC8-9B10-F45AF071C4F1}"/>
              </a:ext>
            </a:extLst>
          </p:cNvPr>
          <p:cNvSpPr txBox="1"/>
          <p:nvPr/>
        </p:nvSpPr>
        <p:spPr>
          <a:xfrm>
            <a:off x="1867337" y="856051"/>
            <a:ext cx="1532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Compliance Scores for Audit Procedures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4D0B7-7212-B2FD-1F35-C77A901A2B48}"/>
              </a:ext>
            </a:extLst>
          </p:cNvPr>
          <p:cNvSpPr txBox="1"/>
          <p:nvPr/>
        </p:nvSpPr>
        <p:spPr>
          <a:xfrm>
            <a:off x="2058290" y="2822847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1.2.1 = Score 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F99E3-422B-B7B8-D6A0-F8C16B8797FC}"/>
              </a:ext>
            </a:extLst>
          </p:cNvPr>
          <p:cNvSpPr txBox="1"/>
          <p:nvPr/>
        </p:nvSpPr>
        <p:spPr>
          <a:xfrm>
            <a:off x="2052026" y="2348892"/>
            <a:ext cx="1173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1.1.3 = Score 64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2995E-3E6A-3851-C43D-8A3FD7C6538D}"/>
              </a:ext>
            </a:extLst>
          </p:cNvPr>
          <p:cNvSpPr txBox="1"/>
          <p:nvPr/>
        </p:nvSpPr>
        <p:spPr>
          <a:xfrm>
            <a:off x="2045127" y="1811153"/>
            <a:ext cx="1173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1.1.2 = Score 96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130B35-7014-CDF1-B870-3D3E6077804F}"/>
              </a:ext>
            </a:extLst>
          </p:cNvPr>
          <p:cNvSpPr txBox="1"/>
          <p:nvPr/>
        </p:nvSpPr>
        <p:spPr>
          <a:xfrm>
            <a:off x="2050089" y="1351570"/>
            <a:ext cx="1186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1.1.1 = Score 85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8C156-C555-91E2-8DCB-2901782A7598}"/>
              </a:ext>
            </a:extLst>
          </p:cNvPr>
          <p:cNvSpPr txBox="1"/>
          <p:nvPr/>
        </p:nvSpPr>
        <p:spPr>
          <a:xfrm>
            <a:off x="6324499" y="2510957"/>
            <a:ext cx="2875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Framework Compliant? </a:t>
            </a:r>
            <a:r>
              <a:rPr lang="en-US" sz="10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0-69% = No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70-100% = Yes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724FDB-318C-83B8-8310-6573CC18471D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3471186" y="1459292"/>
            <a:ext cx="7213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154ECD-AFF0-005C-0563-5E27B12EC4E0}"/>
              </a:ext>
            </a:extLst>
          </p:cNvPr>
          <p:cNvCxnSpPr>
            <a:cxnSpLocks/>
            <a:stCxn id="35" idx="6"/>
            <a:endCxn id="126" idx="2"/>
          </p:cNvCxnSpPr>
          <p:nvPr/>
        </p:nvCxnSpPr>
        <p:spPr>
          <a:xfrm>
            <a:off x="3475718" y="1931159"/>
            <a:ext cx="7144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2D46EE-D7F1-0CA9-3100-A76E8E71B161}"/>
              </a:ext>
            </a:extLst>
          </p:cNvPr>
          <p:cNvCxnSpPr>
            <a:cxnSpLocks/>
            <a:stCxn id="36" idx="6"/>
            <a:endCxn id="141" idx="2"/>
          </p:cNvCxnSpPr>
          <p:nvPr/>
        </p:nvCxnSpPr>
        <p:spPr>
          <a:xfrm>
            <a:off x="3468841" y="2456615"/>
            <a:ext cx="721295" cy="3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A0305E-ED41-2958-361B-31D237844F0E}"/>
              </a:ext>
            </a:extLst>
          </p:cNvPr>
          <p:cNvCxnSpPr>
            <a:cxnSpLocks/>
            <a:stCxn id="37" idx="6"/>
            <a:endCxn id="105" idx="2"/>
          </p:cNvCxnSpPr>
          <p:nvPr/>
        </p:nvCxnSpPr>
        <p:spPr>
          <a:xfrm flipV="1">
            <a:off x="3461565" y="2930569"/>
            <a:ext cx="734404" cy="2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BB454BF-E103-1540-D895-3C410D854335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>
            <a:off x="3472305" y="3390495"/>
            <a:ext cx="72244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2F1EBF-E1ED-97E4-B5DF-02AF6E3B03CC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5210181" y="1355449"/>
            <a:ext cx="742493" cy="127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6A40BE-D625-493E-49DD-D63CEC99670E}"/>
              </a:ext>
            </a:extLst>
          </p:cNvPr>
          <p:cNvCxnSpPr>
            <a:cxnSpLocks/>
            <a:stCxn id="173" idx="6"/>
            <a:endCxn id="45" idx="2"/>
          </p:cNvCxnSpPr>
          <p:nvPr/>
        </p:nvCxnSpPr>
        <p:spPr>
          <a:xfrm flipV="1">
            <a:off x="5218977" y="2634069"/>
            <a:ext cx="733697" cy="13867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5C3014-F31C-023D-4C9A-286D1F7F9741}"/>
              </a:ext>
            </a:extLst>
          </p:cNvPr>
          <p:cNvCxnSpPr>
            <a:cxnSpLocks/>
            <a:stCxn id="45" idx="6"/>
            <a:endCxn id="46" idx="1"/>
          </p:cNvCxnSpPr>
          <p:nvPr/>
        </p:nvCxnSpPr>
        <p:spPr>
          <a:xfrm flipV="1">
            <a:off x="6143422" y="2634068"/>
            <a:ext cx="181077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8AB292-230E-E7E4-2339-CF122F10795C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 flipV="1">
            <a:off x="4383263" y="1355449"/>
            <a:ext cx="636170" cy="1038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5491E-5BFA-4B8A-81A0-911DED4CD9EE}"/>
              </a:ext>
            </a:extLst>
          </p:cNvPr>
          <p:cNvSpPr/>
          <p:nvPr/>
        </p:nvSpPr>
        <p:spPr>
          <a:xfrm>
            <a:off x="84760" y="812712"/>
            <a:ext cx="1863800" cy="3771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CF43C-6CC5-495D-B5F8-A73BEA08722D}"/>
              </a:ext>
            </a:extLst>
          </p:cNvPr>
          <p:cNvSpPr txBox="1"/>
          <p:nvPr/>
        </p:nvSpPr>
        <p:spPr>
          <a:xfrm>
            <a:off x="30216" y="834469"/>
            <a:ext cx="1871025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Card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Arch: 3-layer, Sequential (FF)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Package: </a:t>
            </a:r>
            <a:r>
              <a:rPr lang="en-US" sz="11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/TensorFlow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Function: Sigmoid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binary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Training: 100k synthetic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7B13F-ADBD-1787-0C9D-F3B75A296219}"/>
              </a:ext>
            </a:extLst>
          </p:cNvPr>
          <p:cNvSpPr txBox="1"/>
          <p:nvPr/>
        </p:nvSpPr>
        <p:spPr>
          <a:xfrm>
            <a:off x="2064191" y="3291147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1.2.2 = Score 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551A0-5D78-3DF2-670B-B3302FF73877}"/>
              </a:ext>
            </a:extLst>
          </p:cNvPr>
          <p:cNvSpPr txBox="1"/>
          <p:nvPr/>
        </p:nvSpPr>
        <p:spPr>
          <a:xfrm>
            <a:off x="2534933" y="3427234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C487BD-D40B-5DEA-A46A-267566448B3D}"/>
              </a:ext>
            </a:extLst>
          </p:cNvPr>
          <p:cNvSpPr txBox="1"/>
          <p:nvPr/>
        </p:nvSpPr>
        <p:spPr>
          <a:xfrm>
            <a:off x="2065754" y="3956735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1.9.3 = Score 75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05C709-CEA7-1028-9D90-8FB46061A7A4}"/>
              </a:ext>
            </a:extLst>
          </p:cNvPr>
          <p:cNvSpPr txBox="1"/>
          <p:nvPr/>
        </p:nvSpPr>
        <p:spPr>
          <a:xfrm>
            <a:off x="3158506" y="1073315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[27]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20B89B-623B-A2A5-DDCC-D96A80B563A9}"/>
              </a:ext>
            </a:extLst>
          </p:cNvPr>
          <p:cNvSpPr txBox="1"/>
          <p:nvPr/>
        </p:nvSpPr>
        <p:spPr>
          <a:xfrm>
            <a:off x="4070583" y="1080101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[32]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B641A4-C307-A3EB-DB95-5C31D5F5478F}"/>
              </a:ext>
            </a:extLst>
          </p:cNvPr>
          <p:cNvSpPr txBox="1"/>
          <p:nvPr/>
        </p:nvSpPr>
        <p:spPr>
          <a:xfrm>
            <a:off x="4898238" y="945407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[64]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B9AEB79-2CD3-D21E-624E-6EAFCE673A70}"/>
              </a:ext>
            </a:extLst>
          </p:cNvPr>
          <p:cNvSpPr txBox="1"/>
          <p:nvPr/>
        </p:nvSpPr>
        <p:spPr>
          <a:xfrm>
            <a:off x="5891362" y="2177143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4271B6-41C2-82FF-D0DA-F76BD4636283}"/>
              </a:ext>
            </a:extLst>
          </p:cNvPr>
          <p:cNvCxnSpPr>
            <a:cxnSpLocks/>
            <a:stCxn id="41" idx="6"/>
            <a:endCxn id="159" idx="2"/>
          </p:cNvCxnSpPr>
          <p:nvPr/>
        </p:nvCxnSpPr>
        <p:spPr>
          <a:xfrm>
            <a:off x="3475241" y="4079502"/>
            <a:ext cx="7148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AC04F07-7980-475C-96DD-1B583049390F}"/>
              </a:ext>
            </a:extLst>
          </p:cNvPr>
          <p:cNvCxnSpPr>
            <a:cxnSpLocks/>
            <a:stCxn id="34" idx="6"/>
            <a:endCxn id="165" idx="2"/>
          </p:cNvCxnSpPr>
          <p:nvPr/>
        </p:nvCxnSpPr>
        <p:spPr>
          <a:xfrm>
            <a:off x="4383263" y="1459292"/>
            <a:ext cx="649484" cy="154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9596450-01E0-E21C-F4D0-6A0D538260F7}"/>
              </a:ext>
            </a:extLst>
          </p:cNvPr>
          <p:cNvCxnSpPr>
            <a:cxnSpLocks/>
            <a:stCxn id="126" idx="6"/>
            <a:endCxn id="166" idx="2"/>
          </p:cNvCxnSpPr>
          <p:nvPr/>
        </p:nvCxnSpPr>
        <p:spPr>
          <a:xfrm flipV="1">
            <a:off x="4380884" y="1832283"/>
            <a:ext cx="653558" cy="98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2E7BFF4-9E89-BE3C-70F1-3F5DFEA00114}"/>
              </a:ext>
            </a:extLst>
          </p:cNvPr>
          <p:cNvCxnSpPr>
            <a:cxnSpLocks/>
            <a:stCxn id="141" idx="6"/>
            <a:endCxn id="168" idx="2"/>
          </p:cNvCxnSpPr>
          <p:nvPr/>
        </p:nvCxnSpPr>
        <p:spPr>
          <a:xfrm flipV="1">
            <a:off x="4380884" y="2365973"/>
            <a:ext cx="650098" cy="93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C88EAE5-990B-5CE1-EE57-2D3A66C8180D}"/>
              </a:ext>
            </a:extLst>
          </p:cNvPr>
          <p:cNvCxnSpPr>
            <a:cxnSpLocks/>
            <a:stCxn id="126" idx="6"/>
            <a:endCxn id="167" idx="2"/>
          </p:cNvCxnSpPr>
          <p:nvPr/>
        </p:nvCxnSpPr>
        <p:spPr>
          <a:xfrm>
            <a:off x="4380884" y="1931159"/>
            <a:ext cx="654672" cy="154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2CBDC7B-5AD9-19FE-9435-D9686A3AD034}"/>
              </a:ext>
            </a:extLst>
          </p:cNvPr>
          <p:cNvCxnSpPr>
            <a:cxnSpLocks/>
            <a:stCxn id="141" idx="6"/>
            <a:endCxn id="169" idx="2"/>
          </p:cNvCxnSpPr>
          <p:nvPr/>
        </p:nvCxnSpPr>
        <p:spPr>
          <a:xfrm>
            <a:off x="4380884" y="2459907"/>
            <a:ext cx="647972" cy="153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3383FC0A-4E71-904B-B336-C013BB2E9480}"/>
              </a:ext>
            </a:extLst>
          </p:cNvPr>
          <p:cNvCxnSpPr>
            <a:cxnSpLocks/>
            <a:stCxn id="105" idx="6"/>
            <a:endCxn id="118" idx="2"/>
          </p:cNvCxnSpPr>
          <p:nvPr/>
        </p:nvCxnSpPr>
        <p:spPr>
          <a:xfrm flipV="1">
            <a:off x="4386717" y="2837702"/>
            <a:ext cx="641861" cy="92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7F39231-F313-AAEB-9B86-10AFDEB34199}"/>
              </a:ext>
            </a:extLst>
          </p:cNvPr>
          <p:cNvCxnSpPr>
            <a:cxnSpLocks/>
            <a:stCxn id="105" idx="6"/>
            <a:endCxn id="170" idx="2"/>
          </p:cNvCxnSpPr>
          <p:nvPr/>
        </p:nvCxnSpPr>
        <p:spPr>
          <a:xfrm>
            <a:off x="4386717" y="2930569"/>
            <a:ext cx="641861" cy="1678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2B0388D5-D4FF-1782-6D42-B6532CDE882B}"/>
              </a:ext>
            </a:extLst>
          </p:cNvPr>
          <p:cNvCxnSpPr>
            <a:cxnSpLocks/>
            <a:stCxn id="127" idx="6"/>
            <a:endCxn id="171" idx="2"/>
          </p:cNvCxnSpPr>
          <p:nvPr/>
        </p:nvCxnSpPr>
        <p:spPr>
          <a:xfrm flipV="1">
            <a:off x="4385502" y="3327823"/>
            <a:ext cx="654508" cy="62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359744EF-91ED-16DA-6417-2319177547C5}"/>
              </a:ext>
            </a:extLst>
          </p:cNvPr>
          <p:cNvSpPr txBox="1"/>
          <p:nvPr/>
        </p:nvSpPr>
        <p:spPr>
          <a:xfrm>
            <a:off x="3273033" y="3413758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1472C971-0043-F3F9-7988-32EED5B8C696}"/>
              </a:ext>
            </a:extLst>
          </p:cNvPr>
          <p:cNvCxnSpPr>
            <a:cxnSpLocks/>
            <a:stCxn id="159" idx="6"/>
            <a:endCxn id="173" idx="2"/>
          </p:cNvCxnSpPr>
          <p:nvPr/>
        </p:nvCxnSpPr>
        <p:spPr>
          <a:xfrm flipV="1">
            <a:off x="4380884" y="4020795"/>
            <a:ext cx="657016" cy="58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DBE3A2F7-95AF-D3AE-ED13-2A720FF34F12}"/>
              </a:ext>
            </a:extLst>
          </p:cNvPr>
          <p:cNvCxnSpPr>
            <a:cxnSpLocks/>
            <a:stCxn id="159" idx="6"/>
            <a:endCxn id="175" idx="2"/>
          </p:cNvCxnSpPr>
          <p:nvPr/>
        </p:nvCxnSpPr>
        <p:spPr>
          <a:xfrm>
            <a:off x="4380884" y="4079502"/>
            <a:ext cx="657015" cy="154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32E716A-5409-480D-840D-9853498F5A46}"/>
              </a:ext>
            </a:extLst>
          </p:cNvPr>
          <p:cNvCxnSpPr>
            <a:cxnSpLocks/>
            <a:stCxn id="165" idx="6"/>
            <a:endCxn id="45" idx="2"/>
          </p:cNvCxnSpPr>
          <p:nvPr/>
        </p:nvCxnSpPr>
        <p:spPr>
          <a:xfrm>
            <a:off x="5213824" y="1613407"/>
            <a:ext cx="738850" cy="1020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1AC5291-F076-C1A1-2A20-4DE191CB4207}"/>
              </a:ext>
            </a:extLst>
          </p:cNvPr>
          <p:cNvCxnSpPr>
            <a:cxnSpLocks/>
            <a:stCxn id="166" idx="6"/>
            <a:endCxn id="45" idx="2"/>
          </p:cNvCxnSpPr>
          <p:nvPr/>
        </p:nvCxnSpPr>
        <p:spPr>
          <a:xfrm>
            <a:off x="5215519" y="1832283"/>
            <a:ext cx="737155" cy="8017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B1DB0F75-883C-6B20-B195-88AC2C13E3C7}"/>
              </a:ext>
            </a:extLst>
          </p:cNvPr>
          <p:cNvCxnSpPr>
            <a:cxnSpLocks/>
            <a:stCxn id="167" idx="6"/>
            <a:endCxn id="45" idx="2"/>
          </p:cNvCxnSpPr>
          <p:nvPr/>
        </p:nvCxnSpPr>
        <p:spPr>
          <a:xfrm>
            <a:off x="5216633" y="2085596"/>
            <a:ext cx="736041" cy="548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4AB7F38-0696-7411-9F6E-441E4C85885E}"/>
              </a:ext>
            </a:extLst>
          </p:cNvPr>
          <p:cNvCxnSpPr>
            <a:cxnSpLocks/>
            <a:stCxn id="168" idx="6"/>
            <a:endCxn id="45" idx="2"/>
          </p:cNvCxnSpPr>
          <p:nvPr/>
        </p:nvCxnSpPr>
        <p:spPr>
          <a:xfrm>
            <a:off x="5212059" y="2365973"/>
            <a:ext cx="740615" cy="268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67A5811-6426-13C1-F716-A8C0CF13FA7F}"/>
              </a:ext>
            </a:extLst>
          </p:cNvPr>
          <p:cNvCxnSpPr>
            <a:cxnSpLocks/>
            <a:stCxn id="169" idx="6"/>
            <a:endCxn id="45" idx="2"/>
          </p:cNvCxnSpPr>
          <p:nvPr/>
        </p:nvCxnSpPr>
        <p:spPr>
          <a:xfrm>
            <a:off x="5209933" y="2613018"/>
            <a:ext cx="742741" cy="21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316E9D7C-7F95-B200-B350-C227077231C5}"/>
              </a:ext>
            </a:extLst>
          </p:cNvPr>
          <p:cNvCxnSpPr>
            <a:cxnSpLocks/>
            <a:stCxn id="118" idx="6"/>
            <a:endCxn id="45" idx="2"/>
          </p:cNvCxnSpPr>
          <p:nvPr/>
        </p:nvCxnSpPr>
        <p:spPr>
          <a:xfrm flipV="1">
            <a:off x="5209655" y="2634069"/>
            <a:ext cx="743019" cy="203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78FEA7B-CD7D-4674-1B67-543C70ECD2F0}"/>
              </a:ext>
            </a:extLst>
          </p:cNvPr>
          <p:cNvCxnSpPr>
            <a:cxnSpLocks/>
            <a:stCxn id="170" idx="6"/>
            <a:endCxn id="45" idx="2"/>
          </p:cNvCxnSpPr>
          <p:nvPr/>
        </p:nvCxnSpPr>
        <p:spPr>
          <a:xfrm flipV="1">
            <a:off x="5209655" y="2634069"/>
            <a:ext cx="743019" cy="464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08306E87-D1FE-845E-C8E9-A5E30734538B}"/>
              </a:ext>
            </a:extLst>
          </p:cNvPr>
          <p:cNvCxnSpPr>
            <a:cxnSpLocks/>
            <a:stCxn id="171" idx="6"/>
            <a:endCxn id="45" idx="2"/>
          </p:cNvCxnSpPr>
          <p:nvPr/>
        </p:nvCxnSpPr>
        <p:spPr>
          <a:xfrm flipV="1">
            <a:off x="5221087" y="2634069"/>
            <a:ext cx="731587" cy="693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8898E4AF-A927-0F10-61CF-32533F526C21}"/>
              </a:ext>
            </a:extLst>
          </p:cNvPr>
          <p:cNvCxnSpPr>
            <a:cxnSpLocks/>
            <a:stCxn id="175" idx="6"/>
            <a:endCxn id="45" idx="2"/>
          </p:cNvCxnSpPr>
          <p:nvPr/>
        </p:nvCxnSpPr>
        <p:spPr>
          <a:xfrm flipV="1">
            <a:off x="5218976" y="2634069"/>
            <a:ext cx="733698" cy="1600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FEDA0E5-2DD4-4CA2-B2AC-B6FAF24E212F}"/>
              </a:ext>
            </a:extLst>
          </p:cNvPr>
          <p:cNvCxnSpPr>
            <a:cxnSpLocks/>
            <a:stCxn id="5" idx="6"/>
            <a:endCxn id="126" idx="2"/>
          </p:cNvCxnSpPr>
          <p:nvPr/>
        </p:nvCxnSpPr>
        <p:spPr>
          <a:xfrm>
            <a:off x="3471186" y="1459292"/>
            <a:ext cx="718950" cy="471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2E81A8-E521-41DA-BB3F-2BA2FC32BDA4}"/>
              </a:ext>
            </a:extLst>
          </p:cNvPr>
          <p:cNvCxnSpPr>
            <a:cxnSpLocks/>
            <a:stCxn id="5" idx="6"/>
            <a:endCxn id="141" idx="2"/>
          </p:cNvCxnSpPr>
          <p:nvPr/>
        </p:nvCxnSpPr>
        <p:spPr>
          <a:xfrm>
            <a:off x="3471186" y="1459292"/>
            <a:ext cx="718950" cy="1000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83E7CAD-D7AE-4217-B954-A8AB8E0E0B96}"/>
              </a:ext>
            </a:extLst>
          </p:cNvPr>
          <p:cNvCxnSpPr>
            <a:cxnSpLocks/>
            <a:stCxn id="5" idx="6"/>
            <a:endCxn id="105" idx="2"/>
          </p:cNvCxnSpPr>
          <p:nvPr/>
        </p:nvCxnSpPr>
        <p:spPr>
          <a:xfrm>
            <a:off x="3471186" y="1459292"/>
            <a:ext cx="724783" cy="1471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D4C097C-DD33-4910-A647-15A8CF9B7F30}"/>
              </a:ext>
            </a:extLst>
          </p:cNvPr>
          <p:cNvCxnSpPr>
            <a:cxnSpLocks/>
            <a:stCxn id="5" idx="6"/>
            <a:endCxn id="127" idx="2"/>
          </p:cNvCxnSpPr>
          <p:nvPr/>
        </p:nvCxnSpPr>
        <p:spPr>
          <a:xfrm>
            <a:off x="3471186" y="1459292"/>
            <a:ext cx="723568" cy="1931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347F744-A1EF-43FB-9F74-546FD74BD3F9}"/>
              </a:ext>
            </a:extLst>
          </p:cNvPr>
          <p:cNvCxnSpPr>
            <a:cxnSpLocks/>
            <a:stCxn id="5" idx="6"/>
            <a:endCxn id="159" idx="2"/>
          </p:cNvCxnSpPr>
          <p:nvPr/>
        </p:nvCxnSpPr>
        <p:spPr>
          <a:xfrm>
            <a:off x="3471186" y="1459292"/>
            <a:ext cx="718950" cy="26202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DBAD923-5D85-4AEA-A116-91AAF11726D7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 flipV="1">
            <a:off x="3475718" y="1459292"/>
            <a:ext cx="716797" cy="471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2854FE-FFDB-41E2-90BB-36D2A552904B}"/>
              </a:ext>
            </a:extLst>
          </p:cNvPr>
          <p:cNvCxnSpPr>
            <a:cxnSpLocks/>
            <a:stCxn id="35" idx="6"/>
            <a:endCxn id="141" idx="2"/>
          </p:cNvCxnSpPr>
          <p:nvPr/>
        </p:nvCxnSpPr>
        <p:spPr>
          <a:xfrm>
            <a:off x="3475718" y="1931159"/>
            <a:ext cx="714418" cy="528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7BEAF8-6F29-4AA9-9F07-2C9B7CC136F2}"/>
              </a:ext>
            </a:extLst>
          </p:cNvPr>
          <p:cNvCxnSpPr>
            <a:cxnSpLocks/>
            <a:stCxn id="35" idx="6"/>
            <a:endCxn id="105" idx="2"/>
          </p:cNvCxnSpPr>
          <p:nvPr/>
        </p:nvCxnSpPr>
        <p:spPr>
          <a:xfrm>
            <a:off x="3475718" y="1931159"/>
            <a:ext cx="720251" cy="999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4D9D24-44CA-4EAA-8FB4-617EBF5F3D97}"/>
              </a:ext>
            </a:extLst>
          </p:cNvPr>
          <p:cNvCxnSpPr>
            <a:cxnSpLocks/>
            <a:stCxn id="35" idx="6"/>
            <a:endCxn id="127" idx="2"/>
          </p:cNvCxnSpPr>
          <p:nvPr/>
        </p:nvCxnSpPr>
        <p:spPr>
          <a:xfrm>
            <a:off x="3475718" y="1931159"/>
            <a:ext cx="719036" cy="1459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7A334D-63C1-4DDE-B2E9-57B327978060}"/>
              </a:ext>
            </a:extLst>
          </p:cNvPr>
          <p:cNvCxnSpPr>
            <a:cxnSpLocks/>
            <a:stCxn id="35" idx="6"/>
            <a:endCxn id="159" idx="2"/>
          </p:cNvCxnSpPr>
          <p:nvPr/>
        </p:nvCxnSpPr>
        <p:spPr>
          <a:xfrm>
            <a:off x="3475718" y="1931159"/>
            <a:ext cx="714418" cy="21483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62F36-AB99-452A-92C8-C922F77BBA82}"/>
              </a:ext>
            </a:extLst>
          </p:cNvPr>
          <p:cNvCxnSpPr>
            <a:cxnSpLocks/>
            <a:stCxn id="36" idx="6"/>
            <a:endCxn id="34" idx="2"/>
          </p:cNvCxnSpPr>
          <p:nvPr/>
        </p:nvCxnSpPr>
        <p:spPr>
          <a:xfrm flipV="1">
            <a:off x="3468841" y="1459292"/>
            <a:ext cx="723674" cy="997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56C38E8-59B2-4BC9-86F6-21E1B60CAC3F}"/>
              </a:ext>
            </a:extLst>
          </p:cNvPr>
          <p:cNvCxnSpPr>
            <a:cxnSpLocks/>
            <a:stCxn id="36" idx="6"/>
            <a:endCxn id="126" idx="2"/>
          </p:cNvCxnSpPr>
          <p:nvPr/>
        </p:nvCxnSpPr>
        <p:spPr>
          <a:xfrm flipV="1">
            <a:off x="3468841" y="1931159"/>
            <a:ext cx="721295" cy="52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57FE8C0-A2DC-4121-B9AC-1987E9BC0469}"/>
              </a:ext>
            </a:extLst>
          </p:cNvPr>
          <p:cNvCxnSpPr>
            <a:cxnSpLocks/>
            <a:stCxn id="36" idx="6"/>
            <a:endCxn id="105" idx="2"/>
          </p:cNvCxnSpPr>
          <p:nvPr/>
        </p:nvCxnSpPr>
        <p:spPr>
          <a:xfrm>
            <a:off x="3468841" y="2456615"/>
            <a:ext cx="727128" cy="473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0878C74-D607-4808-A1EF-73F87D35E834}"/>
              </a:ext>
            </a:extLst>
          </p:cNvPr>
          <p:cNvCxnSpPr>
            <a:cxnSpLocks/>
            <a:stCxn id="36" idx="6"/>
            <a:endCxn id="127" idx="2"/>
          </p:cNvCxnSpPr>
          <p:nvPr/>
        </p:nvCxnSpPr>
        <p:spPr>
          <a:xfrm>
            <a:off x="3468841" y="2456615"/>
            <a:ext cx="725913" cy="933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6536D65-5ECB-4C60-9128-C8C7C7028018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3484345" y="2473693"/>
            <a:ext cx="705791" cy="16058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741987B-7A85-4265-8277-2DBD8ACD0756}"/>
              </a:ext>
            </a:extLst>
          </p:cNvPr>
          <p:cNvCxnSpPr>
            <a:cxnSpLocks/>
            <a:stCxn id="37" idx="6"/>
            <a:endCxn id="34" idx="2"/>
          </p:cNvCxnSpPr>
          <p:nvPr/>
        </p:nvCxnSpPr>
        <p:spPr>
          <a:xfrm flipV="1">
            <a:off x="3461565" y="1459292"/>
            <a:ext cx="730950" cy="1474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6297709-9EE9-4B11-8189-07DBFE45D7AE}"/>
              </a:ext>
            </a:extLst>
          </p:cNvPr>
          <p:cNvCxnSpPr>
            <a:cxnSpLocks/>
            <a:stCxn id="37" idx="6"/>
            <a:endCxn id="126" idx="2"/>
          </p:cNvCxnSpPr>
          <p:nvPr/>
        </p:nvCxnSpPr>
        <p:spPr>
          <a:xfrm flipV="1">
            <a:off x="3461565" y="1931159"/>
            <a:ext cx="728571" cy="1002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BA6B6A-723F-453B-A228-83067BA01290}"/>
              </a:ext>
            </a:extLst>
          </p:cNvPr>
          <p:cNvCxnSpPr>
            <a:cxnSpLocks/>
            <a:stCxn id="37" idx="6"/>
            <a:endCxn id="141" idx="2"/>
          </p:cNvCxnSpPr>
          <p:nvPr/>
        </p:nvCxnSpPr>
        <p:spPr>
          <a:xfrm flipV="1">
            <a:off x="3461565" y="2459907"/>
            <a:ext cx="728571" cy="473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18CFEB5-E4CF-4D4C-A8D0-D72E690B0177}"/>
              </a:ext>
            </a:extLst>
          </p:cNvPr>
          <p:cNvCxnSpPr>
            <a:cxnSpLocks/>
            <a:stCxn id="37" idx="6"/>
            <a:endCxn id="127" idx="2"/>
          </p:cNvCxnSpPr>
          <p:nvPr/>
        </p:nvCxnSpPr>
        <p:spPr>
          <a:xfrm>
            <a:off x="3461565" y="2933443"/>
            <a:ext cx="733189" cy="457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2F6E746-269E-4080-B02C-309A55E5B6A0}"/>
              </a:ext>
            </a:extLst>
          </p:cNvPr>
          <p:cNvCxnSpPr>
            <a:cxnSpLocks/>
            <a:stCxn id="37" idx="6"/>
            <a:endCxn id="159" idx="2"/>
          </p:cNvCxnSpPr>
          <p:nvPr/>
        </p:nvCxnSpPr>
        <p:spPr>
          <a:xfrm>
            <a:off x="3461565" y="2933443"/>
            <a:ext cx="728571" cy="1146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0A4DC34-6C0C-41CC-A236-FB0BBE81399C}"/>
              </a:ext>
            </a:extLst>
          </p:cNvPr>
          <p:cNvCxnSpPr>
            <a:cxnSpLocks/>
            <a:stCxn id="38" idx="6"/>
            <a:endCxn id="34" idx="2"/>
          </p:cNvCxnSpPr>
          <p:nvPr/>
        </p:nvCxnSpPr>
        <p:spPr>
          <a:xfrm flipV="1">
            <a:off x="3472305" y="1459292"/>
            <a:ext cx="720210" cy="19312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17CF032-BC6F-4D48-B502-E6DC29DC1458}"/>
              </a:ext>
            </a:extLst>
          </p:cNvPr>
          <p:cNvCxnSpPr>
            <a:cxnSpLocks/>
            <a:stCxn id="38" idx="6"/>
            <a:endCxn id="126" idx="2"/>
          </p:cNvCxnSpPr>
          <p:nvPr/>
        </p:nvCxnSpPr>
        <p:spPr>
          <a:xfrm flipV="1">
            <a:off x="3472305" y="1931159"/>
            <a:ext cx="717831" cy="1459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B74278A-3F6A-478F-8125-BA117DB842E8}"/>
              </a:ext>
            </a:extLst>
          </p:cNvPr>
          <p:cNvCxnSpPr>
            <a:cxnSpLocks/>
            <a:stCxn id="38" idx="6"/>
            <a:endCxn id="141" idx="2"/>
          </p:cNvCxnSpPr>
          <p:nvPr/>
        </p:nvCxnSpPr>
        <p:spPr>
          <a:xfrm flipV="1">
            <a:off x="3472305" y="2459907"/>
            <a:ext cx="717831" cy="9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5EF95F8-FC68-43DA-B42D-5516843037C8}"/>
              </a:ext>
            </a:extLst>
          </p:cNvPr>
          <p:cNvCxnSpPr>
            <a:cxnSpLocks/>
            <a:stCxn id="38" idx="6"/>
            <a:endCxn id="105" idx="2"/>
          </p:cNvCxnSpPr>
          <p:nvPr/>
        </p:nvCxnSpPr>
        <p:spPr>
          <a:xfrm flipV="1">
            <a:off x="3472305" y="2930569"/>
            <a:ext cx="723664" cy="4599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4DD8FB-3677-4DBB-9111-94778AD76845}"/>
              </a:ext>
            </a:extLst>
          </p:cNvPr>
          <p:cNvCxnSpPr>
            <a:cxnSpLocks/>
            <a:stCxn id="38" idx="6"/>
            <a:endCxn id="159" idx="2"/>
          </p:cNvCxnSpPr>
          <p:nvPr/>
        </p:nvCxnSpPr>
        <p:spPr>
          <a:xfrm>
            <a:off x="3472305" y="3390495"/>
            <a:ext cx="717831" cy="689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A6E47BC-3BB5-4F65-AB92-C83BF567CFD9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475241" y="1478440"/>
            <a:ext cx="700198" cy="2601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E6886DB-07F7-4E88-951A-B1F01B2098AD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475241" y="1921203"/>
            <a:ext cx="698273" cy="2158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7B5BA38-887C-41B4-A778-2CCF84D6A041}"/>
              </a:ext>
            </a:extLst>
          </p:cNvPr>
          <p:cNvCxnSpPr>
            <a:cxnSpLocks/>
            <a:stCxn id="41" idx="6"/>
            <a:endCxn id="141" idx="2"/>
          </p:cNvCxnSpPr>
          <p:nvPr/>
        </p:nvCxnSpPr>
        <p:spPr>
          <a:xfrm flipV="1">
            <a:off x="3475241" y="2459907"/>
            <a:ext cx="714895" cy="16195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97C2567-1464-4629-9B07-479E36D77946}"/>
              </a:ext>
            </a:extLst>
          </p:cNvPr>
          <p:cNvCxnSpPr>
            <a:cxnSpLocks/>
            <a:stCxn id="41" idx="6"/>
            <a:endCxn id="105" idx="2"/>
          </p:cNvCxnSpPr>
          <p:nvPr/>
        </p:nvCxnSpPr>
        <p:spPr>
          <a:xfrm flipV="1">
            <a:off x="3475241" y="2930569"/>
            <a:ext cx="720728" cy="1148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A6B690B-4F2B-46F3-B6B8-634D59227099}"/>
              </a:ext>
            </a:extLst>
          </p:cNvPr>
          <p:cNvCxnSpPr>
            <a:cxnSpLocks/>
            <a:stCxn id="41" idx="6"/>
            <a:endCxn id="127" idx="2"/>
          </p:cNvCxnSpPr>
          <p:nvPr/>
        </p:nvCxnSpPr>
        <p:spPr>
          <a:xfrm flipV="1">
            <a:off x="3475241" y="3390496"/>
            <a:ext cx="719513" cy="689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8E8FBCC-18D7-E675-B374-9E9B0A0BE234}"/>
              </a:ext>
            </a:extLst>
          </p:cNvPr>
          <p:cNvSpPr/>
          <p:nvPr/>
        </p:nvSpPr>
        <p:spPr>
          <a:xfrm>
            <a:off x="3280438" y="136535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0F073C-37C1-2740-9DC5-4CB2E7FD430D}"/>
              </a:ext>
            </a:extLst>
          </p:cNvPr>
          <p:cNvSpPr/>
          <p:nvPr/>
        </p:nvSpPr>
        <p:spPr>
          <a:xfrm>
            <a:off x="3284970" y="183722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4D57C6-3367-AA9F-D6F8-0B84DC671639}"/>
              </a:ext>
            </a:extLst>
          </p:cNvPr>
          <p:cNvSpPr/>
          <p:nvPr/>
        </p:nvSpPr>
        <p:spPr>
          <a:xfrm>
            <a:off x="3278093" y="236268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63694B-2C74-98DD-C924-8017D2C4C4D9}"/>
              </a:ext>
            </a:extLst>
          </p:cNvPr>
          <p:cNvSpPr/>
          <p:nvPr/>
        </p:nvSpPr>
        <p:spPr>
          <a:xfrm>
            <a:off x="3270817" y="2839508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BA9F5CF-0241-2A1D-A011-0D7B303D7DD5}"/>
              </a:ext>
            </a:extLst>
          </p:cNvPr>
          <p:cNvSpPr/>
          <p:nvPr/>
        </p:nvSpPr>
        <p:spPr>
          <a:xfrm>
            <a:off x="3281557" y="329656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A64087-4FDC-05D5-BF20-EDDE27380868}"/>
              </a:ext>
            </a:extLst>
          </p:cNvPr>
          <p:cNvSpPr/>
          <p:nvPr/>
        </p:nvSpPr>
        <p:spPr>
          <a:xfrm>
            <a:off x="3284493" y="398556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2727A1D-C626-44C0-9626-DC8B749AA590}"/>
              </a:ext>
            </a:extLst>
          </p:cNvPr>
          <p:cNvCxnSpPr>
            <a:cxnSpLocks/>
            <a:stCxn id="34" idx="6"/>
            <a:endCxn id="166" idx="2"/>
          </p:cNvCxnSpPr>
          <p:nvPr/>
        </p:nvCxnSpPr>
        <p:spPr>
          <a:xfrm>
            <a:off x="4383263" y="1459292"/>
            <a:ext cx="651179" cy="372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DB8005E-3B27-4FEC-95BE-A641FB9ECFF7}"/>
              </a:ext>
            </a:extLst>
          </p:cNvPr>
          <p:cNvCxnSpPr>
            <a:cxnSpLocks/>
            <a:stCxn id="34" idx="6"/>
            <a:endCxn id="167" idx="2"/>
          </p:cNvCxnSpPr>
          <p:nvPr/>
        </p:nvCxnSpPr>
        <p:spPr>
          <a:xfrm>
            <a:off x="4383263" y="1459292"/>
            <a:ext cx="652293" cy="6263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4AB72B4-D8BB-487F-B5BA-2E532C97B428}"/>
              </a:ext>
            </a:extLst>
          </p:cNvPr>
          <p:cNvCxnSpPr>
            <a:cxnSpLocks/>
            <a:stCxn id="34" idx="6"/>
            <a:endCxn id="168" idx="2"/>
          </p:cNvCxnSpPr>
          <p:nvPr/>
        </p:nvCxnSpPr>
        <p:spPr>
          <a:xfrm>
            <a:off x="4383263" y="1459292"/>
            <a:ext cx="647719" cy="906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08217D2-4FD5-4917-9E54-06508C0BF39E}"/>
              </a:ext>
            </a:extLst>
          </p:cNvPr>
          <p:cNvCxnSpPr>
            <a:cxnSpLocks/>
            <a:stCxn id="34" idx="6"/>
            <a:endCxn id="169" idx="2"/>
          </p:cNvCxnSpPr>
          <p:nvPr/>
        </p:nvCxnSpPr>
        <p:spPr>
          <a:xfrm>
            <a:off x="4383263" y="1459292"/>
            <a:ext cx="645593" cy="11537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120C584-0762-4476-95D6-9152EB7E71B9}"/>
              </a:ext>
            </a:extLst>
          </p:cNvPr>
          <p:cNvCxnSpPr>
            <a:cxnSpLocks/>
            <a:stCxn id="34" idx="6"/>
            <a:endCxn id="118" idx="2"/>
          </p:cNvCxnSpPr>
          <p:nvPr/>
        </p:nvCxnSpPr>
        <p:spPr>
          <a:xfrm>
            <a:off x="4383263" y="1459292"/>
            <a:ext cx="645315" cy="1378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679B11F-6A4C-4E46-97C1-B121EA4CA3DC}"/>
              </a:ext>
            </a:extLst>
          </p:cNvPr>
          <p:cNvCxnSpPr>
            <a:cxnSpLocks/>
            <a:stCxn id="34" idx="6"/>
            <a:endCxn id="170" idx="2"/>
          </p:cNvCxnSpPr>
          <p:nvPr/>
        </p:nvCxnSpPr>
        <p:spPr>
          <a:xfrm>
            <a:off x="4383263" y="1459292"/>
            <a:ext cx="645315" cy="1639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A21F844-103A-48DF-992C-04C357AA2742}"/>
              </a:ext>
            </a:extLst>
          </p:cNvPr>
          <p:cNvCxnSpPr>
            <a:cxnSpLocks/>
            <a:stCxn id="34" idx="6"/>
            <a:endCxn id="171" idx="2"/>
          </p:cNvCxnSpPr>
          <p:nvPr/>
        </p:nvCxnSpPr>
        <p:spPr>
          <a:xfrm>
            <a:off x="4383263" y="1459292"/>
            <a:ext cx="656747" cy="18685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A6E25DF-7FE5-42C7-8B32-A2E5589E21FF}"/>
              </a:ext>
            </a:extLst>
          </p:cNvPr>
          <p:cNvCxnSpPr>
            <a:cxnSpLocks/>
            <a:stCxn id="34" idx="6"/>
            <a:endCxn id="173" idx="2"/>
          </p:cNvCxnSpPr>
          <p:nvPr/>
        </p:nvCxnSpPr>
        <p:spPr>
          <a:xfrm>
            <a:off x="4383263" y="1459292"/>
            <a:ext cx="654637" cy="2561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823BDA1-5833-4725-B566-0C22F3E77C4E}"/>
              </a:ext>
            </a:extLst>
          </p:cNvPr>
          <p:cNvCxnSpPr>
            <a:cxnSpLocks/>
            <a:stCxn id="34" idx="6"/>
            <a:endCxn id="175" idx="2"/>
          </p:cNvCxnSpPr>
          <p:nvPr/>
        </p:nvCxnSpPr>
        <p:spPr>
          <a:xfrm>
            <a:off x="4383263" y="1459292"/>
            <a:ext cx="654636" cy="2775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E3B3EE9-9BB6-4472-B40C-AF5DD6D0D571}"/>
              </a:ext>
            </a:extLst>
          </p:cNvPr>
          <p:cNvCxnSpPr>
            <a:cxnSpLocks/>
            <a:stCxn id="126" idx="6"/>
            <a:endCxn id="42" idx="2"/>
          </p:cNvCxnSpPr>
          <p:nvPr/>
        </p:nvCxnSpPr>
        <p:spPr>
          <a:xfrm flipV="1">
            <a:off x="4380884" y="1355449"/>
            <a:ext cx="638549" cy="5757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A8CAA41-92A3-4EAF-9EBE-B330703A70CE}"/>
              </a:ext>
            </a:extLst>
          </p:cNvPr>
          <p:cNvCxnSpPr>
            <a:cxnSpLocks/>
            <a:stCxn id="126" idx="6"/>
            <a:endCxn id="165" idx="2"/>
          </p:cNvCxnSpPr>
          <p:nvPr/>
        </p:nvCxnSpPr>
        <p:spPr>
          <a:xfrm flipV="1">
            <a:off x="4380884" y="1613407"/>
            <a:ext cx="651863" cy="317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739D5C7-EB9E-452D-ADEA-C8A1297CCBD7}"/>
              </a:ext>
            </a:extLst>
          </p:cNvPr>
          <p:cNvCxnSpPr>
            <a:cxnSpLocks/>
            <a:stCxn id="126" idx="6"/>
            <a:endCxn id="168" idx="2"/>
          </p:cNvCxnSpPr>
          <p:nvPr/>
        </p:nvCxnSpPr>
        <p:spPr>
          <a:xfrm>
            <a:off x="4380884" y="1931159"/>
            <a:ext cx="650098" cy="434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EB32CB3-74C6-4FCE-AC4B-30A94927B6AF}"/>
              </a:ext>
            </a:extLst>
          </p:cNvPr>
          <p:cNvCxnSpPr>
            <a:cxnSpLocks/>
            <a:stCxn id="126" idx="6"/>
            <a:endCxn id="169" idx="2"/>
          </p:cNvCxnSpPr>
          <p:nvPr/>
        </p:nvCxnSpPr>
        <p:spPr>
          <a:xfrm>
            <a:off x="4380884" y="1931159"/>
            <a:ext cx="647972" cy="6818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456BEF8-8448-4EB3-B31C-76104A19B946}"/>
              </a:ext>
            </a:extLst>
          </p:cNvPr>
          <p:cNvCxnSpPr>
            <a:cxnSpLocks/>
            <a:stCxn id="126" idx="6"/>
            <a:endCxn id="118" idx="2"/>
          </p:cNvCxnSpPr>
          <p:nvPr/>
        </p:nvCxnSpPr>
        <p:spPr>
          <a:xfrm>
            <a:off x="4380884" y="1931159"/>
            <a:ext cx="647694" cy="9065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6A356EF-A968-4566-96F1-7A97CEA68BF2}"/>
              </a:ext>
            </a:extLst>
          </p:cNvPr>
          <p:cNvCxnSpPr>
            <a:cxnSpLocks/>
            <a:stCxn id="126" idx="6"/>
            <a:endCxn id="170" idx="2"/>
          </p:cNvCxnSpPr>
          <p:nvPr/>
        </p:nvCxnSpPr>
        <p:spPr>
          <a:xfrm>
            <a:off x="4380884" y="1931159"/>
            <a:ext cx="647694" cy="11672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FC4CCE69-5EEC-4C93-B2E8-3C0AB840285C}"/>
              </a:ext>
            </a:extLst>
          </p:cNvPr>
          <p:cNvCxnSpPr>
            <a:cxnSpLocks/>
            <a:stCxn id="126" idx="6"/>
            <a:endCxn id="171" idx="2"/>
          </p:cNvCxnSpPr>
          <p:nvPr/>
        </p:nvCxnSpPr>
        <p:spPr>
          <a:xfrm>
            <a:off x="4380884" y="1931159"/>
            <a:ext cx="659126" cy="139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D78A3AA8-AA30-4E5D-801F-7316CC408091}"/>
              </a:ext>
            </a:extLst>
          </p:cNvPr>
          <p:cNvSpPr txBox="1"/>
          <p:nvPr/>
        </p:nvSpPr>
        <p:spPr>
          <a:xfrm>
            <a:off x="4188248" y="3407238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95C0E16-10AF-4028-80E2-E59F5DD4529D}"/>
              </a:ext>
            </a:extLst>
          </p:cNvPr>
          <p:cNvSpPr txBox="1"/>
          <p:nvPr/>
        </p:nvSpPr>
        <p:spPr>
          <a:xfrm>
            <a:off x="5018698" y="3406423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C82DEBE-2478-4A10-A22D-ACA3C4D18C45}"/>
              </a:ext>
            </a:extLst>
          </p:cNvPr>
          <p:cNvCxnSpPr>
            <a:cxnSpLocks/>
            <a:stCxn id="141" idx="6"/>
            <a:endCxn id="42" idx="2"/>
          </p:cNvCxnSpPr>
          <p:nvPr/>
        </p:nvCxnSpPr>
        <p:spPr>
          <a:xfrm flipV="1">
            <a:off x="4380884" y="1355449"/>
            <a:ext cx="638549" cy="1104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EED794E9-5A61-4285-A694-F14FE091277B}"/>
              </a:ext>
            </a:extLst>
          </p:cNvPr>
          <p:cNvCxnSpPr>
            <a:cxnSpLocks/>
            <a:stCxn id="141" idx="6"/>
            <a:endCxn id="165" idx="2"/>
          </p:cNvCxnSpPr>
          <p:nvPr/>
        </p:nvCxnSpPr>
        <p:spPr>
          <a:xfrm flipV="1">
            <a:off x="4380884" y="1613407"/>
            <a:ext cx="651863" cy="846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A5D5276-61A6-4B3E-BB5F-7946078FC275}"/>
              </a:ext>
            </a:extLst>
          </p:cNvPr>
          <p:cNvCxnSpPr>
            <a:cxnSpLocks/>
            <a:stCxn id="141" idx="6"/>
            <a:endCxn id="166" idx="2"/>
          </p:cNvCxnSpPr>
          <p:nvPr/>
        </p:nvCxnSpPr>
        <p:spPr>
          <a:xfrm flipV="1">
            <a:off x="4380884" y="1832283"/>
            <a:ext cx="653558" cy="627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4904D041-608A-4059-B738-A07CA3770949}"/>
              </a:ext>
            </a:extLst>
          </p:cNvPr>
          <p:cNvCxnSpPr>
            <a:cxnSpLocks/>
            <a:stCxn id="141" idx="6"/>
            <a:endCxn id="167" idx="2"/>
          </p:cNvCxnSpPr>
          <p:nvPr/>
        </p:nvCxnSpPr>
        <p:spPr>
          <a:xfrm flipV="1">
            <a:off x="4380884" y="2085596"/>
            <a:ext cx="654672" cy="3743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5479FF2-E093-432C-8EE9-D6EA025FB997}"/>
              </a:ext>
            </a:extLst>
          </p:cNvPr>
          <p:cNvCxnSpPr>
            <a:cxnSpLocks/>
            <a:stCxn id="141" idx="6"/>
            <a:endCxn id="118" idx="2"/>
          </p:cNvCxnSpPr>
          <p:nvPr/>
        </p:nvCxnSpPr>
        <p:spPr>
          <a:xfrm>
            <a:off x="4380884" y="2459907"/>
            <a:ext cx="647694" cy="3777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E446501-BF4C-4530-99E1-BC4897482B0D}"/>
              </a:ext>
            </a:extLst>
          </p:cNvPr>
          <p:cNvCxnSpPr>
            <a:cxnSpLocks/>
            <a:stCxn id="141" idx="6"/>
            <a:endCxn id="170" idx="2"/>
          </p:cNvCxnSpPr>
          <p:nvPr/>
        </p:nvCxnSpPr>
        <p:spPr>
          <a:xfrm>
            <a:off x="4380884" y="2459907"/>
            <a:ext cx="647694" cy="638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4389274-99FC-4C59-BAB5-0539EF5F8340}"/>
              </a:ext>
            </a:extLst>
          </p:cNvPr>
          <p:cNvCxnSpPr>
            <a:cxnSpLocks/>
            <a:stCxn id="141" idx="6"/>
            <a:endCxn id="171" idx="2"/>
          </p:cNvCxnSpPr>
          <p:nvPr/>
        </p:nvCxnSpPr>
        <p:spPr>
          <a:xfrm>
            <a:off x="4380884" y="2459907"/>
            <a:ext cx="659126" cy="8679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364DC226-CD89-4EA1-85FA-7F680F86DDD5}"/>
              </a:ext>
            </a:extLst>
          </p:cNvPr>
          <p:cNvCxnSpPr>
            <a:cxnSpLocks/>
            <a:stCxn id="141" idx="6"/>
            <a:endCxn id="173" idx="2"/>
          </p:cNvCxnSpPr>
          <p:nvPr/>
        </p:nvCxnSpPr>
        <p:spPr>
          <a:xfrm>
            <a:off x="4380884" y="2459907"/>
            <a:ext cx="657016" cy="1560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8CA579C-C298-4503-9138-5DA74E3EB072}"/>
              </a:ext>
            </a:extLst>
          </p:cNvPr>
          <p:cNvCxnSpPr>
            <a:cxnSpLocks/>
            <a:stCxn id="141" idx="6"/>
            <a:endCxn id="175" idx="2"/>
          </p:cNvCxnSpPr>
          <p:nvPr/>
        </p:nvCxnSpPr>
        <p:spPr>
          <a:xfrm>
            <a:off x="4380884" y="2459907"/>
            <a:ext cx="657015" cy="1774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DFA51C4-D8E5-4DF2-85C3-7D00F5D583F5}"/>
              </a:ext>
            </a:extLst>
          </p:cNvPr>
          <p:cNvCxnSpPr>
            <a:cxnSpLocks/>
            <a:stCxn id="105" idx="6"/>
            <a:endCxn id="42" idx="2"/>
          </p:cNvCxnSpPr>
          <p:nvPr/>
        </p:nvCxnSpPr>
        <p:spPr>
          <a:xfrm flipV="1">
            <a:off x="4386717" y="1355449"/>
            <a:ext cx="632716" cy="1575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1031EBE-8D18-4E87-A0B3-182ABFFB2303}"/>
              </a:ext>
            </a:extLst>
          </p:cNvPr>
          <p:cNvCxnSpPr>
            <a:cxnSpLocks/>
            <a:stCxn id="105" idx="6"/>
            <a:endCxn id="165" idx="2"/>
          </p:cNvCxnSpPr>
          <p:nvPr/>
        </p:nvCxnSpPr>
        <p:spPr>
          <a:xfrm flipV="1">
            <a:off x="4386717" y="1613407"/>
            <a:ext cx="646030" cy="131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AFA12BC-B46B-4B6C-832D-4071DF76D69E}"/>
              </a:ext>
            </a:extLst>
          </p:cNvPr>
          <p:cNvCxnSpPr>
            <a:cxnSpLocks/>
            <a:stCxn id="105" idx="6"/>
            <a:endCxn id="166" idx="2"/>
          </p:cNvCxnSpPr>
          <p:nvPr/>
        </p:nvCxnSpPr>
        <p:spPr>
          <a:xfrm flipV="1">
            <a:off x="4386717" y="1832283"/>
            <a:ext cx="647725" cy="10982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E89B75D-5E3A-44E0-A53F-DDDF013331D4}"/>
              </a:ext>
            </a:extLst>
          </p:cNvPr>
          <p:cNvCxnSpPr>
            <a:cxnSpLocks/>
            <a:stCxn id="105" idx="6"/>
            <a:endCxn id="167" idx="2"/>
          </p:cNvCxnSpPr>
          <p:nvPr/>
        </p:nvCxnSpPr>
        <p:spPr>
          <a:xfrm flipV="1">
            <a:off x="4386717" y="2085596"/>
            <a:ext cx="648839" cy="8449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8ECCB24D-8E56-4345-AD81-0653B4721C34}"/>
              </a:ext>
            </a:extLst>
          </p:cNvPr>
          <p:cNvCxnSpPr>
            <a:cxnSpLocks/>
            <a:stCxn id="105" idx="6"/>
            <a:endCxn id="168" idx="2"/>
          </p:cNvCxnSpPr>
          <p:nvPr/>
        </p:nvCxnSpPr>
        <p:spPr>
          <a:xfrm flipV="1">
            <a:off x="4386717" y="2365973"/>
            <a:ext cx="644265" cy="564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AE44E05-EC60-4B73-95BD-3E88AC928EB7}"/>
              </a:ext>
            </a:extLst>
          </p:cNvPr>
          <p:cNvCxnSpPr>
            <a:cxnSpLocks/>
            <a:stCxn id="105" idx="6"/>
            <a:endCxn id="169" idx="2"/>
          </p:cNvCxnSpPr>
          <p:nvPr/>
        </p:nvCxnSpPr>
        <p:spPr>
          <a:xfrm flipV="1">
            <a:off x="4386717" y="2613018"/>
            <a:ext cx="642139" cy="317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AD82934A-91EF-437D-8D28-268E7800209C}"/>
              </a:ext>
            </a:extLst>
          </p:cNvPr>
          <p:cNvCxnSpPr>
            <a:cxnSpLocks/>
            <a:stCxn id="105" idx="6"/>
            <a:endCxn id="171" idx="2"/>
          </p:cNvCxnSpPr>
          <p:nvPr/>
        </p:nvCxnSpPr>
        <p:spPr>
          <a:xfrm>
            <a:off x="4386717" y="2930569"/>
            <a:ext cx="653293" cy="397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0BC6E0A-C0B2-4DA5-B029-A17ADE56B3FB}"/>
              </a:ext>
            </a:extLst>
          </p:cNvPr>
          <p:cNvCxnSpPr>
            <a:cxnSpLocks/>
            <a:stCxn id="105" idx="6"/>
            <a:endCxn id="173" idx="2"/>
          </p:cNvCxnSpPr>
          <p:nvPr/>
        </p:nvCxnSpPr>
        <p:spPr>
          <a:xfrm>
            <a:off x="4386717" y="2930569"/>
            <a:ext cx="651183" cy="1090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438DA7F-32D5-4D9B-A43B-68A3F3E03882}"/>
              </a:ext>
            </a:extLst>
          </p:cNvPr>
          <p:cNvCxnSpPr>
            <a:cxnSpLocks/>
            <a:stCxn id="105" idx="6"/>
            <a:endCxn id="175" idx="2"/>
          </p:cNvCxnSpPr>
          <p:nvPr/>
        </p:nvCxnSpPr>
        <p:spPr>
          <a:xfrm>
            <a:off x="4386717" y="2930569"/>
            <a:ext cx="651182" cy="13037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72E1C9E-7613-4D13-B9A8-B90F0F5205E2}"/>
              </a:ext>
            </a:extLst>
          </p:cNvPr>
          <p:cNvCxnSpPr>
            <a:cxnSpLocks/>
            <a:stCxn id="127" idx="6"/>
            <a:endCxn id="42" idx="2"/>
          </p:cNvCxnSpPr>
          <p:nvPr/>
        </p:nvCxnSpPr>
        <p:spPr>
          <a:xfrm flipV="1">
            <a:off x="4385502" y="1355449"/>
            <a:ext cx="633931" cy="20350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283BC5D-44C0-4F69-875B-242532232DBC}"/>
              </a:ext>
            </a:extLst>
          </p:cNvPr>
          <p:cNvCxnSpPr>
            <a:cxnSpLocks/>
            <a:stCxn id="127" idx="6"/>
            <a:endCxn id="165" idx="2"/>
          </p:cNvCxnSpPr>
          <p:nvPr/>
        </p:nvCxnSpPr>
        <p:spPr>
          <a:xfrm flipV="1">
            <a:off x="4385502" y="1613407"/>
            <a:ext cx="647245" cy="17770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2E8A846-D6DD-4B00-817C-BD30C7A42059}"/>
              </a:ext>
            </a:extLst>
          </p:cNvPr>
          <p:cNvCxnSpPr>
            <a:cxnSpLocks/>
            <a:stCxn id="127" idx="6"/>
          </p:cNvCxnSpPr>
          <p:nvPr/>
        </p:nvCxnSpPr>
        <p:spPr>
          <a:xfrm flipV="1">
            <a:off x="4385502" y="1845202"/>
            <a:ext cx="631397" cy="1545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152623F7-5B3C-4F31-AA22-77D01DBBAC0D}"/>
              </a:ext>
            </a:extLst>
          </p:cNvPr>
          <p:cNvCxnSpPr>
            <a:cxnSpLocks/>
            <a:stCxn id="127" idx="6"/>
            <a:endCxn id="167" idx="2"/>
          </p:cNvCxnSpPr>
          <p:nvPr/>
        </p:nvCxnSpPr>
        <p:spPr>
          <a:xfrm flipV="1">
            <a:off x="4385502" y="2085596"/>
            <a:ext cx="650054" cy="1304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9AA699B-DD8D-44E9-BB1F-474D3163F6BF}"/>
              </a:ext>
            </a:extLst>
          </p:cNvPr>
          <p:cNvCxnSpPr>
            <a:cxnSpLocks/>
            <a:stCxn id="127" idx="6"/>
            <a:endCxn id="168" idx="2"/>
          </p:cNvCxnSpPr>
          <p:nvPr/>
        </p:nvCxnSpPr>
        <p:spPr>
          <a:xfrm flipV="1">
            <a:off x="4385502" y="2365973"/>
            <a:ext cx="645480" cy="10245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76073E67-3EB5-414D-AB5D-F916520A6F27}"/>
              </a:ext>
            </a:extLst>
          </p:cNvPr>
          <p:cNvCxnSpPr>
            <a:cxnSpLocks/>
            <a:stCxn id="127" idx="6"/>
            <a:endCxn id="169" idx="2"/>
          </p:cNvCxnSpPr>
          <p:nvPr/>
        </p:nvCxnSpPr>
        <p:spPr>
          <a:xfrm flipV="1">
            <a:off x="4385502" y="2613018"/>
            <a:ext cx="643354" cy="7774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9ABFB11-BB43-40A2-B396-55DC37798D37}"/>
              </a:ext>
            </a:extLst>
          </p:cNvPr>
          <p:cNvCxnSpPr>
            <a:cxnSpLocks/>
            <a:stCxn id="127" idx="6"/>
            <a:endCxn id="118" idx="2"/>
          </p:cNvCxnSpPr>
          <p:nvPr/>
        </p:nvCxnSpPr>
        <p:spPr>
          <a:xfrm flipV="1">
            <a:off x="4385502" y="2837702"/>
            <a:ext cx="643076" cy="552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CF866BEF-A968-43F9-8525-03CA2106856B}"/>
              </a:ext>
            </a:extLst>
          </p:cNvPr>
          <p:cNvCxnSpPr>
            <a:cxnSpLocks/>
            <a:stCxn id="127" idx="6"/>
            <a:endCxn id="170" idx="2"/>
          </p:cNvCxnSpPr>
          <p:nvPr/>
        </p:nvCxnSpPr>
        <p:spPr>
          <a:xfrm flipV="1">
            <a:off x="4385502" y="3098392"/>
            <a:ext cx="643076" cy="292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C2CE193F-8C3B-4B65-B388-BA5C6B8471D8}"/>
              </a:ext>
            </a:extLst>
          </p:cNvPr>
          <p:cNvCxnSpPr>
            <a:cxnSpLocks/>
            <a:stCxn id="127" idx="6"/>
            <a:endCxn id="173" idx="2"/>
          </p:cNvCxnSpPr>
          <p:nvPr/>
        </p:nvCxnSpPr>
        <p:spPr>
          <a:xfrm>
            <a:off x="4385502" y="3390496"/>
            <a:ext cx="652398" cy="630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88BC0CC7-98EF-49D1-8168-33FEED3A4488}"/>
              </a:ext>
            </a:extLst>
          </p:cNvPr>
          <p:cNvCxnSpPr>
            <a:cxnSpLocks/>
            <a:stCxn id="127" idx="6"/>
            <a:endCxn id="175" idx="2"/>
          </p:cNvCxnSpPr>
          <p:nvPr/>
        </p:nvCxnSpPr>
        <p:spPr>
          <a:xfrm>
            <a:off x="4385502" y="3390496"/>
            <a:ext cx="652397" cy="843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63FA5D5-8EEC-4185-BCA5-05C6D993D97E}"/>
              </a:ext>
            </a:extLst>
          </p:cNvPr>
          <p:cNvCxnSpPr>
            <a:cxnSpLocks/>
            <a:stCxn id="159" idx="6"/>
            <a:endCxn id="42" idx="2"/>
          </p:cNvCxnSpPr>
          <p:nvPr/>
        </p:nvCxnSpPr>
        <p:spPr>
          <a:xfrm flipV="1">
            <a:off x="4380884" y="1355449"/>
            <a:ext cx="638549" cy="2724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42798204-0883-43BB-ABCF-F1C3E2DC5B8B}"/>
              </a:ext>
            </a:extLst>
          </p:cNvPr>
          <p:cNvCxnSpPr>
            <a:cxnSpLocks/>
            <a:stCxn id="159" idx="6"/>
            <a:endCxn id="165" idx="2"/>
          </p:cNvCxnSpPr>
          <p:nvPr/>
        </p:nvCxnSpPr>
        <p:spPr>
          <a:xfrm flipV="1">
            <a:off x="4380884" y="1613407"/>
            <a:ext cx="651863" cy="24660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7FA61D60-ADBA-4EB1-B6AE-6384CCC65859}"/>
              </a:ext>
            </a:extLst>
          </p:cNvPr>
          <p:cNvCxnSpPr>
            <a:cxnSpLocks/>
            <a:stCxn id="159" idx="6"/>
            <a:endCxn id="166" idx="2"/>
          </p:cNvCxnSpPr>
          <p:nvPr/>
        </p:nvCxnSpPr>
        <p:spPr>
          <a:xfrm flipV="1">
            <a:off x="4380884" y="1832283"/>
            <a:ext cx="653558" cy="22472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94AAE5EA-0BA5-4D4B-A2B1-2E48A0ABBFF1}"/>
              </a:ext>
            </a:extLst>
          </p:cNvPr>
          <p:cNvCxnSpPr>
            <a:cxnSpLocks/>
            <a:stCxn id="159" idx="6"/>
            <a:endCxn id="167" idx="2"/>
          </p:cNvCxnSpPr>
          <p:nvPr/>
        </p:nvCxnSpPr>
        <p:spPr>
          <a:xfrm flipV="1">
            <a:off x="4380884" y="2085596"/>
            <a:ext cx="654672" cy="1993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F089D725-A025-4345-8C46-0445052DCE67}"/>
              </a:ext>
            </a:extLst>
          </p:cNvPr>
          <p:cNvCxnSpPr>
            <a:cxnSpLocks/>
            <a:stCxn id="159" idx="6"/>
            <a:endCxn id="168" idx="2"/>
          </p:cNvCxnSpPr>
          <p:nvPr/>
        </p:nvCxnSpPr>
        <p:spPr>
          <a:xfrm flipV="1">
            <a:off x="4380884" y="2365973"/>
            <a:ext cx="650098" cy="171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E8A418CB-2B52-41AB-9133-4B2825515BC9}"/>
              </a:ext>
            </a:extLst>
          </p:cNvPr>
          <p:cNvCxnSpPr>
            <a:cxnSpLocks/>
            <a:stCxn id="159" idx="6"/>
            <a:endCxn id="169" idx="2"/>
          </p:cNvCxnSpPr>
          <p:nvPr/>
        </p:nvCxnSpPr>
        <p:spPr>
          <a:xfrm flipV="1">
            <a:off x="4380884" y="2613018"/>
            <a:ext cx="647972" cy="14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0BCC1FE-557D-459F-B129-069741847F32}"/>
              </a:ext>
            </a:extLst>
          </p:cNvPr>
          <p:cNvCxnSpPr>
            <a:cxnSpLocks/>
            <a:stCxn id="159" idx="6"/>
            <a:endCxn id="118" idx="2"/>
          </p:cNvCxnSpPr>
          <p:nvPr/>
        </p:nvCxnSpPr>
        <p:spPr>
          <a:xfrm flipV="1">
            <a:off x="4380884" y="2837702"/>
            <a:ext cx="647694" cy="1241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106D46EA-17EA-4A82-B818-490F39D6E4A3}"/>
              </a:ext>
            </a:extLst>
          </p:cNvPr>
          <p:cNvCxnSpPr>
            <a:cxnSpLocks/>
            <a:stCxn id="159" idx="6"/>
            <a:endCxn id="170" idx="2"/>
          </p:cNvCxnSpPr>
          <p:nvPr/>
        </p:nvCxnSpPr>
        <p:spPr>
          <a:xfrm flipV="1">
            <a:off x="4380884" y="3098392"/>
            <a:ext cx="647694" cy="981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53192BBB-E144-425C-99EE-977443B6E6C4}"/>
              </a:ext>
            </a:extLst>
          </p:cNvPr>
          <p:cNvCxnSpPr>
            <a:cxnSpLocks/>
            <a:stCxn id="159" idx="6"/>
            <a:endCxn id="171" idx="2"/>
          </p:cNvCxnSpPr>
          <p:nvPr/>
        </p:nvCxnSpPr>
        <p:spPr>
          <a:xfrm flipV="1">
            <a:off x="4380884" y="3327823"/>
            <a:ext cx="659126" cy="751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B402652-A266-7E6F-84A3-19E083E670AF}"/>
              </a:ext>
            </a:extLst>
          </p:cNvPr>
          <p:cNvSpPr/>
          <p:nvPr/>
        </p:nvSpPr>
        <p:spPr>
          <a:xfrm>
            <a:off x="5019433" y="126151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EE7E18-552A-7E53-39DB-612D008E933D}"/>
              </a:ext>
            </a:extLst>
          </p:cNvPr>
          <p:cNvSpPr/>
          <p:nvPr/>
        </p:nvSpPr>
        <p:spPr>
          <a:xfrm>
            <a:off x="5028578" y="2743767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538BF557-0552-26AF-7790-E5AFD3726184}"/>
              </a:ext>
            </a:extLst>
          </p:cNvPr>
          <p:cNvSpPr/>
          <p:nvPr/>
        </p:nvSpPr>
        <p:spPr>
          <a:xfrm>
            <a:off x="5032747" y="1519472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B1C0998-6309-F7D4-090D-BBC6BCFF6724}"/>
              </a:ext>
            </a:extLst>
          </p:cNvPr>
          <p:cNvSpPr/>
          <p:nvPr/>
        </p:nvSpPr>
        <p:spPr>
          <a:xfrm>
            <a:off x="5034442" y="173834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74E2D82-74D7-B9DB-95A3-8E88C467E6AA}"/>
              </a:ext>
            </a:extLst>
          </p:cNvPr>
          <p:cNvSpPr/>
          <p:nvPr/>
        </p:nvSpPr>
        <p:spPr>
          <a:xfrm>
            <a:off x="5035556" y="1991661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C4EC60D-38C4-902F-1B57-9BE5E36AD679}"/>
              </a:ext>
            </a:extLst>
          </p:cNvPr>
          <p:cNvSpPr/>
          <p:nvPr/>
        </p:nvSpPr>
        <p:spPr>
          <a:xfrm>
            <a:off x="5030982" y="227203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CF84112-74A3-727D-C1A1-1D0CD39ABC5C}"/>
              </a:ext>
            </a:extLst>
          </p:cNvPr>
          <p:cNvSpPr/>
          <p:nvPr/>
        </p:nvSpPr>
        <p:spPr>
          <a:xfrm>
            <a:off x="5028856" y="2519083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B8D32AE-C2FA-214F-40C5-28D69C35253A}"/>
              </a:ext>
            </a:extLst>
          </p:cNvPr>
          <p:cNvSpPr/>
          <p:nvPr/>
        </p:nvSpPr>
        <p:spPr>
          <a:xfrm>
            <a:off x="5028578" y="3004457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2949128-F8CC-8BD5-55A4-3225F2146097}"/>
              </a:ext>
            </a:extLst>
          </p:cNvPr>
          <p:cNvSpPr/>
          <p:nvPr/>
        </p:nvSpPr>
        <p:spPr>
          <a:xfrm>
            <a:off x="5040010" y="323388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61A8603-43D6-130F-C12C-8EC2D938A21C}"/>
              </a:ext>
            </a:extLst>
          </p:cNvPr>
          <p:cNvSpPr/>
          <p:nvPr/>
        </p:nvSpPr>
        <p:spPr>
          <a:xfrm>
            <a:off x="5037900" y="3926860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9860EEC-B56D-54F8-4173-5BE100D44A8E}"/>
              </a:ext>
            </a:extLst>
          </p:cNvPr>
          <p:cNvSpPr/>
          <p:nvPr/>
        </p:nvSpPr>
        <p:spPr>
          <a:xfrm>
            <a:off x="5037899" y="4140416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897446-8A93-68F7-AEBA-041BD8C5716E}"/>
              </a:ext>
            </a:extLst>
          </p:cNvPr>
          <p:cNvSpPr/>
          <p:nvPr/>
        </p:nvSpPr>
        <p:spPr>
          <a:xfrm>
            <a:off x="4192515" y="136535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0A6875D-3C4A-9E9D-09AC-7D3EDF78A282}"/>
              </a:ext>
            </a:extLst>
          </p:cNvPr>
          <p:cNvSpPr/>
          <p:nvPr/>
        </p:nvSpPr>
        <p:spPr>
          <a:xfrm>
            <a:off x="4195969" y="283663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CC60E3C-BD55-453C-9547-F14152223480}"/>
              </a:ext>
            </a:extLst>
          </p:cNvPr>
          <p:cNvSpPr/>
          <p:nvPr/>
        </p:nvSpPr>
        <p:spPr>
          <a:xfrm>
            <a:off x="4190136" y="183722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819F836-6268-D2C6-AE60-991A0FC88524}"/>
              </a:ext>
            </a:extLst>
          </p:cNvPr>
          <p:cNvSpPr/>
          <p:nvPr/>
        </p:nvSpPr>
        <p:spPr>
          <a:xfrm>
            <a:off x="4194754" y="3296561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92A2749-B3B9-0D82-DD0B-5CE09627BB4F}"/>
              </a:ext>
            </a:extLst>
          </p:cNvPr>
          <p:cNvSpPr/>
          <p:nvPr/>
        </p:nvSpPr>
        <p:spPr>
          <a:xfrm>
            <a:off x="4190136" y="2365972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5ED4FDF-B7E6-4039-5E41-1717D1751306}"/>
              </a:ext>
            </a:extLst>
          </p:cNvPr>
          <p:cNvSpPr/>
          <p:nvPr/>
        </p:nvSpPr>
        <p:spPr>
          <a:xfrm>
            <a:off x="4190136" y="398556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E75BE1-BEC1-54DF-0742-27BE0BDAF06D}"/>
              </a:ext>
            </a:extLst>
          </p:cNvPr>
          <p:cNvSpPr/>
          <p:nvPr/>
        </p:nvSpPr>
        <p:spPr>
          <a:xfrm>
            <a:off x="5952674" y="254013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122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5A5B5D"/>
      </a:dk1>
      <a:lt1>
        <a:sysClr val="window" lastClr="FFFFFF"/>
      </a:lt1>
      <a:dk2>
        <a:srgbClr val="005288"/>
      </a:dk2>
      <a:lt2>
        <a:srgbClr val="C0C2C4"/>
      </a:lt2>
      <a:accent1>
        <a:srgbClr val="C41230"/>
      </a:accent1>
      <a:accent2>
        <a:srgbClr val="0078AE"/>
      </a:accent2>
      <a:accent3>
        <a:srgbClr val="5E9732"/>
      </a:accent3>
      <a:accent4>
        <a:srgbClr val="002868"/>
      </a:accent4>
      <a:accent5>
        <a:srgbClr val="BF0A30"/>
      </a:accent5>
      <a:accent6>
        <a:srgbClr val="2D2D2E"/>
      </a:accent6>
      <a:hlink>
        <a:srgbClr val="44A8E6"/>
      </a:hlink>
      <a:folHlink>
        <a:srgbClr val="CF4A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C4C5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rgbClr val="0E4F8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066598DA2094897C17F025BEB5C33" ma:contentTypeVersion="11" ma:contentTypeDescription="Create a new document." ma:contentTypeScope="" ma:versionID="c132620416a636482ab79dc02cb4beda">
  <xsd:schema xmlns:xsd="http://www.w3.org/2001/XMLSchema" xmlns:xs="http://www.w3.org/2001/XMLSchema" xmlns:p="http://schemas.microsoft.com/office/2006/metadata/properties" xmlns:ns2="cc02a9f5-0e8f-478d-ae46-fce6cd025606" xmlns:ns3="5ed103a9-c213-4e89-b04a-978a9c9d0ecb" targetNamespace="http://schemas.microsoft.com/office/2006/metadata/properties" ma:root="true" ma:fieldsID="25d1ba42b03243f6fad1194b6d2737ac" ns2:_="" ns3:_="">
    <xsd:import namespace="cc02a9f5-0e8f-478d-ae46-fce6cd025606"/>
    <xsd:import namespace="5ed103a9-c213-4e89-b04a-978a9c9d0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a9f5-0e8f-478d-ae46-fce6cd025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103a9-c213-4e89-b04a-978a9c9d0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D81E0D-2C63-4EA5-9F60-BC113953F38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cc02a9f5-0e8f-478d-ae46-fce6cd025606"/>
    <ds:schemaRef ds:uri="http://schemas.openxmlformats.org/package/2006/metadata/core-properties"/>
    <ds:schemaRef ds:uri="http://schemas.microsoft.com/office/2006/metadata/properties"/>
    <ds:schemaRef ds:uri="5ed103a9-c213-4e89-b04a-978a9c9d0ecb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48D89ED-6A25-4B9D-BC75-65054FB76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2a9f5-0e8f-478d-ae46-fce6cd025606"/>
    <ds:schemaRef ds:uri="5ed103a9-c213-4e89-b04a-978a9c9d0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A104F-5518-4387-A41C-C91F45F51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16107</TotalTime>
  <Words>746</Words>
  <Application>Microsoft Office PowerPoint</Application>
  <PresentationFormat>On-screen Show (16:9)</PresentationFormat>
  <Paragraphs>135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Franklin Gothic Medium</vt:lpstr>
      <vt:lpstr>Helvetica Neue</vt:lpstr>
      <vt:lpstr>1_Office Theme</vt:lpstr>
      <vt:lpstr>Bitmap Image</vt:lpstr>
      <vt:lpstr>A Neural Network Approach  for Determining Compliance with the  GAO AI Accountability Framework</vt:lpstr>
      <vt:lpstr>Project Overview</vt:lpstr>
      <vt:lpstr>Project Overview</vt:lpstr>
      <vt:lpstr>GAO AI Accountability Framework Overview</vt:lpstr>
      <vt:lpstr>Example: Governance Framework</vt:lpstr>
      <vt:lpstr>Concept of Operations</vt:lpstr>
      <vt:lpstr>Concept of Operations (cont.)</vt:lpstr>
      <vt:lpstr>Concept of Operations (cont.)</vt:lpstr>
      <vt:lpstr>Neural Network Architecture (Governance)</vt:lpstr>
      <vt:lpstr>Model Performance (Accuracy)</vt:lpstr>
      <vt:lpstr>Concept of Operations (cont.)</vt:lpstr>
      <vt:lpstr>Results</vt:lpstr>
      <vt:lpstr>Next Steps</vt:lpstr>
    </vt:vector>
  </TitlesOfParts>
  <Company>Blackstone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Vankanegan</dc:creator>
  <cp:lastModifiedBy>Quirolgico, Stephen</cp:lastModifiedBy>
  <cp:revision>175</cp:revision>
  <cp:lastPrinted>2019-05-30T17:08:06Z</cp:lastPrinted>
  <dcterms:created xsi:type="dcterms:W3CDTF">2017-09-18T18:19:10Z</dcterms:created>
  <dcterms:modified xsi:type="dcterms:W3CDTF">2023-08-02T22:21:15Z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0x010100C11066598DA2094897C17F025BEB5C33</vt:lpwstr>
  </property>
  <property fmtid="{D5CDD505-2E9C-101B-9397-08002B2CF9AE}" pid="3" name="MSIP_Label_a2eef23d-2e95-4428-9a3c-2526d95b164a_Enabled">
    <vt:lpwstr>true</vt:lpwstr>
  </property>
  <property fmtid="{D5CDD505-2E9C-101B-9397-08002B2CF9AE}" pid="4" name="MSIP_Label_a2eef23d-2e95-4428-9a3c-2526d95b164a_SetDate">
    <vt:lpwstr>2021-07-30T14:24:10Z</vt:lpwstr>
  </property>
  <property fmtid="{D5CDD505-2E9C-101B-9397-08002B2CF9AE}" pid="5" name="MSIP_Label_a2eef23d-2e95-4428-9a3c-2526d95b164a_Method">
    <vt:lpwstr>Standard</vt:lpwstr>
  </property>
  <property fmtid="{D5CDD505-2E9C-101B-9397-08002B2CF9AE}" pid="6" name="MSIP_Label_a2eef23d-2e95-4428-9a3c-2526d95b164a_Name">
    <vt:lpwstr>For Official Use Only (FOUO)</vt:lpwstr>
  </property>
  <property fmtid="{D5CDD505-2E9C-101B-9397-08002B2CF9AE}" pid="7" name="MSIP_Label_a2eef23d-2e95-4428-9a3c-2526d95b164a_SiteId">
    <vt:lpwstr>3ccde76c-946d-4a12-bb7a-fc9d0842354a</vt:lpwstr>
  </property>
  <property fmtid="{D5CDD505-2E9C-101B-9397-08002B2CF9AE}" pid="8" name="MSIP_Label_a2eef23d-2e95-4428-9a3c-2526d95b164a_ActionId">
    <vt:lpwstr>304d1a98-569a-4702-9302-1f9c7d86b45b</vt:lpwstr>
  </property>
  <property fmtid="{D5CDD505-2E9C-101B-9397-08002B2CF9AE}" pid="9" name="MSIP_Label_a2eef23d-2e95-4428-9a3c-2526d95b164a_ContentBits">
    <vt:lpwstr>0</vt:lpwstr>
  </property>
</Properties>
</file>