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4" r:id="rId4"/>
  </p:sldMasterIdLst>
  <p:notesMasterIdLst>
    <p:notesMasterId r:id="rId17"/>
  </p:notesMasterIdLst>
  <p:handoutMasterIdLst>
    <p:handoutMasterId r:id="rId18"/>
  </p:handoutMasterIdLst>
  <p:sldIdLst>
    <p:sldId id="294" r:id="rId5"/>
    <p:sldId id="305" r:id="rId6"/>
    <p:sldId id="293" r:id="rId7"/>
    <p:sldId id="295" r:id="rId8"/>
    <p:sldId id="307" r:id="rId9"/>
    <p:sldId id="310" r:id="rId10"/>
    <p:sldId id="308" r:id="rId11"/>
    <p:sldId id="297" r:id="rId12"/>
    <p:sldId id="304" r:id="rId13"/>
    <p:sldId id="309" r:id="rId14"/>
    <p:sldId id="296" r:id="rId15"/>
    <p:sldId id="301" r:id="rId16"/>
  </p:sldIdLst>
  <p:sldSz cx="9144000" cy="5143500" type="screen16x9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LOYD, SIOBHAN (CTR)" initials="LS(" lastIdx="8" clrIdx="0">
    <p:extLst>
      <p:ext uri="{19B8F6BF-5375-455C-9EA6-DF929625EA0E}">
        <p15:presenceInfo xmlns:p15="http://schemas.microsoft.com/office/powerpoint/2012/main" userId="LLOYD, SIOBHAN (CTR)" providerId="None"/>
      </p:ext>
    </p:extLst>
  </p:cmAuthor>
  <p:cmAuthor id="2" name="Campo, Brian" initials="CB" lastIdx="8" clrIdx="1">
    <p:extLst>
      <p:ext uri="{19B8F6BF-5375-455C-9EA6-DF929625EA0E}">
        <p15:presenceInfo xmlns:p15="http://schemas.microsoft.com/office/powerpoint/2012/main" userId="S::Brian.Campo@hq.dhs.gov::9dd5f159-a5c2-4070-94ee-cf6c4aa294ea" providerId="AD"/>
      </p:ext>
    </p:extLst>
  </p:cmAuthor>
  <p:cmAuthor id="3" name="Pratt, William" initials="PW" lastIdx="8" clrIdx="2">
    <p:extLst>
      <p:ext uri="{19B8F6BF-5375-455C-9EA6-DF929625EA0E}">
        <p15:presenceInfo xmlns:p15="http://schemas.microsoft.com/office/powerpoint/2012/main" userId="S::William.Pratt@hq.dhs.gov::6622189b-d74b-4f50-bd56-95bd34f13740" providerId="AD"/>
      </p:ext>
    </p:extLst>
  </p:cmAuthor>
  <p:cmAuthor id="4" name="ESPINOZA, JACQUELINE" initials="EJ" lastIdx="9" clrIdx="3">
    <p:extLst>
      <p:ext uri="{19B8F6BF-5375-455C-9EA6-DF929625EA0E}">
        <p15:presenceInfo xmlns:p15="http://schemas.microsoft.com/office/powerpoint/2012/main" userId="S::jacqueline.espinoza@hq.dhs.gov::a3599970-bcfa-4b50-8502-31446cf37f2f" providerId="AD"/>
      </p:ext>
    </p:extLst>
  </p:cmAuthor>
  <p:cmAuthor id="5" name="Naureen" initials="N" lastIdx="30" clrIdx="4">
    <p:extLst>
      <p:ext uri="{19B8F6BF-5375-455C-9EA6-DF929625EA0E}">
        <p15:presenceInfo xmlns:p15="http://schemas.microsoft.com/office/powerpoint/2012/main" userId="S::Naureen.Rahman@hq.dhs.gov::f4e209c6-cc80-4d8b-b57a-e779d7b73e4c" providerId="AD"/>
      </p:ext>
    </p:extLst>
  </p:cmAuthor>
  <p:cmAuthor id="6" name="Forsythe, Brian" initials="FB" lastIdx="3" clrIdx="5">
    <p:extLst>
      <p:ext uri="{19B8F6BF-5375-455C-9EA6-DF929625EA0E}">
        <p15:presenceInfo xmlns:p15="http://schemas.microsoft.com/office/powerpoint/2012/main" userId="S::brian.forsythe@hq.dhs.gov::3d7d3588-2f12-4c2e-ac15-8f677f62e70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288"/>
    <a:srgbClr val="268943"/>
    <a:srgbClr val="5A5B5D"/>
    <a:srgbClr val="C62031"/>
    <a:srgbClr val="ED7D31"/>
    <a:srgbClr val="5A266F"/>
    <a:srgbClr val="EC7D31"/>
    <a:srgbClr val="ABFFC4"/>
    <a:srgbClr val="5BD47F"/>
    <a:srgbClr val="5E9732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89" autoAdjust="0"/>
    <p:restoredTop sz="89216" autoAdjust="0"/>
  </p:normalViewPr>
  <p:slideViewPr>
    <p:cSldViewPr snapToGrid="0">
      <p:cViewPr>
        <p:scale>
          <a:sx n="90" d="100"/>
          <a:sy n="90" d="100"/>
        </p:scale>
        <p:origin x="1616" y="8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3454" y="461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9C5B416F-12F7-8245-B7D4-D65FCD72D8E0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20DD20F6-C535-D046-9666-06621F114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81140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24EA5F54-FBF3-1447-ACC7-2EF23A9C40CC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33EBC398-93A2-8D47-92A2-63F46BBDF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83558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Governance: </a:t>
            </a:r>
            <a:r>
              <a:rPr lang="en-US" dirty="0"/>
              <a:t>Promote accountability by establishing processes to manage, operate, and oversee implementation</a:t>
            </a:r>
          </a:p>
          <a:p>
            <a:r>
              <a:rPr lang="en-US" b="1" dirty="0"/>
              <a:t>Data: </a:t>
            </a:r>
            <a:r>
              <a:rPr lang="en-US" dirty="0"/>
              <a:t>Ensure quality, reliability, and representativeness of data sources and processing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Performance: </a:t>
            </a:r>
            <a:r>
              <a:rPr lang="en-US" b="0" dirty="0"/>
              <a:t>Produce results that are consistent with program objectives</a:t>
            </a:r>
            <a:endParaRPr lang="en-US" dirty="0"/>
          </a:p>
          <a:p>
            <a:r>
              <a:rPr lang="en-US" b="1" dirty="0"/>
              <a:t>Monitoring: </a:t>
            </a:r>
            <a:r>
              <a:rPr lang="en-US" b="0" dirty="0"/>
              <a:t>Ensure reliability and relevance over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EBC398-93A2-8D47-92A2-63F46BBDFFD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6586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Governance: </a:t>
            </a:r>
            <a:r>
              <a:rPr lang="en-US" b="0" dirty="0"/>
              <a:t>The Governance Principle Framework promotes </a:t>
            </a:r>
            <a:r>
              <a:rPr lang="en-US" dirty="0"/>
              <a:t>accountability by establishing processes to manage, operate, and oversee implementation</a:t>
            </a:r>
          </a:p>
          <a:p>
            <a:r>
              <a:rPr lang="en-US" b="1" dirty="0"/>
              <a:t>Data:  </a:t>
            </a:r>
            <a:r>
              <a:rPr lang="en-US" b="0" dirty="0"/>
              <a:t>The Data Principle Framework ensures </a:t>
            </a:r>
            <a:r>
              <a:rPr lang="en-US" dirty="0"/>
              <a:t>quality, reliability, and representativeness of data sources and processing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Performance:  </a:t>
            </a:r>
            <a:r>
              <a:rPr lang="en-US" b="0" dirty="0"/>
              <a:t>The Performance Principle Framework produces results that are consistent with program objectives</a:t>
            </a:r>
            <a:endParaRPr lang="en-US" dirty="0"/>
          </a:p>
          <a:p>
            <a:r>
              <a:rPr lang="en-US" b="1" dirty="0"/>
              <a:t>Monitoring: </a:t>
            </a:r>
            <a:r>
              <a:rPr lang="en-US" b="0" dirty="0"/>
              <a:t>The Monitoring Principle Framework ensures reliability and relevance over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EBC398-93A2-8D47-92A2-63F46BBDFFD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4782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Describe the problem. Why is it a problem? Who does it affect?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EBC398-93A2-8D47-92A2-63F46BBDFFD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7761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Describe the problem. Why is it a problem? Who does it affect? What is the proposed solution? How will the solution help?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EBC398-93A2-8D47-92A2-63F46BBDFFD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8152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Describe the problem. Why is it a problem? Who does it affect? What is the proposed solution? How will the solution help?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EBC398-93A2-8D47-92A2-63F46BBDFFD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0352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Describe the problem. Why is it a problem? Who does it affect? What is the proposed solution? How will the solution help?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EBC398-93A2-8D47-92A2-63F46BBDFFD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1783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the proposed solution? How will the solution help?</a:t>
            </a:r>
          </a:p>
          <a:p>
            <a:r>
              <a:rPr lang="en-US" dirty="0"/>
              <a:t>NN: performs calculations using some (or all) of the neurons in the last layer of the neural network, which uses these values in the next layer of the neural network</a:t>
            </a:r>
          </a:p>
          <a:p>
            <a:r>
              <a:rPr lang="en-US" dirty="0"/>
              <a:t>Why neural networks? Why can’t we just use a function?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effectLst/>
                <a:latin typeface="Helvetica Neue" panose="02000503000000020004" pitchFamily="2" charset="0"/>
              </a:rPr>
              <a:t>No guidelines on scoring; there’s variability in how this is currently done (which will throw off numbers)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EBC398-93A2-8D47-92A2-63F46BBDFFD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6084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Validation: allows for unbiased evaluation of a model fit on the training data set while tuning the hyperparameters (the number of hidden units in a neural network)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EBC398-93A2-8D47-92A2-63F46BBDFFD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5202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Describe the problem. Why is it a problem? Who does it affect? What is the proposed solution? How will the solution help?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EBC398-93A2-8D47-92A2-63F46BBDFFD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223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26BC8BE-83DE-4664-BE71-44200D1AC52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-4571"/>
            <a:ext cx="9144000" cy="5148071"/>
          </a:xfrm>
          <a:prstGeom prst="rect">
            <a:avLst/>
          </a:prstGeom>
        </p:spPr>
      </p:pic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AA3AEDE0-E207-4980-86A6-B4268EE850AF}"/>
              </a:ext>
            </a:extLst>
          </p:cNvPr>
          <p:cNvSpPr txBox="1">
            <a:spLocks/>
          </p:cNvSpPr>
          <p:nvPr userDrawn="1"/>
        </p:nvSpPr>
        <p:spPr>
          <a:xfrm>
            <a:off x="4972439" y="4787653"/>
            <a:ext cx="3629505" cy="2944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0" kern="1200" baseline="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CTOD </a:t>
            </a:r>
            <a:r>
              <a:rPr lang="en-US" sz="1400" b="0" dirty="0"/>
              <a:t>| Chief Technology Officer Directorate</a:t>
            </a:r>
            <a:endParaRPr lang="en-US" sz="1400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CF139D-2F13-49EF-9B5B-F6277F40E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53802"/>
            <a:ext cx="9135879" cy="635897"/>
          </a:xfrm>
        </p:spPr>
        <p:txBody>
          <a:bodyPr>
            <a:noAutofit/>
          </a:bodyPr>
          <a:lstStyle>
            <a:lvl1pPr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907637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B48C7AA7-9D28-4C12-AD91-99C5844941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76322" y="4800599"/>
            <a:ext cx="147718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Presented by DHS | </a:t>
            </a:r>
            <a:fld id="{8997B844-ACA2-A34A-B180-F01E98B0D70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89D5053A-0E1B-4A37-B1B8-25526A7B7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28369"/>
            <a:ext cx="9135879" cy="6358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600" dirty="0">
                <a:solidFill>
                  <a:schemeClr val="bg1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15905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65AA14E0-2C15-47E2-A5E4-E8A780C9742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60" y="0"/>
            <a:ext cx="9135879" cy="5143500"/>
          </a:xfrm>
          <a:prstGeom prst="rect">
            <a:avLst/>
          </a:prstGeom>
        </p:spPr>
      </p:pic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AA3AEDE0-E207-4980-86A6-B4268EE850AF}"/>
              </a:ext>
            </a:extLst>
          </p:cNvPr>
          <p:cNvSpPr txBox="1">
            <a:spLocks/>
          </p:cNvSpPr>
          <p:nvPr/>
        </p:nvSpPr>
        <p:spPr>
          <a:xfrm>
            <a:off x="4972439" y="4787653"/>
            <a:ext cx="3629505" cy="2944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0" kern="1200" baseline="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CTOD </a:t>
            </a:r>
            <a:r>
              <a:rPr lang="en-US" sz="1400" b="0" dirty="0"/>
              <a:t>| Chief Technology Officer Directorate</a:t>
            </a:r>
            <a:endParaRPr lang="en-US" sz="1400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CF139D-2F13-49EF-9B5B-F6277F40E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53802"/>
            <a:ext cx="9135879" cy="635897"/>
          </a:xfrm>
        </p:spPr>
        <p:txBody>
          <a:bodyPr>
            <a:noAutofit/>
          </a:bodyPr>
          <a:lstStyle>
            <a:lvl1pPr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796467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hape&#10;&#10;Description automatically generated">
            <a:extLst>
              <a:ext uri="{FF2B5EF4-FFF2-40B4-BE49-F238E27FC236}">
                <a16:creationId xmlns:a16="http://schemas.microsoft.com/office/drawing/2014/main" id="{772E1CE6-4C42-4ED8-B0EB-2A33A5BF5F3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60" y="0"/>
            <a:ext cx="9135879" cy="5143500"/>
          </a:xfrm>
          <a:prstGeom prst="rect">
            <a:avLst/>
          </a:prstGeom>
        </p:spPr>
      </p:pic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B48C7AA7-9D28-4C12-AD91-99C5844941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76322" y="4800599"/>
            <a:ext cx="147718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Presented by DHS | </a:t>
            </a:r>
            <a:fld id="{8997B844-ACA2-A34A-B180-F01E98B0D70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89D5053A-0E1B-4A37-B1B8-25526A7B7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28369"/>
            <a:ext cx="9135879" cy="6358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600" dirty="0">
                <a:solidFill>
                  <a:schemeClr val="bg1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34058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5AA14E0-2C15-47E2-A5E4-E8A780C9742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060" y="0"/>
            <a:ext cx="9135879" cy="5143499"/>
          </a:xfrm>
          <a:prstGeom prst="rect">
            <a:avLst/>
          </a:prstGeom>
        </p:spPr>
      </p:pic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AA3AEDE0-E207-4980-86A6-B4268EE850AF}"/>
              </a:ext>
            </a:extLst>
          </p:cNvPr>
          <p:cNvSpPr txBox="1">
            <a:spLocks/>
          </p:cNvSpPr>
          <p:nvPr/>
        </p:nvSpPr>
        <p:spPr>
          <a:xfrm>
            <a:off x="4972439" y="4787653"/>
            <a:ext cx="3629505" cy="2944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0" kern="1200" baseline="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CTOD </a:t>
            </a:r>
            <a:r>
              <a:rPr lang="en-US" sz="1400" b="0" dirty="0"/>
              <a:t>| Chief Technology Officer Directorate</a:t>
            </a:r>
            <a:endParaRPr lang="en-US" sz="1400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CF139D-2F13-49EF-9B5B-F6277F40E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53802"/>
            <a:ext cx="9135879" cy="635897"/>
          </a:xfrm>
        </p:spPr>
        <p:txBody>
          <a:bodyPr>
            <a:noAutofit/>
          </a:bodyPr>
          <a:lstStyle>
            <a:lvl1pPr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023464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72E1CE6-4C42-4ED8-B0EB-2A33A5BF5F3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9135879" cy="5143499"/>
          </a:xfrm>
          <a:prstGeom prst="rect">
            <a:avLst/>
          </a:prstGeom>
        </p:spPr>
      </p:pic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B48C7AA7-9D28-4C12-AD91-99C5844941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76322" y="4800599"/>
            <a:ext cx="147718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Presented by DHS | </a:t>
            </a:r>
            <a:fld id="{8997B844-ACA2-A34A-B180-F01E98B0D70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89D5053A-0E1B-4A37-B1B8-25526A7B7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28369"/>
            <a:ext cx="9135879" cy="6358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600" dirty="0">
                <a:solidFill>
                  <a:schemeClr val="bg1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49115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9A83A530-A881-461C-B0BC-C8FC1AB104A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60" y="0"/>
            <a:ext cx="9135879" cy="51435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772" y="835715"/>
            <a:ext cx="8758456" cy="36700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DDFF2DA4-2F6D-4E9A-9932-2DEF263DCBF1}"/>
              </a:ext>
            </a:extLst>
          </p:cNvPr>
          <p:cNvSpPr txBox="1">
            <a:spLocks/>
          </p:cNvSpPr>
          <p:nvPr/>
        </p:nvSpPr>
        <p:spPr>
          <a:xfrm>
            <a:off x="192772" y="2310252"/>
            <a:ext cx="1447138" cy="522996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B133F428-7D9D-49A2-817E-FBC85470B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28369"/>
            <a:ext cx="9135879" cy="6358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600" dirty="0">
                <a:solidFill>
                  <a:schemeClr val="bg1"/>
                </a:solidFill>
              </a:rPr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A107F0-661E-48B2-BA39-93B22DEAA2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81820" y="4804017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Presented by DHS | </a:t>
            </a:r>
            <a:fld id="{8997B844-ACA2-A34A-B180-F01E98B0D7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1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67" r:id="rId3"/>
    <p:sldLayoutId id="2147483668" r:id="rId4"/>
    <p:sldLayoutId id="2147483669" r:id="rId5"/>
    <p:sldLayoutId id="2147483670" r:id="rId6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3000" kern="1200">
          <a:solidFill>
            <a:srgbClr val="12427A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8.wmf"/><Relationship Id="rId10" Type="http://schemas.openxmlformats.org/officeDocument/2006/relationships/image" Target="../media/image16.png"/><Relationship Id="rId4" Type="http://schemas.openxmlformats.org/officeDocument/2006/relationships/oleObject" Target="../embeddings/oleObject7.bin"/><Relationship Id="rId9" Type="http://schemas.openxmlformats.org/officeDocument/2006/relationships/image" Target="../media/image11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3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4.bin"/><Relationship Id="rId9" Type="http://schemas.openxmlformats.org/officeDocument/2006/relationships/image" Target="../media/image11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D9A20-9C44-4671-966A-61DF7AC75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1" y="1935853"/>
            <a:ext cx="9135879" cy="635897"/>
          </a:xfrm>
        </p:spPr>
        <p:txBody>
          <a:bodyPr/>
          <a:lstStyle/>
          <a:p>
            <a:r>
              <a:rPr lang="en-US" sz="3600" dirty="0"/>
              <a:t>A Neural Network Approach </a:t>
            </a:r>
            <a:br>
              <a:rPr lang="en-US" sz="3600" dirty="0"/>
            </a:br>
            <a:r>
              <a:rPr lang="en-US" sz="3600" dirty="0"/>
              <a:t>for Determining Compliance with the </a:t>
            </a:r>
            <a:br>
              <a:rPr lang="en-US" sz="3600" dirty="0"/>
            </a:br>
            <a:r>
              <a:rPr lang="en-US" sz="3600" dirty="0"/>
              <a:t>GAO AI Accountability Framework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EE543EB3-F581-49CE-B67A-2AAD1DDB8BE2}"/>
              </a:ext>
            </a:extLst>
          </p:cNvPr>
          <p:cNvSpPr txBox="1">
            <a:spLocks/>
          </p:cNvSpPr>
          <p:nvPr/>
        </p:nvSpPr>
        <p:spPr>
          <a:xfrm>
            <a:off x="0" y="3516312"/>
            <a:ext cx="9144000" cy="4174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+mn-cs"/>
              </a:rPr>
              <a:t>July 28, 2023</a:t>
            </a:r>
          </a:p>
        </p:txBody>
      </p:sp>
    </p:spTree>
    <p:extLst>
      <p:ext uri="{BB962C8B-B14F-4D97-AF65-F5344CB8AC3E}">
        <p14:creationId xmlns:p14="http://schemas.microsoft.com/office/powerpoint/2010/main" val="15875336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876B54-91C7-4CA0-981B-0280BE7EB7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Presented by DHS | </a:t>
            </a:r>
            <a:fld id="{8997B844-ACA2-A34A-B180-F01E98B0D70C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D6973F2-923D-4F4F-8A40-6D3345487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Concept of Operations (cont.)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54A9835-895F-4C67-B9CD-122AAE19425C}"/>
              </a:ext>
            </a:extLst>
          </p:cNvPr>
          <p:cNvSpPr/>
          <p:nvPr/>
        </p:nvSpPr>
        <p:spPr>
          <a:xfrm>
            <a:off x="382416" y="1427004"/>
            <a:ext cx="373235" cy="354561"/>
          </a:xfrm>
          <a:prstGeom prst="ellipse">
            <a:avLst/>
          </a:prstGeom>
          <a:solidFill>
            <a:srgbClr val="0070C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30EC226-704D-4DE4-84D9-89DEA04D4561}"/>
              </a:ext>
            </a:extLst>
          </p:cNvPr>
          <p:cNvSpPr txBox="1"/>
          <p:nvPr/>
        </p:nvSpPr>
        <p:spPr>
          <a:xfrm>
            <a:off x="767397" y="1361513"/>
            <a:ext cx="176325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Owner self-scores use-case(s) for </a:t>
            </a:r>
          </a:p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each principle</a:t>
            </a:r>
            <a:r>
              <a:rPr lang="en-US" sz="1400" b="1" dirty="0">
                <a:solidFill>
                  <a:schemeClr val="bg1">
                    <a:lumMod val="85000"/>
                  </a:schemeClr>
                </a:solidFill>
              </a:rPr>
              <a:t>.</a:t>
            </a: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50" name="Object 49">
            <a:extLst>
              <a:ext uri="{FF2B5EF4-FFF2-40B4-BE49-F238E27FC236}">
                <a16:creationId xmlns:a16="http://schemas.microsoft.com/office/drawing/2014/main" id="{EBCDF909-DB10-4545-A832-D11824C888B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12724" y="2302827"/>
          <a:ext cx="453807" cy="537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0" name="Bitmap Image" r:id="rId4" imgW="7728120" imgH="9226440" progId="Paint.Picture.1">
                  <p:embed/>
                </p:oleObj>
              </mc:Choice>
              <mc:Fallback>
                <p:oleObj name="Bitmap Image" r:id="rId4" imgW="7728120" imgH="9226440" progId="Paint.Picture.1">
                  <p:embed/>
                  <p:pic>
                    <p:nvPicPr>
                      <p:cNvPr id="50" name="Object 49">
                        <a:extLst>
                          <a:ext uri="{FF2B5EF4-FFF2-40B4-BE49-F238E27FC236}">
                            <a16:creationId xmlns:a16="http://schemas.microsoft.com/office/drawing/2014/main" id="{EBCDF909-DB10-4545-A832-D11824C888B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>
                        <a:alphaModFix amt="10000"/>
                      </a:blip>
                      <a:stretch>
                        <a:fillRect/>
                      </a:stretch>
                    </p:blipFill>
                    <p:spPr>
                      <a:xfrm>
                        <a:off x="1112724" y="2302827"/>
                        <a:ext cx="453807" cy="5378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Object 50">
            <a:extLst>
              <a:ext uri="{FF2B5EF4-FFF2-40B4-BE49-F238E27FC236}">
                <a16:creationId xmlns:a16="http://schemas.microsoft.com/office/drawing/2014/main" id="{9D34C814-4B16-43F1-94B0-CB8315F4F2D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6193" y="3361295"/>
          <a:ext cx="1400717" cy="6181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1" name="Bitmap Image" r:id="rId6" imgW="6921360" imgH="3054240" progId="Paint.Picture.1">
                  <p:embed/>
                </p:oleObj>
              </mc:Choice>
              <mc:Fallback>
                <p:oleObj name="Bitmap Image" r:id="rId6" imgW="6921360" imgH="3054240" progId="Paint.Picture.1">
                  <p:embed/>
                  <p:pic>
                    <p:nvPicPr>
                      <p:cNvPr id="51" name="Object 50">
                        <a:extLst>
                          <a:ext uri="{FF2B5EF4-FFF2-40B4-BE49-F238E27FC236}">
                            <a16:creationId xmlns:a16="http://schemas.microsoft.com/office/drawing/2014/main" id="{9D34C814-4B16-43F1-94B0-CB8315F4F2D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>
                        <a:alphaModFix amt="20000"/>
                      </a:blip>
                      <a:stretch>
                        <a:fillRect/>
                      </a:stretch>
                    </p:blipFill>
                    <p:spPr>
                      <a:xfrm>
                        <a:off x="626193" y="3361295"/>
                        <a:ext cx="1400717" cy="6181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Oval 11">
            <a:extLst>
              <a:ext uri="{FF2B5EF4-FFF2-40B4-BE49-F238E27FC236}">
                <a16:creationId xmlns:a16="http://schemas.microsoft.com/office/drawing/2014/main" id="{7E06F458-1B81-45FA-94AB-68DD8C8FF2D0}"/>
              </a:ext>
            </a:extLst>
          </p:cNvPr>
          <p:cNvSpPr/>
          <p:nvPr/>
        </p:nvSpPr>
        <p:spPr>
          <a:xfrm>
            <a:off x="3411935" y="1433652"/>
            <a:ext cx="373235" cy="354561"/>
          </a:xfrm>
          <a:prstGeom prst="ellipse">
            <a:avLst/>
          </a:prstGeom>
          <a:solidFill>
            <a:srgbClr val="0070C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E8CB4B-02C1-4069-A3DB-A87065A7B68F}"/>
              </a:ext>
            </a:extLst>
          </p:cNvPr>
          <p:cNvSpPr txBox="1"/>
          <p:nvPr/>
        </p:nvSpPr>
        <p:spPr>
          <a:xfrm>
            <a:off x="3830641" y="1361513"/>
            <a:ext cx="183296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Ingest submission and compute compliance for each submitted use-case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0E705976-2989-42F1-BC0E-F79BCD4FBA93}"/>
              </a:ext>
            </a:extLst>
          </p:cNvPr>
          <p:cNvSpPr/>
          <p:nvPr/>
        </p:nvSpPr>
        <p:spPr>
          <a:xfrm>
            <a:off x="2184678" y="3267740"/>
            <a:ext cx="1078996" cy="290623"/>
          </a:xfrm>
          <a:prstGeom prst="rightArrow">
            <a:avLst/>
          </a:prstGeom>
          <a:solidFill>
            <a:srgbClr val="0070C0">
              <a:alpha val="2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E4F83"/>
              </a:solidFill>
            </a:endParaRPr>
          </a:p>
        </p:txBody>
      </p:sp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F8C61278-5A68-43C2-87CA-8171A7ABA73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1317994"/>
              </p:ext>
            </p:extLst>
          </p:nvPr>
        </p:nvGraphicFramePr>
        <p:xfrm>
          <a:off x="3488980" y="2743200"/>
          <a:ext cx="1832963" cy="12102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2" name="Bitmap Image" r:id="rId8" imgW="7677000" imgH="3397320" progId="Paint.Picture.1">
                  <p:embed/>
                </p:oleObj>
              </mc:Choice>
              <mc:Fallback>
                <p:oleObj name="Bitmap Image" r:id="rId8" imgW="7677000" imgH="3397320" progId="Paint.Picture.1">
                  <p:embed/>
                  <p:pic>
                    <p:nvPicPr>
                      <p:cNvPr id="15" name="Object 14">
                        <a:extLst>
                          <a:ext uri="{FF2B5EF4-FFF2-40B4-BE49-F238E27FC236}">
                            <a16:creationId xmlns:a16="http://schemas.microsoft.com/office/drawing/2014/main" id="{F8C61278-5A68-43C2-87CA-8171A7ABA73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>
                        <a:alphaModFix amt="20000"/>
                      </a:blip>
                      <a:stretch>
                        <a:fillRect/>
                      </a:stretch>
                    </p:blipFill>
                    <p:spPr>
                      <a:xfrm>
                        <a:off x="3488980" y="2743200"/>
                        <a:ext cx="1832963" cy="12102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C63B4400-1B8A-400A-8084-04785FAAF500}"/>
              </a:ext>
            </a:extLst>
          </p:cNvPr>
          <p:cNvSpPr txBox="1"/>
          <p:nvPr/>
        </p:nvSpPr>
        <p:spPr>
          <a:xfrm>
            <a:off x="2274990" y="3043323"/>
            <a:ext cx="9450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Submit CSV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607DA64-F064-4532-8654-D94CE20251D2}"/>
              </a:ext>
            </a:extLst>
          </p:cNvPr>
          <p:cNvCxnSpPr/>
          <p:nvPr/>
        </p:nvCxnSpPr>
        <p:spPr>
          <a:xfrm>
            <a:off x="1332614" y="2899818"/>
            <a:ext cx="0" cy="447974"/>
          </a:xfrm>
          <a:prstGeom prst="straightConnector1">
            <a:avLst/>
          </a:prstGeom>
          <a:ln>
            <a:solidFill>
              <a:srgbClr val="0070C0">
                <a:alpha val="20000"/>
              </a:srgb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B75C9879-93DC-40FB-98FD-D230D4167089}"/>
              </a:ext>
            </a:extLst>
          </p:cNvPr>
          <p:cNvSpPr/>
          <p:nvPr/>
        </p:nvSpPr>
        <p:spPr>
          <a:xfrm>
            <a:off x="6732730" y="1420892"/>
            <a:ext cx="373235" cy="354561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01CB270-D65F-4B7C-8E90-4C3FE9FC09F2}"/>
              </a:ext>
            </a:extLst>
          </p:cNvPr>
          <p:cNvSpPr txBox="1"/>
          <p:nvPr/>
        </p:nvSpPr>
        <p:spPr>
          <a:xfrm>
            <a:off x="7099418" y="1370538"/>
            <a:ext cx="17270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</a:schemeClr>
                </a:solidFill>
              </a:rPr>
              <a:t>Render interactive HTML display</a:t>
            </a:r>
          </a:p>
        </p:txBody>
      </p:sp>
      <p:pic>
        <p:nvPicPr>
          <p:cNvPr id="22" name="Picture 21" descr="A screenshot of a computer&#10;&#10;Description automatically generated">
            <a:extLst>
              <a:ext uri="{FF2B5EF4-FFF2-40B4-BE49-F238E27FC236}">
                <a16:creationId xmlns:a16="http://schemas.microsoft.com/office/drawing/2014/main" id="{95148771-FA16-49CF-AFEF-57B42D85369E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7724" r="4478"/>
          <a:stretch/>
        </p:blipFill>
        <p:spPr>
          <a:xfrm>
            <a:off x="6877787" y="2743200"/>
            <a:ext cx="1819535" cy="1389321"/>
          </a:xfrm>
          <a:prstGeom prst="rect">
            <a:avLst/>
          </a:prstGeom>
        </p:spPr>
      </p:pic>
      <p:sp>
        <p:nvSpPr>
          <p:cNvPr id="23" name="Arrow: Right 22">
            <a:extLst>
              <a:ext uri="{FF2B5EF4-FFF2-40B4-BE49-F238E27FC236}">
                <a16:creationId xmlns:a16="http://schemas.microsoft.com/office/drawing/2014/main" id="{8D289F88-3F02-4BEB-9FFE-E3E16AB486E8}"/>
              </a:ext>
            </a:extLst>
          </p:cNvPr>
          <p:cNvSpPr/>
          <p:nvPr/>
        </p:nvSpPr>
        <p:spPr>
          <a:xfrm>
            <a:off x="5577988" y="3266634"/>
            <a:ext cx="1078996" cy="290623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E4F83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3FD4BE2-3122-4653-B061-B391C25512B6}"/>
              </a:ext>
            </a:extLst>
          </p:cNvPr>
          <p:cNvSpPr txBox="1"/>
          <p:nvPr/>
        </p:nvSpPr>
        <p:spPr>
          <a:xfrm>
            <a:off x="5551562" y="3043322"/>
            <a:ext cx="11318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Display results</a:t>
            </a:r>
          </a:p>
        </p:txBody>
      </p:sp>
    </p:spTree>
    <p:extLst>
      <p:ext uri="{BB962C8B-B14F-4D97-AF65-F5344CB8AC3E}">
        <p14:creationId xmlns:p14="http://schemas.microsoft.com/office/powerpoint/2010/main" val="42448402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876B54-91C7-4CA0-981B-0280BE7EB7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Presented by DHS | </a:t>
            </a:r>
            <a:fld id="{8997B844-ACA2-A34A-B180-F01E98B0D70C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D6973F2-923D-4F4F-8A40-6D3345487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Results</a:t>
            </a:r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4B621998-2209-F170-E3C3-3AB4396BF5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724" r="4478"/>
          <a:stretch/>
        </p:blipFill>
        <p:spPr>
          <a:xfrm>
            <a:off x="1960035" y="712695"/>
            <a:ext cx="5215805" cy="3973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6369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876B54-91C7-4CA0-981B-0280BE7EB7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Presented by DHS | </a:t>
            </a:r>
            <a:fld id="{8997B844-ACA2-A34A-B180-F01E98B0D70C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D6973F2-923D-4F4F-8A40-6D3345487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Next Steps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A3DF41-1875-CFCE-B358-C57008E730C8}"/>
              </a:ext>
            </a:extLst>
          </p:cNvPr>
          <p:cNvSpPr txBox="1"/>
          <p:nvPr/>
        </p:nvSpPr>
        <p:spPr>
          <a:xfrm>
            <a:off x="1030472" y="1164441"/>
            <a:ext cx="8377518" cy="2814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Fine-tune training data &amp; parameters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Further guidance on scoring from GAO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Possibility of rules instituted to handle edge cases?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Collaboration on stand-up service with GAO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Enhance guidance for GAO framework (AI principles)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Adapt to NIST AI Risk Framework</a:t>
            </a:r>
          </a:p>
        </p:txBody>
      </p:sp>
    </p:spTree>
    <p:extLst>
      <p:ext uri="{BB962C8B-B14F-4D97-AF65-F5344CB8AC3E}">
        <p14:creationId xmlns:p14="http://schemas.microsoft.com/office/powerpoint/2010/main" val="885527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876B54-91C7-4CA0-981B-0280BE7EB7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Presented by DHS | </a:t>
            </a:r>
            <a:fld id="{8997B844-ACA2-A34A-B180-F01E98B0D70C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D6973F2-923D-4F4F-8A40-6D3345487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Project Overview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DE8F54-E1A9-42A5-A756-24013CC28500}"/>
              </a:ext>
            </a:extLst>
          </p:cNvPr>
          <p:cNvSpPr txBox="1"/>
          <p:nvPr/>
        </p:nvSpPr>
        <p:spPr>
          <a:xfrm>
            <a:off x="71376" y="870384"/>
            <a:ext cx="8906369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the problem?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 mechanisms exists for documenting, scoring, or determining compliance of AI/ML use-cases against the GAO AI Accountability Framework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Why is this problem important?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GAO conducts audits of DHS AI/ML use-cases based on the GAO AI Accountability Framework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the proposed solution?</a:t>
            </a: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Develop a tool that (1) allows AI/ML use-case owners to submit their self-defined GAO principles scores and (2) computes an overall compliance score for an AI/ML use-case. 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the potential impact of the solution?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Quick determination of GAO Framework compliance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Streamline the scoring and compliance process for use-case owners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Surfaces issues with the GAO AI Accountability Framework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Foster scoring/compliance standardization across federal government</a:t>
            </a:r>
          </a:p>
        </p:txBody>
      </p:sp>
    </p:spTree>
    <p:extLst>
      <p:ext uri="{BB962C8B-B14F-4D97-AF65-F5344CB8AC3E}">
        <p14:creationId xmlns:p14="http://schemas.microsoft.com/office/powerpoint/2010/main" val="2818603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876B54-91C7-4CA0-981B-0280BE7EB7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Presented by DHS | </a:t>
            </a:r>
            <a:fld id="{8997B844-ACA2-A34A-B180-F01E98B0D70C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D6973F2-923D-4F4F-8A40-6D3345487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GAO AI Accountability Framework Overview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C32443AA-25FA-404A-8403-1D21E19360B2}"/>
              </a:ext>
            </a:extLst>
          </p:cNvPr>
          <p:cNvSpPr/>
          <p:nvPr/>
        </p:nvSpPr>
        <p:spPr>
          <a:xfrm>
            <a:off x="1299390" y="1516404"/>
            <a:ext cx="3003214" cy="1214565"/>
          </a:xfrm>
          <a:custGeom>
            <a:avLst/>
            <a:gdLst>
              <a:gd name="connsiteX0" fmla="*/ 0 w 3335762"/>
              <a:gd name="connsiteY0" fmla="*/ 0 h 1214565"/>
              <a:gd name="connsiteX1" fmla="*/ 3335762 w 3335762"/>
              <a:gd name="connsiteY1" fmla="*/ 0 h 1214565"/>
              <a:gd name="connsiteX2" fmla="*/ 3335762 w 3335762"/>
              <a:gd name="connsiteY2" fmla="*/ 1214565 h 1214565"/>
              <a:gd name="connsiteX3" fmla="*/ 0 w 3335762"/>
              <a:gd name="connsiteY3" fmla="*/ 1214565 h 1214565"/>
              <a:gd name="connsiteX4" fmla="*/ 0 w 3335762"/>
              <a:gd name="connsiteY4" fmla="*/ 0 h 1214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5762" h="1214565">
                <a:moveTo>
                  <a:pt x="0" y="0"/>
                </a:moveTo>
                <a:lnTo>
                  <a:pt x="3335762" y="0"/>
                </a:lnTo>
                <a:lnTo>
                  <a:pt x="3335762" y="1214565"/>
                </a:lnTo>
                <a:lnTo>
                  <a:pt x="0" y="121456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8110" tIns="118110" rIns="118110" bIns="118110" numCol="1" spcCol="1270" anchor="ctr" anchorCtr="0">
            <a:noAutofit/>
          </a:bodyPr>
          <a:lstStyle/>
          <a:p>
            <a:pPr marL="514350" lvl="0" indent="-514350" algn="ctr" defTabSz="1377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AutoNum type="arabicPeriod"/>
            </a:pPr>
            <a:r>
              <a:rPr lang="en-US" sz="3100" kern="1200" dirty="0"/>
              <a:t>Governance</a:t>
            </a:r>
            <a:endParaRPr lang="en-US" sz="3100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3ECDB94-18E8-4AC1-B437-1D8BFE0F4CD6}"/>
              </a:ext>
            </a:extLst>
          </p:cNvPr>
          <p:cNvSpPr/>
          <p:nvPr/>
        </p:nvSpPr>
        <p:spPr>
          <a:xfrm>
            <a:off x="4709855" y="1516404"/>
            <a:ext cx="3003214" cy="1214565"/>
          </a:xfrm>
          <a:custGeom>
            <a:avLst/>
            <a:gdLst>
              <a:gd name="connsiteX0" fmla="*/ 0 w 2656435"/>
              <a:gd name="connsiteY0" fmla="*/ 0 h 1214565"/>
              <a:gd name="connsiteX1" fmla="*/ 2656435 w 2656435"/>
              <a:gd name="connsiteY1" fmla="*/ 0 h 1214565"/>
              <a:gd name="connsiteX2" fmla="*/ 2656435 w 2656435"/>
              <a:gd name="connsiteY2" fmla="*/ 1214565 h 1214565"/>
              <a:gd name="connsiteX3" fmla="*/ 0 w 2656435"/>
              <a:gd name="connsiteY3" fmla="*/ 1214565 h 1214565"/>
              <a:gd name="connsiteX4" fmla="*/ 0 w 2656435"/>
              <a:gd name="connsiteY4" fmla="*/ 0 h 1214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56435" h="1214565">
                <a:moveTo>
                  <a:pt x="0" y="0"/>
                </a:moveTo>
                <a:lnTo>
                  <a:pt x="2656435" y="0"/>
                </a:lnTo>
                <a:lnTo>
                  <a:pt x="2656435" y="1214565"/>
                </a:lnTo>
                <a:lnTo>
                  <a:pt x="0" y="121456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8110" tIns="118110" rIns="118110" bIns="118110" numCol="1" spcCol="1270" anchor="ctr" anchorCtr="0">
            <a:noAutofit/>
          </a:bodyPr>
          <a:lstStyle/>
          <a:p>
            <a:pPr marL="0" lvl="0" indent="0" algn="ctr" defTabSz="1377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3100" kern="1200" dirty="0"/>
              <a:t>2. Data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9EAB132-0A2A-4796-B045-1C7B95962054}"/>
              </a:ext>
            </a:extLst>
          </p:cNvPr>
          <p:cNvSpPr/>
          <p:nvPr/>
        </p:nvSpPr>
        <p:spPr>
          <a:xfrm>
            <a:off x="1299390" y="2933397"/>
            <a:ext cx="3003214" cy="1214565"/>
          </a:xfrm>
          <a:custGeom>
            <a:avLst/>
            <a:gdLst>
              <a:gd name="connsiteX0" fmla="*/ 0 w 3003214"/>
              <a:gd name="connsiteY0" fmla="*/ 0 h 1214565"/>
              <a:gd name="connsiteX1" fmla="*/ 3003214 w 3003214"/>
              <a:gd name="connsiteY1" fmla="*/ 0 h 1214565"/>
              <a:gd name="connsiteX2" fmla="*/ 3003214 w 3003214"/>
              <a:gd name="connsiteY2" fmla="*/ 1214565 h 1214565"/>
              <a:gd name="connsiteX3" fmla="*/ 0 w 3003214"/>
              <a:gd name="connsiteY3" fmla="*/ 1214565 h 1214565"/>
              <a:gd name="connsiteX4" fmla="*/ 0 w 3003214"/>
              <a:gd name="connsiteY4" fmla="*/ 0 h 1214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3214" h="1214565">
                <a:moveTo>
                  <a:pt x="0" y="0"/>
                </a:moveTo>
                <a:lnTo>
                  <a:pt x="3003214" y="0"/>
                </a:lnTo>
                <a:lnTo>
                  <a:pt x="3003214" y="1214565"/>
                </a:lnTo>
                <a:lnTo>
                  <a:pt x="0" y="121456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8110" tIns="118110" rIns="118110" bIns="118110" numCol="1" spcCol="1270" anchor="ctr" anchorCtr="0">
            <a:noAutofit/>
          </a:bodyPr>
          <a:lstStyle/>
          <a:p>
            <a:pPr marL="0" lvl="0" indent="0" algn="ctr" defTabSz="1377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3100" kern="1200" dirty="0"/>
              <a:t>3. Performance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278AAC35-42F8-41CA-BA08-AF2BC1E83109}"/>
              </a:ext>
            </a:extLst>
          </p:cNvPr>
          <p:cNvSpPr/>
          <p:nvPr/>
        </p:nvSpPr>
        <p:spPr>
          <a:xfrm>
            <a:off x="4709855" y="2933396"/>
            <a:ext cx="3003214" cy="1214565"/>
          </a:xfrm>
          <a:custGeom>
            <a:avLst/>
            <a:gdLst>
              <a:gd name="connsiteX0" fmla="*/ 0 w 2024275"/>
              <a:gd name="connsiteY0" fmla="*/ 0 h 1214565"/>
              <a:gd name="connsiteX1" fmla="*/ 2024275 w 2024275"/>
              <a:gd name="connsiteY1" fmla="*/ 0 h 1214565"/>
              <a:gd name="connsiteX2" fmla="*/ 2024275 w 2024275"/>
              <a:gd name="connsiteY2" fmla="*/ 1214565 h 1214565"/>
              <a:gd name="connsiteX3" fmla="*/ 0 w 2024275"/>
              <a:gd name="connsiteY3" fmla="*/ 1214565 h 1214565"/>
              <a:gd name="connsiteX4" fmla="*/ 0 w 2024275"/>
              <a:gd name="connsiteY4" fmla="*/ 0 h 1214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24275" h="1214565">
                <a:moveTo>
                  <a:pt x="0" y="0"/>
                </a:moveTo>
                <a:lnTo>
                  <a:pt x="2024275" y="0"/>
                </a:lnTo>
                <a:lnTo>
                  <a:pt x="2024275" y="1214565"/>
                </a:lnTo>
                <a:lnTo>
                  <a:pt x="0" y="121456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8110" tIns="118110" rIns="118110" bIns="118110" numCol="1" spcCol="1270" anchor="ctr" anchorCtr="0">
            <a:noAutofit/>
          </a:bodyPr>
          <a:lstStyle/>
          <a:p>
            <a:pPr marL="0" lvl="0" indent="0" algn="ctr" defTabSz="1377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3100" kern="1200" dirty="0"/>
              <a:t>4. Monitoring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DE8F54-E1A9-42A5-A756-24013CC28500}"/>
              </a:ext>
            </a:extLst>
          </p:cNvPr>
          <p:cNvSpPr txBox="1"/>
          <p:nvPr/>
        </p:nvSpPr>
        <p:spPr>
          <a:xfrm>
            <a:off x="-2" y="815025"/>
            <a:ext cx="9135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Comprises Four </a:t>
            </a:r>
            <a:r>
              <a:rPr lang="en-US" sz="2000" b="1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Principles</a:t>
            </a:r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Frameworks</a:t>
            </a:r>
          </a:p>
        </p:txBody>
      </p:sp>
    </p:spTree>
    <p:extLst>
      <p:ext uri="{BB962C8B-B14F-4D97-AF65-F5344CB8AC3E}">
        <p14:creationId xmlns:p14="http://schemas.microsoft.com/office/powerpoint/2010/main" val="3757117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876B54-91C7-4CA0-981B-0280BE7EB7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Presented by DHS | </a:t>
            </a:r>
            <a:fld id="{8997B844-ACA2-A34A-B180-F01E98B0D70C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D6973F2-923D-4F4F-8A40-6D3345487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Example: Governance Principle Framework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0C05C9C5-01E8-4345-A627-A37B6916F2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0212" y="772732"/>
            <a:ext cx="6203575" cy="3915177"/>
          </a:xfrm>
          <a:prstGeom prst="rect">
            <a:avLst/>
          </a:prstGeom>
        </p:spPr>
      </p:pic>
      <p:sp>
        <p:nvSpPr>
          <p:cNvPr id="11" name="Frame 10">
            <a:extLst>
              <a:ext uri="{FF2B5EF4-FFF2-40B4-BE49-F238E27FC236}">
                <a16:creationId xmlns:a16="http://schemas.microsoft.com/office/drawing/2014/main" id="{6590E635-816C-B227-7E1C-864D82522CBF}"/>
              </a:ext>
            </a:extLst>
          </p:cNvPr>
          <p:cNvSpPr/>
          <p:nvPr/>
        </p:nvSpPr>
        <p:spPr>
          <a:xfrm>
            <a:off x="1803042" y="1996225"/>
            <a:ext cx="96592" cy="128789"/>
          </a:xfrm>
          <a:prstGeom prst="frame">
            <a:avLst/>
          </a:prstGeom>
          <a:solidFill>
            <a:srgbClr val="C2C4C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E4F83"/>
              </a:solidFill>
            </a:endParaRP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BD7A89A4-47C1-6BA8-D4F6-8A0247F95493}"/>
              </a:ext>
            </a:extLst>
          </p:cNvPr>
          <p:cNvSpPr/>
          <p:nvPr/>
        </p:nvSpPr>
        <p:spPr>
          <a:xfrm>
            <a:off x="1803042" y="2442961"/>
            <a:ext cx="96592" cy="128789"/>
          </a:xfrm>
          <a:prstGeom prst="frame">
            <a:avLst/>
          </a:prstGeom>
          <a:solidFill>
            <a:srgbClr val="C2C4C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E4F83"/>
              </a:solidFill>
            </a:endParaRPr>
          </a:p>
        </p:txBody>
      </p:sp>
      <p:sp>
        <p:nvSpPr>
          <p:cNvPr id="13" name="Frame 12">
            <a:extLst>
              <a:ext uri="{FF2B5EF4-FFF2-40B4-BE49-F238E27FC236}">
                <a16:creationId xmlns:a16="http://schemas.microsoft.com/office/drawing/2014/main" id="{C1CEC66D-54F6-6343-AB64-C83E3FEDE936}"/>
              </a:ext>
            </a:extLst>
          </p:cNvPr>
          <p:cNvSpPr/>
          <p:nvPr/>
        </p:nvSpPr>
        <p:spPr>
          <a:xfrm>
            <a:off x="1803042" y="2889698"/>
            <a:ext cx="96592" cy="128789"/>
          </a:xfrm>
          <a:prstGeom prst="frame">
            <a:avLst/>
          </a:prstGeom>
          <a:solidFill>
            <a:srgbClr val="C2C4C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E4F83"/>
              </a:solidFill>
            </a:endParaRPr>
          </a:p>
        </p:txBody>
      </p:sp>
      <p:sp>
        <p:nvSpPr>
          <p:cNvPr id="14" name="Frame 13">
            <a:extLst>
              <a:ext uri="{FF2B5EF4-FFF2-40B4-BE49-F238E27FC236}">
                <a16:creationId xmlns:a16="http://schemas.microsoft.com/office/drawing/2014/main" id="{F566F85D-F180-CB7A-CE7C-351B0EA83561}"/>
              </a:ext>
            </a:extLst>
          </p:cNvPr>
          <p:cNvSpPr/>
          <p:nvPr/>
        </p:nvSpPr>
        <p:spPr>
          <a:xfrm>
            <a:off x="1803042" y="3207646"/>
            <a:ext cx="96592" cy="128789"/>
          </a:xfrm>
          <a:prstGeom prst="frame">
            <a:avLst/>
          </a:prstGeom>
          <a:solidFill>
            <a:srgbClr val="C2C4C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E4F83"/>
              </a:solidFill>
            </a:endParaRPr>
          </a:p>
        </p:txBody>
      </p:sp>
      <p:sp>
        <p:nvSpPr>
          <p:cNvPr id="16" name="Frame 15">
            <a:extLst>
              <a:ext uri="{FF2B5EF4-FFF2-40B4-BE49-F238E27FC236}">
                <a16:creationId xmlns:a16="http://schemas.microsoft.com/office/drawing/2014/main" id="{2E0BF54C-A752-3ACB-7032-04A9FA3F3501}"/>
              </a:ext>
            </a:extLst>
          </p:cNvPr>
          <p:cNvSpPr/>
          <p:nvPr/>
        </p:nvSpPr>
        <p:spPr>
          <a:xfrm>
            <a:off x="1803042" y="4370768"/>
            <a:ext cx="96592" cy="128789"/>
          </a:xfrm>
          <a:prstGeom prst="frame">
            <a:avLst/>
          </a:prstGeom>
          <a:solidFill>
            <a:srgbClr val="C2C4C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E4F83"/>
              </a:solidFill>
            </a:endParaRPr>
          </a:p>
        </p:txBody>
      </p:sp>
      <p:sp>
        <p:nvSpPr>
          <p:cNvPr id="20" name="Frame 19">
            <a:extLst>
              <a:ext uri="{FF2B5EF4-FFF2-40B4-BE49-F238E27FC236}">
                <a16:creationId xmlns:a16="http://schemas.microsoft.com/office/drawing/2014/main" id="{E57E4225-65E5-A4F0-C0F8-0CA8B2BCA93A}"/>
              </a:ext>
            </a:extLst>
          </p:cNvPr>
          <p:cNvSpPr/>
          <p:nvPr/>
        </p:nvSpPr>
        <p:spPr>
          <a:xfrm>
            <a:off x="1803042" y="3656928"/>
            <a:ext cx="96592" cy="128789"/>
          </a:xfrm>
          <a:prstGeom prst="frame">
            <a:avLst/>
          </a:prstGeom>
          <a:solidFill>
            <a:srgbClr val="C2C4C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E4F83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7A1513A-EB20-4D2F-AF80-0F5A9D30D53E}"/>
              </a:ext>
            </a:extLst>
          </p:cNvPr>
          <p:cNvCxnSpPr>
            <a:cxnSpLocks/>
          </p:cNvCxnSpPr>
          <p:nvPr/>
        </p:nvCxnSpPr>
        <p:spPr>
          <a:xfrm flipH="1">
            <a:off x="6914062" y="1505803"/>
            <a:ext cx="555813" cy="409433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460F285-A1D7-4ABD-BAC6-E4F2B28BCD13}"/>
              </a:ext>
            </a:extLst>
          </p:cNvPr>
          <p:cNvSpPr txBox="1"/>
          <p:nvPr/>
        </p:nvSpPr>
        <p:spPr>
          <a:xfrm>
            <a:off x="7469875" y="1042118"/>
            <a:ext cx="147718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These will need to be further broken down </a:t>
            </a:r>
          </a:p>
          <a:p>
            <a:r>
              <a:rPr lang="en-US" sz="1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into deeper subsections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402DD1E-C800-40A3-BCCE-EBA672149392}"/>
              </a:ext>
            </a:extLst>
          </p:cNvPr>
          <p:cNvSpPr/>
          <p:nvPr/>
        </p:nvSpPr>
        <p:spPr>
          <a:xfrm>
            <a:off x="4158019" y="1952897"/>
            <a:ext cx="3182940" cy="2459879"/>
          </a:xfrm>
          <a:prstGeom prst="round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E4F8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6265AE-1C28-43AA-BCC0-704AB6F70491}"/>
              </a:ext>
            </a:extLst>
          </p:cNvPr>
          <p:cNvSpPr txBox="1"/>
          <p:nvPr/>
        </p:nvSpPr>
        <p:spPr>
          <a:xfrm>
            <a:off x="3973720" y="1952897"/>
            <a:ext cx="394572" cy="215444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1.1.1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3B62A6-77A7-489C-BF2E-3A2351F6CE9B}"/>
              </a:ext>
            </a:extLst>
          </p:cNvPr>
          <p:cNvSpPr txBox="1"/>
          <p:nvPr/>
        </p:nvSpPr>
        <p:spPr>
          <a:xfrm>
            <a:off x="3972711" y="2399633"/>
            <a:ext cx="394572" cy="215444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1.1.2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F633F64-3B76-43B7-99CD-7C2D66E2CECE}"/>
              </a:ext>
            </a:extLst>
          </p:cNvPr>
          <p:cNvSpPr txBox="1"/>
          <p:nvPr/>
        </p:nvSpPr>
        <p:spPr>
          <a:xfrm>
            <a:off x="3972711" y="3613600"/>
            <a:ext cx="394572" cy="215444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1.1.3</a:t>
            </a:r>
          </a:p>
        </p:txBody>
      </p:sp>
    </p:spTree>
    <p:extLst>
      <p:ext uri="{BB962C8B-B14F-4D97-AF65-F5344CB8AC3E}">
        <p14:creationId xmlns:p14="http://schemas.microsoft.com/office/powerpoint/2010/main" val="4188623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876B54-91C7-4CA0-981B-0280BE7EB7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Presented by DHS | </a:t>
            </a:r>
            <a:fld id="{8997B844-ACA2-A34A-B180-F01E98B0D70C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D6973F2-923D-4F4F-8A40-6D3345487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Concept of Operations (cont.)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54A9835-895F-4C67-B9CD-122AAE19425C}"/>
              </a:ext>
            </a:extLst>
          </p:cNvPr>
          <p:cNvSpPr/>
          <p:nvPr/>
        </p:nvSpPr>
        <p:spPr>
          <a:xfrm>
            <a:off x="382416" y="1427004"/>
            <a:ext cx="373235" cy="354561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30EC226-704D-4DE4-84D9-89DEA04D4561}"/>
              </a:ext>
            </a:extLst>
          </p:cNvPr>
          <p:cNvSpPr txBox="1"/>
          <p:nvPr/>
        </p:nvSpPr>
        <p:spPr>
          <a:xfrm>
            <a:off x="767397" y="1361513"/>
            <a:ext cx="176325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Owner self-scores use-case(s) for </a:t>
            </a:r>
          </a:p>
          <a:p>
            <a:r>
              <a:rPr lang="en-US" sz="1400" b="1" dirty="0"/>
              <a:t>each principle.</a:t>
            </a:r>
            <a:endParaRPr lang="en-US" sz="1400" dirty="0"/>
          </a:p>
        </p:txBody>
      </p:sp>
      <p:graphicFrame>
        <p:nvGraphicFramePr>
          <p:cNvPr id="50" name="Object 49">
            <a:extLst>
              <a:ext uri="{FF2B5EF4-FFF2-40B4-BE49-F238E27FC236}">
                <a16:creationId xmlns:a16="http://schemas.microsoft.com/office/drawing/2014/main" id="{EBCDF909-DB10-4545-A832-D11824C888B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5747237"/>
              </p:ext>
            </p:extLst>
          </p:nvPr>
        </p:nvGraphicFramePr>
        <p:xfrm>
          <a:off x="1112724" y="2302827"/>
          <a:ext cx="453807" cy="537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2" name="Bitmap Image" r:id="rId4" imgW="7728120" imgH="9226440" progId="Paint.Picture.1">
                  <p:embed/>
                </p:oleObj>
              </mc:Choice>
              <mc:Fallback>
                <p:oleObj name="Bitmap Image" r:id="rId4" imgW="7728120" imgH="9226440" progId="Paint.Picture.1">
                  <p:embed/>
                  <p:pic>
                    <p:nvPicPr>
                      <p:cNvPr id="50" name="Object 49">
                        <a:extLst>
                          <a:ext uri="{FF2B5EF4-FFF2-40B4-BE49-F238E27FC236}">
                            <a16:creationId xmlns:a16="http://schemas.microsoft.com/office/drawing/2014/main" id="{EBCDF909-DB10-4545-A832-D11824C888B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>
                        <a:alphaModFix amt="50000"/>
                      </a:blip>
                      <a:stretch>
                        <a:fillRect/>
                      </a:stretch>
                    </p:blipFill>
                    <p:spPr>
                      <a:xfrm>
                        <a:off x="1112724" y="2302827"/>
                        <a:ext cx="453807" cy="5378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Object 50">
            <a:extLst>
              <a:ext uri="{FF2B5EF4-FFF2-40B4-BE49-F238E27FC236}">
                <a16:creationId xmlns:a16="http://schemas.microsoft.com/office/drawing/2014/main" id="{9D34C814-4B16-43F1-94B0-CB8315F4F2D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6193" y="3361295"/>
          <a:ext cx="1400717" cy="6181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3" name="Bitmap Image" r:id="rId6" imgW="6921360" imgH="3054240" progId="Paint.Picture.1">
                  <p:embed/>
                </p:oleObj>
              </mc:Choice>
              <mc:Fallback>
                <p:oleObj name="Bitmap Image" r:id="rId6" imgW="6921360" imgH="3054240" progId="Paint.Picture.1">
                  <p:embed/>
                  <p:pic>
                    <p:nvPicPr>
                      <p:cNvPr id="51" name="Object 50">
                        <a:extLst>
                          <a:ext uri="{FF2B5EF4-FFF2-40B4-BE49-F238E27FC236}">
                            <a16:creationId xmlns:a16="http://schemas.microsoft.com/office/drawing/2014/main" id="{9D34C814-4B16-43F1-94B0-CB8315F4F2D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26193" y="3361295"/>
                        <a:ext cx="1400717" cy="6181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4EBB076-A225-400A-A03D-7EBE9A1A4B08}"/>
              </a:ext>
            </a:extLst>
          </p:cNvPr>
          <p:cNvCxnSpPr/>
          <p:nvPr/>
        </p:nvCxnSpPr>
        <p:spPr>
          <a:xfrm>
            <a:off x="1332614" y="2899818"/>
            <a:ext cx="0" cy="44797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8B79346-7BB3-4926-86DC-EBD8165CF6C0}"/>
              </a:ext>
            </a:extLst>
          </p:cNvPr>
          <p:cNvCxnSpPr>
            <a:cxnSpLocks/>
          </p:cNvCxnSpPr>
          <p:nvPr/>
        </p:nvCxnSpPr>
        <p:spPr>
          <a:xfrm flipH="1">
            <a:off x="2211572" y="1775089"/>
            <a:ext cx="900223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48A7C14-DA4F-48B9-8C31-BDC7AD548B31}"/>
              </a:ext>
            </a:extLst>
          </p:cNvPr>
          <p:cNvSpPr txBox="1"/>
          <p:nvPr/>
        </p:nvSpPr>
        <p:spPr>
          <a:xfrm>
            <a:off x="3167233" y="1513479"/>
            <a:ext cx="23262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Owner will self-score each of the 93+ audit requirements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5DBCCC4-D392-4381-AA92-A22291A69A12}"/>
              </a:ext>
            </a:extLst>
          </p:cNvPr>
          <p:cNvSpPr txBox="1"/>
          <p:nvPr/>
        </p:nvSpPr>
        <p:spPr>
          <a:xfrm>
            <a:off x="1559443" y="2837993"/>
            <a:ext cx="25203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Owner will add scores for one or more use-cases to a CSV file.</a:t>
            </a:r>
          </a:p>
        </p:txBody>
      </p:sp>
    </p:spTree>
    <p:extLst>
      <p:ext uri="{BB962C8B-B14F-4D97-AF65-F5344CB8AC3E}">
        <p14:creationId xmlns:p14="http://schemas.microsoft.com/office/powerpoint/2010/main" val="3239847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876B54-91C7-4CA0-981B-0280BE7EB7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Presented by DHS | </a:t>
            </a:r>
            <a:fld id="{8997B844-ACA2-A34A-B180-F01E98B0D70C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D6973F2-923D-4F4F-8A40-6D3345487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Concept of Operations (cont.)</a:t>
            </a:r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DAF4A53B-2E2D-4771-9E93-09A9AE409F5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8971048"/>
              </p:ext>
            </p:extLst>
          </p:nvPr>
        </p:nvGraphicFramePr>
        <p:xfrm>
          <a:off x="-1" y="1068349"/>
          <a:ext cx="9135879" cy="36383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2" name="Bitmap Image" r:id="rId4" imgW="7162920" imgH="3187800" progId="Paint.Picture.1">
                  <p:embed/>
                </p:oleObj>
              </mc:Choice>
              <mc:Fallback>
                <p:oleObj name="Bitmap Image" r:id="rId4" imgW="7162920" imgH="3187800" progId="Paint.Picture.1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DAF4A53B-2E2D-4771-9E93-09A9AE409F5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-1" y="1068349"/>
                        <a:ext cx="9135879" cy="36383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7563C0E8-DD00-436A-A938-EE28C8BC2DD9}"/>
              </a:ext>
            </a:extLst>
          </p:cNvPr>
          <p:cNvSpPr txBox="1"/>
          <p:nvPr/>
        </p:nvSpPr>
        <p:spPr>
          <a:xfrm>
            <a:off x="8121" y="664266"/>
            <a:ext cx="9135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 Scores CSV Submission</a:t>
            </a:r>
          </a:p>
        </p:txBody>
      </p:sp>
    </p:spTree>
    <p:extLst>
      <p:ext uri="{BB962C8B-B14F-4D97-AF65-F5344CB8AC3E}">
        <p14:creationId xmlns:p14="http://schemas.microsoft.com/office/powerpoint/2010/main" val="1066217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876B54-91C7-4CA0-981B-0280BE7EB7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Presented by DHS | </a:t>
            </a:r>
            <a:fld id="{8997B844-ACA2-A34A-B180-F01E98B0D70C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D6973F2-923D-4F4F-8A40-6D3345487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Concept of Operations (cont.)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54A9835-895F-4C67-B9CD-122AAE19425C}"/>
              </a:ext>
            </a:extLst>
          </p:cNvPr>
          <p:cNvSpPr/>
          <p:nvPr/>
        </p:nvSpPr>
        <p:spPr>
          <a:xfrm>
            <a:off x="382416" y="1427004"/>
            <a:ext cx="373235" cy="354561"/>
          </a:xfrm>
          <a:prstGeom prst="ellipse">
            <a:avLst/>
          </a:prstGeom>
          <a:solidFill>
            <a:srgbClr val="0070C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30EC226-704D-4DE4-84D9-89DEA04D4561}"/>
              </a:ext>
            </a:extLst>
          </p:cNvPr>
          <p:cNvSpPr txBox="1"/>
          <p:nvPr/>
        </p:nvSpPr>
        <p:spPr>
          <a:xfrm>
            <a:off x="767397" y="1361513"/>
            <a:ext cx="176325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>
                    <a:lumMod val="85000"/>
                  </a:schemeClr>
                </a:solidFill>
              </a:rPr>
              <a:t>Owner self-scores use-case(s) for </a:t>
            </a:r>
          </a:p>
          <a:p>
            <a:r>
              <a:rPr lang="en-US" sz="1400" b="1" dirty="0">
                <a:solidFill>
                  <a:schemeClr val="bg1">
                    <a:lumMod val="85000"/>
                  </a:schemeClr>
                </a:solidFill>
              </a:rPr>
              <a:t>each principle.</a:t>
            </a: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50" name="Object 49">
            <a:extLst>
              <a:ext uri="{FF2B5EF4-FFF2-40B4-BE49-F238E27FC236}">
                <a16:creationId xmlns:a16="http://schemas.microsoft.com/office/drawing/2014/main" id="{EBCDF909-DB10-4545-A832-D11824C888B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7942845"/>
              </p:ext>
            </p:extLst>
          </p:nvPr>
        </p:nvGraphicFramePr>
        <p:xfrm>
          <a:off x="1112724" y="2302827"/>
          <a:ext cx="453807" cy="537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1" name="Bitmap Image" r:id="rId4" imgW="7728120" imgH="9226440" progId="Paint.Picture.1">
                  <p:embed/>
                </p:oleObj>
              </mc:Choice>
              <mc:Fallback>
                <p:oleObj name="Bitmap Image" r:id="rId4" imgW="7728120" imgH="9226440" progId="Paint.Picture.1">
                  <p:embed/>
                  <p:pic>
                    <p:nvPicPr>
                      <p:cNvPr id="50" name="Object 49">
                        <a:extLst>
                          <a:ext uri="{FF2B5EF4-FFF2-40B4-BE49-F238E27FC236}">
                            <a16:creationId xmlns:a16="http://schemas.microsoft.com/office/drawing/2014/main" id="{EBCDF909-DB10-4545-A832-D11824C888B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>
                        <a:alphaModFix amt="10000"/>
                      </a:blip>
                      <a:stretch>
                        <a:fillRect/>
                      </a:stretch>
                    </p:blipFill>
                    <p:spPr>
                      <a:xfrm>
                        <a:off x="1112724" y="2302827"/>
                        <a:ext cx="453807" cy="5378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Object 50">
            <a:extLst>
              <a:ext uri="{FF2B5EF4-FFF2-40B4-BE49-F238E27FC236}">
                <a16:creationId xmlns:a16="http://schemas.microsoft.com/office/drawing/2014/main" id="{9D34C814-4B16-43F1-94B0-CB8315F4F2D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0548057"/>
              </p:ext>
            </p:extLst>
          </p:nvPr>
        </p:nvGraphicFramePr>
        <p:xfrm>
          <a:off x="626193" y="3361295"/>
          <a:ext cx="1400717" cy="6181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2" name="Bitmap Image" r:id="rId6" imgW="6921360" imgH="3054240" progId="Paint.Picture.1">
                  <p:embed/>
                </p:oleObj>
              </mc:Choice>
              <mc:Fallback>
                <p:oleObj name="Bitmap Image" r:id="rId6" imgW="6921360" imgH="3054240" progId="Paint.Picture.1">
                  <p:embed/>
                  <p:pic>
                    <p:nvPicPr>
                      <p:cNvPr id="51" name="Object 50">
                        <a:extLst>
                          <a:ext uri="{FF2B5EF4-FFF2-40B4-BE49-F238E27FC236}">
                            <a16:creationId xmlns:a16="http://schemas.microsoft.com/office/drawing/2014/main" id="{9D34C814-4B16-43F1-94B0-CB8315F4F2D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>
                        <a:alphaModFix amt="20000"/>
                      </a:blip>
                      <a:stretch>
                        <a:fillRect/>
                      </a:stretch>
                    </p:blipFill>
                    <p:spPr>
                      <a:xfrm>
                        <a:off x="626193" y="3361295"/>
                        <a:ext cx="1400717" cy="6181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Oval 11">
            <a:extLst>
              <a:ext uri="{FF2B5EF4-FFF2-40B4-BE49-F238E27FC236}">
                <a16:creationId xmlns:a16="http://schemas.microsoft.com/office/drawing/2014/main" id="{7E06F458-1B81-45FA-94AB-68DD8C8FF2D0}"/>
              </a:ext>
            </a:extLst>
          </p:cNvPr>
          <p:cNvSpPr/>
          <p:nvPr/>
        </p:nvSpPr>
        <p:spPr>
          <a:xfrm>
            <a:off x="3411935" y="1433652"/>
            <a:ext cx="373235" cy="354561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E8CB4B-02C1-4069-A3DB-A87065A7B68F}"/>
              </a:ext>
            </a:extLst>
          </p:cNvPr>
          <p:cNvSpPr txBox="1"/>
          <p:nvPr/>
        </p:nvSpPr>
        <p:spPr>
          <a:xfrm>
            <a:off x="3830641" y="1361513"/>
            <a:ext cx="183296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</a:schemeClr>
                </a:solidFill>
              </a:rPr>
              <a:t>Ingest submission and predict  compliance for each submitted use-case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0E705976-2989-42F1-BC0E-F79BCD4FBA93}"/>
              </a:ext>
            </a:extLst>
          </p:cNvPr>
          <p:cNvSpPr/>
          <p:nvPr/>
        </p:nvSpPr>
        <p:spPr>
          <a:xfrm>
            <a:off x="2184678" y="3267740"/>
            <a:ext cx="1078996" cy="290623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E4F83"/>
              </a:solidFill>
            </a:endParaRPr>
          </a:p>
        </p:txBody>
      </p:sp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F8C61278-5A68-43C2-87CA-8171A7ABA73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8676383"/>
              </p:ext>
            </p:extLst>
          </p:nvPr>
        </p:nvGraphicFramePr>
        <p:xfrm>
          <a:off x="3488980" y="2743200"/>
          <a:ext cx="1832963" cy="12102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3" name="Bitmap Image" r:id="rId8" imgW="7677000" imgH="3397320" progId="Paint.Picture.1">
                  <p:embed/>
                </p:oleObj>
              </mc:Choice>
              <mc:Fallback>
                <p:oleObj name="Bitmap Image" r:id="rId8" imgW="7677000" imgH="3397320" progId="Paint.Picture.1">
                  <p:embed/>
                  <p:pic>
                    <p:nvPicPr>
                      <p:cNvPr id="57" name="Object 56">
                        <a:extLst>
                          <a:ext uri="{FF2B5EF4-FFF2-40B4-BE49-F238E27FC236}">
                            <a16:creationId xmlns:a16="http://schemas.microsoft.com/office/drawing/2014/main" id="{BEA0691A-1309-4E23-A9E8-088E3104FE2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488980" y="2743200"/>
                        <a:ext cx="1832963" cy="12102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C63B4400-1B8A-400A-8084-04785FAAF500}"/>
              </a:ext>
            </a:extLst>
          </p:cNvPr>
          <p:cNvSpPr txBox="1"/>
          <p:nvPr/>
        </p:nvSpPr>
        <p:spPr>
          <a:xfrm>
            <a:off x="2274990" y="3043323"/>
            <a:ext cx="9450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Submit CSV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607DA64-F064-4532-8654-D94CE20251D2}"/>
              </a:ext>
            </a:extLst>
          </p:cNvPr>
          <p:cNvCxnSpPr/>
          <p:nvPr/>
        </p:nvCxnSpPr>
        <p:spPr>
          <a:xfrm>
            <a:off x="1332614" y="2899818"/>
            <a:ext cx="0" cy="447974"/>
          </a:xfrm>
          <a:prstGeom prst="straightConnector1">
            <a:avLst/>
          </a:prstGeom>
          <a:ln>
            <a:solidFill>
              <a:srgbClr val="0070C0">
                <a:alpha val="20000"/>
              </a:srgb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E3584E6-940A-4161-AB1C-5C026AEDF831}"/>
              </a:ext>
            </a:extLst>
          </p:cNvPr>
          <p:cNvCxnSpPr>
            <a:cxnSpLocks/>
          </p:cNvCxnSpPr>
          <p:nvPr/>
        </p:nvCxnSpPr>
        <p:spPr>
          <a:xfrm flipH="1">
            <a:off x="5536019" y="1751170"/>
            <a:ext cx="900223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15791A4-7934-4D78-8043-856C66F2821D}"/>
              </a:ext>
            </a:extLst>
          </p:cNvPr>
          <p:cNvSpPr txBox="1"/>
          <p:nvPr/>
        </p:nvSpPr>
        <p:spPr>
          <a:xfrm>
            <a:off x="6491680" y="1412233"/>
            <a:ext cx="23262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Compliance predicted using neural networks (one for each Principle Framework)</a:t>
            </a:r>
          </a:p>
        </p:txBody>
      </p:sp>
    </p:spTree>
    <p:extLst>
      <p:ext uri="{BB962C8B-B14F-4D97-AF65-F5344CB8AC3E}">
        <p14:creationId xmlns:p14="http://schemas.microsoft.com/office/powerpoint/2010/main" val="3887444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876B54-91C7-4CA0-981B-0280BE7EB7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Presented by DHS | </a:t>
            </a:r>
            <a:fld id="{8997B844-ACA2-A34A-B180-F01E98B0D70C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D6973F2-923D-4F4F-8A40-6D3345487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Neural Network Architecture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FA499C2-1E1D-4D13-8DEA-BD3962232875}"/>
              </a:ext>
            </a:extLst>
          </p:cNvPr>
          <p:cNvGrpSpPr/>
          <p:nvPr/>
        </p:nvGrpSpPr>
        <p:grpSpPr>
          <a:xfrm>
            <a:off x="1805261" y="996981"/>
            <a:ext cx="7394413" cy="3499254"/>
            <a:chOff x="969658" y="813221"/>
            <a:chExt cx="7394413" cy="3499254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58E8FBCC-18D7-E675-B374-9E9B0A0BE234}"/>
                </a:ext>
              </a:extLst>
            </p:cNvPr>
            <p:cNvSpPr/>
            <p:nvPr/>
          </p:nvSpPr>
          <p:spPr>
            <a:xfrm>
              <a:off x="2400305" y="1285800"/>
              <a:ext cx="190748" cy="18786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rgbClr val="0E4F83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63012F4-6886-0BC8-9B10-F45AF071C4F1}"/>
                </a:ext>
              </a:extLst>
            </p:cNvPr>
            <p:cNvSpPr txBox="1"/>
            <p:nvPr/>
          </p:nvSpPr>
          <p:spPr>
            <a:xfrm>
              <a:off x="969658" y="813221"/>
              <a:ext cx="15320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Calibri" panose="020F0502020204030204" pitchFamily="34" charset="0"/>
                  <a:cs typeface="Calibri" panose="020F0502020204030204" pitchFamily="34" charset="0"/>
                </a:rPr>
                <a:t>Compliance Scores for Audit Procedures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6ECADDC-3B21-40DD-8874-9A06E833AF27}"/>
                </a:ext>
              </a:extLst>
            </p:cNvPr>
            <p:cNvSpPr txBox="1"/>
            <p:nvPr/>
          </p:nvSpPr>
          <p:spPr>
            <a:xfrm>
              <a:off x="1290608" y="1162690"/>
              <a:ext cx="10612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dirty="0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Governance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BE2BA8E-DCF6-9626-CBCB-61EB9969CDDA}"/>
                </a:ext>
              </a:extLst>
            </p:cNvPr>
            <p:cNvSpPr txBox="1"/>
            <p:nvPr/>
          </p:nvSpPr>
          <p:spPr>
            <a:xfrm>
              <a:off x="1210287" y="1910997"/>
              <a:ext cx="110969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900" b="1" dirty="0">
                  <a:latin typeface="Calibri" panose="020F0502020204030204" pitchFamily="34" charset="0"/>
                  <a:cs typeface="Calibri" panose="020F0502020204030204" pitchFamily="34" charset="0"/>
                </a:rPr>
                <a:t>…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EF4D0B7-7212-B2FD-1F35-C77A901A2B48}"/>
                </a:ext>
              </a:extLst>
            </p:cNvPr>
            <p:cNvSpPr txBox="1"/>
            <p:nvPr/>
          </p:nvSpPr>
          <p:spPr>
            <a:xfrm>
              <a:off x="1239623" y="2085648"/>
              <a:ext cx="110969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Calibri" panose="020F0502020204030204" pitchFamily="34" charset="0"/>
                  <a:cs typeface="Calibri" panose="020F0502020204030204" pitchFamily="34" charset="0"/>
                </a:rPr>
                <a:t>Section 1.9 = Score 75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CC037D5-F3C9-92E5-9ADE-CD271AE3D136}"/>
                </a:ext>
              </a:extLst>
            </p:cNvPr>
            <p:cNvSpPr txBox="1"/>
            <p:nvPr/>
          </p:nvSpPr>
          <p:spPr>
            <a:xfrm>
              <a:off x="1288070" y="2268238"/>
              <a:ext cx="10612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dirty="0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Data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03F99E3-422B-B7B8-D6A0-F8C16B8797FC}"/>
                </a:ext>
              </a:extLst>
            </p:cNvPr>
            <p:cNvSpPr txBox="1"/>
            <p:nvPr/>
          </p:nvSpPr>
          <p:spPr>
            <a:xfrm>
              <a:off x="1236102" y="1768486"/>
              <a:ext cx="110969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Calibri" panose="020F0502020204030204" pitchFamily="34" charset="0"/>
                  <a:cs typeface="Calibri" panose="020F0502020204030204" pitchFamily="34" charset="0"/>
                </a:rPr>
                <a:t>Section 1.3 = Score 99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252995E-3E6A-3851-C43D-8A3FD7C6538D}"/>
                </a:ext>
              </a:extLst>
            </p:cNvPr>
            <p:cNvSpPr txBox="1"/>
            <p:nvPr/>
          </p:nvSpPr>
          <p:spPr>
            <a:xfrm>
              <a:off x="1242161" y="1580119"/>
              <a:ext cx="110969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Calibri" panose="020F0502020204030204" pitchFamily="34" charset="0"/>
                  <a:cs typeface="Calibri" panose="020F0502020204030204" pitchFamily="34" charset="0"/>
                </a:rPr>
                <a:t>Section 1.2 = Score 40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4130B35-7014-CDF1-B870-3D3E6077804F}"/>
                </a:ext>
              </a:extLst>
            </p:cNvPr>
            <p:cNvSpPr txBox="1"/>
            <p:nvPr/>
          </p:nvSpPr>
          <p:spPr>
            <a:xfrm>
              <a:off x="1242161" y="1373489"/>
              <a:ext cx="110969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Calibri" panose="020F0502020204030204" pitchFamily="34" charset="0"/>
                  <a:cs typeface="Calibri" panose="020F0502020204030204" pitchFamily="34" charset="0"/>
                </a:rPr>
                <a:t>Section 1.1 = Score 20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768496B-57CE-1913-6A83-0F51623C9421}"/>
                </a:ext>
              </a:extLst>
            </p:cNvPr>
            <p:cNvSpPr txBox="1"/>
            <p:nvPr/>
          </p:nvSpPr>
          <p:spPr>
            <a:xfrm>
              <a:off x="1239623" y="2460072"/>
              <a:ext cx="110969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Calibri" panose="020F0502020204030204" pitchFamily="34" charset="0"/>
                  <a:cs typeface="Calibri" panose="020F0502020204030204" pitchFamily="34" charset="0"/>
                </a:rPr>
                <a:t>Section 2.1 = Score 27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22FA504-F497-3F0B-1DCD-ADCAEA93A7F3}"/>
                </a:ext>
              </a:extLst>
            </p:cNvPr>
            <p:cNvSpPr txBox="1"/>
            <p:nvPr/>
          </p:nvSpPr>
          <p:spPr>
            <a:xfrm>
              <a:off x="1216994" y="2612785"/>
              <a:ext cx="110969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900" b="1" dirty="0">
                  <a:latin typeface="Calibri" panose="020F0502020204030204" pitchFamily="34" charset="0"/>
                  <a:cs typeface="Calibri" panose="020F0502020204030204" pitchFamily="34" charset="0"/>
                </a:rPr>
                <a:t>…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213CD26-283E-02FE-F516-18773DEFD8D0}"/>
                </a:ext>
              </a:extLst>
            </p:cNvPr>
            <p:cNvSpPr txBox="1"/>
            <p:nvPr/>
          </p:nvSpPr>
          <p:spPr>
            <a:xfrm>
              <a:off x="1239622" y="2787060"/>
              <a:ext cx="110969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Calibri" panose="020F0502020204030204" pitchFamily="34" charset="0"/>
                  <a:cs typeface="Calibri" panose="020F0502020204030204" pitchFamily="34" charset="0"/>
                </a:rPr>
                <a:t>Section 2.8 = Score 89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6B79E5C-CABE-AE6E-A667-4F6D6A01FA1C}"/>
                </a:ext>
              </a:extLst>
            </p:cNvPr>
            <p:cNvSpPr txBox="1"/>
            <p:nvPr/>
          </p:nvSpPr>
          <p:spPr>
            <a:xfrm>
              <a:off x="1265010" y="2952811"/>
              <a:ext cx="10612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dirty="0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Performance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EF0C524-3C98-1EDF-2F77-0C2304C25344}"/>
                </a:ext>
              </a:extLst>
            </p:cNvPr>
            <p:cNvSpPr txBox="1"/>
            <p:nvPr/>
          </p:nvSpPr>
          <p:spPr>
            <a:xfrm>
              <a:off x="1234509" y="3131643"/>
              <a:ext cx="110969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Calibri" panose="020F0502020204030204" pitchFamily="34" charset="0"/>
                  <a:cs typeface="Calibri" panose="020F0502020204030204" pitchFamily="34" charset="0"/>
                </a:rPr>
                <a:t>Section 3.1 = Score 72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952D634-1154-458C-10E4-E35560341C78}"/>
                </a:ext>
              </a:extLst>
            </p:cNvPr>
            <p:cNvSpPr txBox="1"/>
            <p:nvPr/>
          </p:nvSpPr>
          <p:spPr>
            <a:xfrm>
              <a:off x="1203237" y="3274697"/>
              <a:ext cx="110969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900" b="1" dirty="0">
                  <a:latin typeface="Calibri" panose="020F0502020204030204" pitchFamily="34" charset="0"/>
                  <a:cs typeface="Calibri" panose="020F0502020204030204" pitchFamily="34" charset="0"/>
                </a:rPr>
                <a:t>…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A4652A5-4DE5-9B2D-B97A-A91B8322AC01}"/>
                </a:ext>
              </a:extLst>
            </p:cNvPr>
            <p:cNvSpPr txBox="1"/>
            <p:nvPr/>
          </p:nvSpPr>
          <p:spPr>
            <a:xfrm>
              <a:off x="1242161" y="3450502"/>
              <a:ext cx="110969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Calibri" panose="020F0502020204030204" pitchFamily="34" charset="0"/>
                  <a:cs typeface="Calibri" panose="020F0502020204030204" pitchFamily="34" charset="0"/>
                </a:rPr>
                <a:t>Section 3.9 = Score 55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1F5F451-E78E-81F3-A671-B5B233FF9E01}"/>
                </a:ext>
              </a:extLst>
            </p:cNvPr>
            <p:cNvSpPr txBox="1"/>
            <p:nvPr/>
          </p:nvSpPr>
          <p:spPr>
            <a:xfrm>
              <a:off x="1282956" y="3605859"/>
              <a:ext cx="10612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dirty="0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Monitoring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1F00A9C-FE9D-2C2D-5E8E-6AA08D1FB9DE}"/>
                </a:ext>
              </a:extLst>
            </p:cNvPr>
            <p:cNvSpPr txBox="1"/>
            <p:nvPr/>
          </p:nvSpPr>
          <p:spPr>
            <a:xfrm>
              <a:off x="1234509" y="3798441"/>
              <a:ext cx="110969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Calibri" panose="020F0502020204030204" pitchFamily="34" charset="0"/>
                  <a:cs typeface="Calibri" panose="020F0502020204030204" pitchFamily="34" charset="0"/>
                </a:rPr>
                <a:t>Section 4.1 = Score 49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85E627E-02AF-7684-DAE9-42AA5BC2A301}"/>
                </a:ext>
              </a:extLst>
            </p:cNvPr>
            <p:cNvSpPr txBox="1"/>
            <p:nvPr/>
          </p:nvSpPr>
          <p:spPr>
            <a:xfrm>
              <a:off x="1203237" y="3932912"/>
              <a:ext cx="110969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900" b="1" dirty="0">
                  <a:latin typeface="Calibri" panose="020F0502020204030204" pitchFamily="34" charset="0"/>
                  <a:cs typeface="Calibri" panose="020F0502020204030204" pitchFamily="34" charset="0"/>
                </a:rPr>
                <a:t>…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E44E8AF-EE72-4D32-5279-F0E4071A25D5}"/>
                </a:ext>
              </a:extLst>
            </p:cNvPr>
            <p:cNvSpPr txBox="1"/>
            <p:nvPr/>
          </p:nvSpPr>
          <p:spPr>
            <a:xfrm>
              <a:off x="1242161" y="4097031"/>
              <a:ext cx="110969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Calibri" panose="020F0502020204030204" pitchFamily="34" charset="0"/>
                  <a:cs typeface="Calibri" panose="020F0502020204030204" pitchFamily="34" charset="0"/>
                </a:rPr>
                <a:t>Section 4.5 = Score 92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99897446-8A93-68F7-AEBA-041BD8C5716E}"/>
                </a:ext>
              </a:extLst>
            </p:cNvPr>
            <p:cNvSpPr/>
            <p:nvPr/>
          </p:nvSpPr>
          <p:spPr>
            <a:xfrm>
              <a:off x="3648354" y="1637696"/>
              <a:ext cx="190748" cy="18786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rgbClr val="0E4F83"/>
                </a:solidFill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440F073C-37C1-2740-9DC5-4CB2E7FD430D}"/>
                </a:ext>
              </a:extLst>
            </p:cNvPr>
            <p:cNvSpPr/>
            <p:nvPr/>
          </p:nvSpPr>
          <p:spPr>
            <a:xfrm>
              <a:off x="2400305" y="1637696"/>
              <a:ext cx="190748" cy="18786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rgbClr val="0E4F83"/>
                </a:solidFill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C94D57C6-3367-AA9F-D6F8-0B84DC671639}"/>
                </a:ext>
              </a:extLst>
            </p:cNvPr>
            <p:cNvSpPr/>
            <p:nvPr/>
          </p:nvSpPr>
          <p:spPr>
            <a:xfrm>
              <a:off x="2400305" y="1991713"/>
              <a:ext cx="190748" cy="18786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rgbClr val="0E4F83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DE63694B-2C74-98DD-C924-8017D2C4C4D9}"/>
                </a:ext>
              </a:extLst>
            </p:cNvPr>
            <p:cNvSpPr/>
            <p:nvPr/>
          </p:nvSpPr>
          <p:spPr>
            <a:xfrm>
              <a:off x="2400305" y="2436521"/>
              <a:ext cx="190748" cy="18786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rgbClr val="0E4F83"/>
                </a:solidFill>
              </a:endParaRP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7BA9F5CF-0241-2A1D-A011-0D7B303D7DD5}"/>
                </a:ext>
              </a:extLst>
            </p:cNvPr>
            <p:cNvSpPr/>
            <p:nvPr/>
          </p:nvSpPr>
          <p:spPr>
            <a:xfrm>
              <a:off x="2400305" y="2773367"/>
              <a:ext cx="190748" cy="18786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rgbClr val="0E4F83"/>
                </a:solidFill>
              </a:endParaRP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5E3F91F6-ECBE-40BC-CC12-B61759678275}"/>
                </a:ext>
              </a:extLst>
            </p:cNvPr>
            <p:cNvSpPr/>
            <p:nvPr/>
          </p:nvSpPr>
          <p:spPr>
            <a:xfrm>
              <a:off x="2400305" y="3110213"/>
              <a:ext cx="190748" cy="18786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rgbClr val="0E4F83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DB2D161-0D91-C1AE-AD1D-C5F5AED33A37}"/>
                </a:ext>
              </a:extLst>
            </p:cNvPr>
            <p:cNvSpPr txBox="1"/>
            <p:nvPr/>
          </p:nvSpPr>
          <p:spPr>
            <a:xfrm>
              <a:off x="2389542" y="3298082"/>
              <a:ext cx="181669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/>
                <a:t>.</a:t>
              </a:r>
            </a:p>
            <a:p>
              <a:r>
                <a:rPr lang="en-US" sz="1000" b="1" dirty="0"/>
                <a:t>.</a:t>
              </a:r>
            </a:p>
            <a:p>
              <a:r>
                <a:rPr lang="en-US" sz="1000" b="1" dirty="0"/>
                <a:t>.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C2A64087-4FDC-05D5-BF20-EDDE27380868}"/>
                </a:ext>
              </a:extLst>
            </p:cNvPr>
            <p:cNvSpPr/>
            <p:nvPr/>
          </p:nvSpPr>
          <p:spPr>
            <a:xfrm>
              <a:off x="2400305" y="3890787"/>
              <a:ext cx="190748" cy="18786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rgbClr val="0E4F83"/>
                </a:solidFill>
              </a:endParaRP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DB402652-A266-7E6F-84A3-19E083E670AF}"/>
                </a:ext>
              </a:extLst>
            </p:cNvPr>
            <p:cNvSpPr/>
            <p:nvPr/>
          </p:nvSpPr>
          <p:spPr>
            <a:xfrm>
              <a:off x="3648354" y="2248285"/>
              <a:ext cx="190748" cy="18786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rgbClr val="0E4F83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0A1E4A43-6AF1-F2FF-AAD1-643F07C61E99}"/>
                </a:ext>
              </a:extLst>
            </p:cNvPr>
            <p:cNvSpPr/>
            <p:nvPr/>
          </p:nvSpPr>
          <p:spPr>
            <a:xfrm>
              <a:off x="3648354" y="3505529"/>
              <a:ext cx="190748" cy="18786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rgbClr val="0E4F83"/>
                </a:solidFill>
              </a:endParaRP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C701BB61-91FD-F526-96EC-B27215E0E31C}"/>
                </a:ext>
              </a:extLst>
            </p:cNvPr>
            <p:cNvSpPr/>
            <p:nvPr/>
          </p:nvSpPr>
          <p:spPr>
            <a:xfrm>
              <a:off x="3648354" y="2893140"/>
              <a:ext cx="190748" cy="18786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rgbClr val="0E4F83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6DE75BE1-BEC1-54DF-0742-27BE0BDAF06D}"/>
                </a:ext>
              </a:extLst>
            </p:cNvPr>
            <p:cNvSpPr/>
            <p:nvPr/>
          </p:nvSpPr>
          <p:spPr>
            <a:xfrm>
              <a:off x="5269477" y="2567794"/>
              <a:ext cx="190748" cy="18786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rgbClr val="0E4F83"/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838C156-C555-91E2-8DCB-2901782A7598}"/>
                </a:ext>
              </a:extLst>
            </p:cNvPr>
            <p:cNvSpPr txBox="1"/>
            <p:nvPr/>
          </p:nvSpPr>
          <p:spPr>
            <a:xfrm>
              <a:off x="6101644" y="2545727"/>
              <a:ext cx="226242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latin typeface="Calibri" panose="020F0502020204030204" pitchFamily="34" charset="0"/>
                  <a:cs typeface="Calibri" panose="020F0502020204030204" pitchFamily="34" charset="0"/>
                </a:rPr>
                <a:t>Compliant? </a:t>
              </a:r>
              <a:r>
                <a:rPr lang="en-US" sz="1000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0-69% = No</a:t>
              </a:r>
              <a:r>
                <a:rPr lang="en-US" sz="1000" dirty="0">
                  <a:latin typeface="Calibri" panose="020F0502020204030204" pitchFamily="34" charset="0"/>
                  <a:cs typeface="Calibri" panose="020F0502020204030204" pitchFamily="34" charset="0"/>
                </a:rPr>
                <a:t>, </a:t>
              </a:r>
              <a:r>
                <a:rPr lang="en-US" sz="1000" dirty="0">
                  <a:solidFill>
                    <a:schemeClr val="accent3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70-100% = Yes</a:t>
              </a:r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64724FDB-318C-83B8-8310-6573CC18471D}"/>
                </a:ext>
              </a:extLst>
            </p:cNvPr>
            <p:cNvCxnSpPr>
              <a:cxnSpLocks/>
              <a:stCxn id="5" idx="6"/>
              <a:endCxn id="34" idx="1"/>
            </p:cNvCxnSpPr>
            <p:nvPr/>
          </p:nvCxnSpPr>
          <p:spPr>
            <a:xfrm>
              <a:off x="2591053" y="1379735"/>
              <a:ext cx="1085235" cy="28547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5F154ECD-AFF0-005C-0563-5E27B12EC4E0}"/>
                </a:ext>
              </a:extLst>
            </p:cNvPr>
            <p:cNvCxnSpPr>
              <a:stCxn id="35" idx="6"/>
              <a:endCxn id="34" idx="2"/>
            </p:cNvCxnSpPr>
            <p:nvPr/>
          </p:nvCxnSpPr>
          <p:spPr>
            <a:xfrm>
              <a:off x="2591053" y="1731631"/>
              <a:ext cx="105730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632D46EE-D7F1-0CA9-3100-A76E8E71B161}"/>
                </a:ext>
              </a:extLst>
            </p:cNvPr>
            <p:cNvCxnSpPr>
              <a:cxnSpLocks/>
              <a:stCxn id="36" idx="6"/>
              <a:endCxn id="34" idx="3"/>
            </p:cNvCxnSpPr>
            <p:nvPr/>
          </p:nvCxnSpPr>
          <p:spPr>
            <a:xfrm flipV="1">
              <a:off x="2591053" y="1798052"/>
              <a:ext cx="1085235" cy="28759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0CA0305E-ED41-2958-361B-31D237844F0E}"/>
                </a:ext>
              </a:extLst>
            </p:cNvPr>
            <p:cNvCxnSpPr>
              <a:stCxn id="37" idx="7"/>
              <a:endCxn id="34" idx="4"/>
            </p:cNvCxnSpPr>
            <p:nvPr/>
          </p:nvCxnSpPr>
          <p:spPr>
            <a:xfrm flipV="1">
              <a:off x="2563119" y="1825565"/>
              <a:ext cx="1180609" cy="6384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BB454BF-E103-1540-D895-3C410D854335}"/>
                </a:ext>
              </a:extLst>
            </p:cNvPr>
            <p:cNvCxnSpPr>
              <a:stCxn id="38" idx="7"/>
              <a:endCxn id="34" idx="4"/>
            </p:cNvCxnSpPr>
            <p:nvPr/>
          </p:nvCxnSpPr>
          <p:spPr>
            <a:xfrm flipV="1">
              <a:off x="2563119" y="1825565"/>
              <a:ext cx="1180609" cy="97531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F8387EFF-A435-2660-1ED6-799F7C9F1B02}"/>
                </a:ext>
              </a:extLst>
            </p:cNvPr>
            <p:cNvCxnSpPr>
              <a:stCxn id="39" idx="7"/>
              <a:endCxn id="34" idx="4"/>
            </p:cNvCxnSpPr>
            <p:nvPr/>
          </p:nvCxnSpPr>
          <p:spPr>
            <a:xfrm flipV="1">
              <a:off x="2563119" y="1825565"/>
              <a:ext cx="1180609" cy="131216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AD40B38-24D4-8CD5-2381-55EA48083A9B}"/>
                </a:ext>
              </a:extLst>
            </p:cNvPr>
            <p:cNvCxnSpPr>
              <a:cxnSpLocks/>
              <a:stCxn id="41" idx="7"/>
              <a:endCxn id="34" idx="4"/>
            </p:cNvCxnSpPr>
            <p:nvPr/>
          </p:nvCxnSpPr>
          <p:spPr>
            <a:xfrm flipV="1">
              <a:off x="2563119" y="1825565"/>
              <a:ext cx="1180609" cy="209273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9C2F1EBF-E1ED-97E4-B5DF-02AF6E3B03CC}"/>
                </a:ext>
              </a:extLst>
            </p:cNvPr>
            <p:cNvCxnSpPr>
              <a:cxnSpLocks/>
              <a:stCxn id="42" idx="6"/>
              <a:endCxn id="45" idx="1"/>
            </p:cNvCxnSpPr>
            <p:nvPr/>
          </p:nvCxnSpPr>
          <p:spPr>
            <a:xfrm>
              <a:off x="3839102" y="2342220"/>
              <a:ext cx="1458309" cy="25308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9DB2AAE-28FC-AD9F-460C-DA35A7612B3C}"/>
                </a:ext>
              </a:extLst>
            </p:cNvPr>
            <p:cNvCxnSpPr>
              <a:cxnSpLocks/>
              <a:stCxn id="44" idx="6"/>
              <a:endCxn id="45" idx="3"/>
            </p:cNvCxnSpPr>
            <p:nvPr/>
          </p:nvCxnSpPr>
          <p:spPr>
            <a:xfrm flipV="1">
              <a:off x="3839102" y="2728150"/>
              <a:ext cx="1458309" cy="25892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736A40BE-D625-493E-49DD-D63CEC99670E}"/>
                </a:ext>
              </a:extLst>
            </p:cNvPr>
            <p:cNvCxnSpPr>
              <a:cxnSpLocks/>
              <a:stCxn id="43" idx="6"/>
              <a:endCxn id="45" idx="4"/>
            </p:cNvCxnSpPr>
            <p:nvPr/>
          </p:nvCxnSpPr>
          <p:spPr>
            <a:xfrm flipV="1">
              <a:off x="3839102" y="2755663"/>
              <a:ext cx="1525749" cy="84380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BD5C3014-F31C-023D-4C9A-286D1F7F9741}"/>
                </a:ext>
              </a:extLst>
            </p:cNvPr>
            <p:cNvCxnSpPr>
              <a:cxnSpLocks/>
              <a:stCxn id="45" idx="6"/>
            </p:cNvCxnSpPr>
            <p:nvPr/>
          </p:nvCxnSpPr>
          <p:spPr>
            <a:xfrm>
              <a:off x="5460225" y="2661729"/>
              <a:ext cx="641419" cy="0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F08AB292-230E-E7E4-2339-CF122F10795C}"/>
                </a:ext>
              </a:extLst>
            </p:cNvPr>
            <p:cNvCxnSpPr>
              <a:cxnSpLocks/>
              <a:stCxn id="34" idx="6"/>
              <a:endCxn id="45" idx="0"/>
            </p:cNvCxnSpPr>
            <p:nvPr/>
          </p:nvCxnSpPr>
          <p:spPr>
            <a:xfrm>
              <a:off x="3839102" y="1731631"/>
              <a:ext cx="1525749" cy="83616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CC75491E-5BFA-4B8A-81A0-911DED4CD9EE}"/>
              </a:ext>
            </a:extLst>
          </p:cNvPr>
          <p:cNvSpPr/>
          <p:nvPr/>
        </p:nvSpPr>
        <p:spPr>
          <a:xfrm>
            <a:off x="84759" y="812712"/>
            <a:ext cx="1843809" cy="377101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E4F83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1CF43C-6CC5-495D-B5F8-A73BEA08722D}"/>
              </a:ext>
            </a:extLst>
          </p:cNvPr>
          <p:cNvSpPr txBox="1"/>
          <p:nvPr/>
        </p:nvSpPr>
        <p:spPr>
          <a:xfrm>
            <a:off x="58358" y="831607"/>
            <a:ext cx="1898277" cy="22775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Model Card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sz="1100" b="1" dirty="0">
                <a:solidFill>
                  <a:schemeClr val="bg1"/>
                </a:solidFill>
              </a:rPr>
              <a:t>Arch: 3-layer, Sequential (FF)</a:t>
            </a:r>
          </a:p>
          <a:p>
            <a:r>
              <a:rPr lang="en-US" sz="1100" b="1" dirty="0">
                <a:solidFill>
                  <a:schemeClr val="bg1"/>
                </a:solidFill>
              </a:rPr>
              <a:t>Package: </a:t>
            </a:r>
            <a:r>
              <a:rPr lang="en-US" sz="1100" b="1" dirty="0" err="1">
                <a:solidFill>
                  <a:schemeClr val="bg1"/>
                </a:solidFill>
              </a:rPr>
              <a:t>Keras</a:t>
            </a:r>
            <a:r>
              <a:rPr lang="en-US" sz="1100" b="1" dirty="0">
                <a:solidFill>
                  <a:schemeClr val="bg1"/>
                </a:solidFill>
              </a:rPr>
              <a:t>/TensorFlow</a:t>
            </a:r>
          </a:p>
          <a:p>
            <a:r>
              <a:rPr lang="en-US" sz="1100" b="1" dirty="0">
                <a:solidFill>
                  <a:schemeClr val="bg1"/>
                </a:solidFill>
              </a:rPr>
              <a:t>Activation Function: Sigmoid</a:t>
            </a:r>
          </a:p>
          <a:p>
            <a:r>
              <a:rPr lang="en-US" sz="1100" b="1" dirty="0">
                <a:solidFill>
                  <a:schemeClr val="bg1"/>
                </a:solidFill>
              </a:rPr>
              <a:t>Output: binary</a:t>
            </a:r>
          </a:p>
          <a:p>
            <a:endParaRPr lang="en-US" sz="1100" b="1" dirty="0">
              <a:solidFill>
                <a:schemeClr val="bg1"/>
              </a:solidFill>
            </a:endParaRPr>
          </a:p>
          <a:p>
            <a:r>
              <a:rPr lang="en-US" sz="1100" b="1" dirty="0">
                <a:solidFill>
                  <a:schemeClr val="bg1"/>
                </a:solidFill>
              </a:rPr>
              <a:t>Training: 100k synthetic</a:t>
            </a:r>
          </a:p>
          <a:p>
            <a:r>
              <a:rPr lang="en-US" sz="1100" b="1" dirty="0">
                <a:solidFill>
                  <a:schemeClr val="bg1"/>
                </a:solidFill>
              </a:rPr>
              <a:t>Accuracy: TBD</a:t>
            </a:r>
          </a:p>
          <a:p>
            <a:endParaRPr lang="en-US" sz="1100" b="1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912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876B54-91C7-4CA0-981B-0280BE7EB7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Presented by DHS | </a:t>
            </a:r>
            <a:fld id="{8997B844-ACA2-A34A-B180-F01E98B0D70C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D6973F2-923D-4F4F-8A40-6D3345487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Model Performance (Accuracy)</a:t>
            </a:r>
          </a:p>
        </p:txBody>
      </p:sp>
      <p:pic>
        <p:nvPicPr>
          <p:cNvPr id="6" name="Picture 5" descr="A graph with blue and orange lines&#10;&#10;Description automatically generated">
            <a:extLst>
              <a:ext uri="{FF2B5EF4-FFF2-40B4-BE49-F238E27FC236}">
                <a16:creationId xmlns:a16="http://schemas.microsoft.com/office/drawing/2014/main" id="{62DEF4AD-AFF4-81C1-6629-2A64A04B8B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468" y="2857382"/>
            <a:ext cx="2994901" cy="1821073"/>
          </a:xfrm>
          <a:prstGeom prst="rect">
            <a:avLst/>
          </a:prstGeom>
        </p:spPr>
      </p:pic>
      <p:pic>
        <p:nvPicPr>
          <p:cNvPr id="11" name="Picture 10" descr="A graph with blue lines and orange lines&#10;&#10;Description automatically generated">
            <a:extLst>
              <a:ext uri="{FF2B5EF4-FFF2-40B4-BE49-F238E27FC236}">
                <a16:creationId xmlns:a16="http://schemas.microsoft.com/office/drawing/2014/main" id="{65F67A0E-C35E-3AF9-EFC5-387A3F9F90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7521" y="2934617"/>
            <a:ext cx="2557948" cy="1743839"/>
          </a:xfrm>
          <a:prstGeom prst="rect">
            <a:avLst/>
          </a:prstGeom>
        </p:spPr>
      </p:pic>
      <p:pic>
        <p:nvPicPr>
          <p:cNvPr id="13" name="Picture 12" descr="A graph with blue and orange lines&#10;&#10;Description automatically generated">
            <a:extLst>
              <a:ext uri="{FF2B5EF4-FFF2-40B4-BE49-F238E27FC236}">
                <a16:creationId xmlns:a16="http://schemas.microsoft.com/office/drawing/2014/main" id="{8AB8B9A6-B0A1-3353-FC85-01398E93AA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467" y="715057"/>
            <a:ext cx="2994901" cy="2142326"/>
          </a:xfrm>
          <a:prstGeom prst="rect">
            <a:avLst/>
          </a:prstGeom>
        </p:spPr>
      </p:pic>
      <p:pic>
        <p:nvPicPr>
          <p:cNvPr id="15" name="Picture 14" descr="A graph with blue and orange lines&#10;&#10;Description automatically generated">
            <a:extLst>
              <a:ext uri="{FF2B5EF4-FFF2-40B4-BE49-F238E27FC236}">
                <a16:creationId xmlns:a16="http://schemas.microsoft.com/office/drawing/2014/main" id="{5BB9DD5D-A4F9-F662-FF40-A40C9457B7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47871" y="715057"/>
            <a:ext cx="2857598" cy="2219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07785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3">
      <a:dk1>
        <a:srgbClr val="5A5B5D"/>
      </a:dk1>
      <a:lt1>
        <a:sysClr val="window" lastClr="FFFFFF"/>
      </a:lt1>
      <a:dk2>
        <a:srgbClr val="005288"/>
      </a:dk2>
      <a:lt2>
        <a:srgbClr val="C0C2C4"/>
      </a:lt2>
      <a:accent1>
        <a:srgbClr val="C41230"/>
      </a:accent1>
      <a:accent2>
        <a:srgbClr val="0078AE"/>
      </a:accent2>
      <a:accent3>
        <a:srgbClr val="5E9732"/>
      </a:accent3>
      <a:accent4>
        <a:srgbClr val="002868"/>
      </a:accent4>
      <a:accent5>
        <a:srgbClr val="BF0A30"/>
      </a:accent5>
      <a:accent6>
        <a:srgbClr val="2D2D2E"/>
      </a:accent6>
      <a:hlink>
        <a:srgbClr val="44A8E6"/>
      </a:hlink>
      <a:folHlink>
        <a:srgbClr val="CF4AD0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华文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2C4C5"/>
        </a:solidFill>
        <a:ln>
          <a:noFill/>
        </a:ln>
      </a:spPr>
      <a:bodyPr rtlCol="0" anchor="ctr"/>
      <a:lstStyle>
        <a:defPPr algn="ctr">
          <a:defRPr b="1" dirty="0" smtClean="0">
            <a:solidFill>
              <a:srgbClr val="0E4F83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11066598DA2094897C17F025BEB5C33" ma:contentTypeVersion="11" ma:contentTypeDescription="Create a new document." ma:contentTypeScope="" ma:versionID="c132620416a636482ab79dc02cb4beda">
  <xsd:schema xmlns:xsd="http://www.w3.org/2001/XMLSchema" xmlns:xs="http://www.w3.org/2001/XMLSchema" xmlns:p="http://schemas.microsoft.com/office/2006/metadata/properties" xmlns:ns2="cc02a9f5-0e8f-478d-ae46-fce6cd025606" xmlns:ns3="5ed103a9-c213-4e89-b04a-978a9c9d0ecb" targetNamespace="http://schemas.microsoft.com/office/2006/metadata/properties" ma:root="true" ma:fieldsID="25d1ba42b03243f6fad1194b6d2737ac" ns2:_="" ns3:_="">
    <xsd:import namespace="cc02a9f5-0e8f-478d-ae46-fce6cd025606"/>
    <xsd:import namespace="5ed103a9-c213-4e89-b04a-978a9c9d0ec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02a9f5-0e8f-478d-ae46-fce6cd02560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d103a9-c213-4e89-b04a-978a9c9d0ecb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48D89ED-6A25-4B9D-BC75-65054FB7685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c02a9f5-0e8f-478d-ae46-fce6cd025606"/>
    <ds:schemaRef ds:uri="5ed103a9-c213-4e89-b04a-978a9c9d0ec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0D81E0D-2C63-4EA5-9F60-BC113953F389}">
  <ds:schemaRefs>
    <ds:schemaRef ds:uri="http://www.w3.org/XML/1998/namespace"/>
    <ds:schemaRef ds:uri="http://schemas.microsoft.com/office/infopath/2007/PartnerControls"/>
    <ds:schemaRef ds:uri="http://schemas.microsoft.com/office/2006/documentManagement/types"/>
    <ds:schemaRef ds:uri="http://purl.org/dc/dcmitype/"/>
    <ds:schemaRef ds:uri="cc02a9f5-0e8f-478d-ae46-fce6cd025606"/>
    <ds:schemaRef ds:uri="http://schemas.openxmlformats.org/package/2006/metadata/core-properties"/>
    <ds:schemaRef ds:uri="http://schemas.microsoft.com/office/2006/metadata/properties"/>
    <ds:schemaRef ds:uri="5ed103a9-c213-4e89-b04a-978a9c9d0ecb"/>
    <ds:schemaRef ds:uri="http://purl.org/dc/terms/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478A104F-5518-4387-A41C-C91F45F51F7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15754</TotalTime>
  <Words>881</Words>
  <Application>Microsoft Office PowerPoint</Application>
  <PresentationFormat>On-screen Show (16:9)</PresentationFormat>
  <Paragraphs>129</Paragraphs>
  <Slides>12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Franklin Gothic Book</vt:lpstr>
      <vt:lpstr>Franklin Gothic Medium</vt:lpstr>
      <vt:lpstr>Helvetica Neue</vt:lpstr>
      <vt:lpstr>1_Office Theme</vt:lpstr>
      <vt:lpstr>Paintbrush Picture</vt:lpstr>
      <vt:lpstr>A Neural Network Approach  for Determining Compliance with the  GAO AI Accountability Framework</vt:lpstr>
      <vt:lpstr>Project Overview</vt:lpstr>
      <vt:lpstr>GAO AI Accountability Framework Overview</vt:lpstr>
      <vt:lpstr>Example: Governance Principle Framework</vt:lpstr>
      <vt:lpstr>Concept of Operations (cont.)</vt:lpstr>
      <vt:lpstr>Concept of Operations (cont.)</vt:lpstr>
      <vt:lpstr>Concept of Operations (cont.)</vt:lpstr>
      <vt:lpstr>Neural Network Architecture</vt:lpstr>
      <vt:lpstr>Model Performance (Accuracy)</vt:lpstr>
      <vt:lpstr>Concept of Operations (cont.)</vt:lpstr>
      <vt:lpstr>Results</vt:lpstr>
      <vt:lpstr>Next Steps</vt:lpstr>
    </vt:vector>
  </TitlesOfParts>
  <Company>Blackstone Technology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Allison Vankanegan</dc:creator>
  <cp:lastModifiedBy>Quirolgico, Stephen</cp:lastModifiedBy>
  <cp:revision>166</cp:revision>
  <cp:lastPrinted>2019-05-30T17:08:06Z</cp:lastPrinted>
  <dcterms:created xsi:type="dcterms:W3CDTF">2017-09-18T18:19:10Z</dcterms:created>
  <dcterms:modified xsi:type="dcterms:W3CDTF">2023-08-01T20:07:54Z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0x010100C11066598DA2094897C17F025BEB5C33</vt:lpwstr>
  </property>
  <property fmtid="{D5CDD505-2E9C-101B-9397-08002B2CF9AE}" pid="3" name="MSIP_Label_a2eef23d-2e95-4428-9a3c-2526d95b164a_Enabled">
    <vt:lpwstr>true</vt:lpwstr>
  </property>
  <property fmtid="{D5CDD505-2E9C-101B-9397-08002B2CF9AE}" pid="4" name="MSIP_Label_a2eef23d-2e95-4428-9a3c-2526d95b164a_SetDate">
    <vt:lpwstr>2021-07-30T14:24:10Z</vt:lpwstr>
  </property>
  <property fmtid="{D5CDD505-2E9C-101B-9397-08002B2CF9AE}" pid="5" name="MSIP_Label_a2eef23d-2e95-4428-9a3c-2526d95b164a_Method">
    <vt:lpwstr>Standard</vt:lpwstr>
  </property>
  <property fmtid="{D5CDD505-2E9C-101B-9397-08002B2CF9AE}" pid="6" name="MSIP_Label_a2eef23d-2e95-4428-9a3c-2526d95b164a_Name">
    <vt:lpwstr>For Official Use Only (FOUO)</vt:lpwstr>
  </property>
  <property fmtid="{D5CDD505-2E9C-101B-9397-08002B2CF9AE}" pid="7" name="MSIP_Label_a2eef23d-2e95-4428-9a3c-2526d95b164a_SiteId">
    <vt:lpwstr>3ccde76c-946d-4a12-bb7a-fc9d0842354a</vt:lpwstr>
  </property>
  <property fmtid="{D5CDD505-2E9C-101B-9397-08002B2CF9AE}" pid="8" name="MSIP_Label_a2eef23d-2e95-4428-9a3c-2526d95b164a_ActionId">
    <vt:lpwstr>304d1a98-569a-4702-9302-1f9c7d86b45b</vt:lpwstr>
  </property>
  <property fmtid="{D5CDD505-2E9C-101B-9397-08002B2CF9AE}" pid="9" name="MSIP_Label_a2eef23d-2e95-4428-9a3c-2526d95b164a_ContentBits">
    <vt:lpwstr>0</vt:lpwstr>
  </property>
</Properties>
</file>