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</p:sldMasterIdLst>
  <p:notesMasterIdLst>
    <p:notesMasterId r:id="rId13"/>
  </p:notesMasterIdLst>
  <p:handoutMasterIdLst>
    <p:handoutMasterId r:id="rId14"/>
  </p:handoutMasterIdLst>
  <p:sldIdLst>
    <p:sldId id="294" r:id="rId5"/>
    <p:sldId id="293" r:id="rId6"/>
    <p:sldId id="295" r:id="rId7"/>
    <p:sldId id="297" r:id="rId8"/>
    <p:sldId id="296" r:id="rId9"/>
    <p:sldId id="298" r:id="rId10"/>
    <p:sldId id="300" r:id="rId11"/>
    <p:sldId id="301" r:id="rId12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, SIOBHAN (CTR)" initials="LS(" lastIdx="8" clrIdx="0">
    <p:extLst>
      <p:ext uri="{19B8F6BF-5375-455C-9EA6-DF929625EA0E}">
        <p15:presenceInfo xmlns:p15="http://schemas.microsoft.com/office/powerpoint/2012/main" userId="LLOYD, SIOBHAN (CTR)" providerId="None"/>
      </p:ext>
    </p:extLst>
  </p:cmAuthor>
  <p:cmAuthor id="2" name="Campo, Brian" initials="CB" lastIdx="8" clrIdx="1">
    <p:extLst>
      <p:ext uri="{19B8F6BF-5375-455C-9EA6-DF929625EA0E}">
        <p15:presenceInfo xmlns:p15="http://schemas.microsoft.com/office/powerpoint/2012/main" userId="S::Brian.Campo@hq.dhs.gov::9dd5f159-a5c2-4070-94ee-cf6c4aa294ea" providerId="AD"/>
      </p:ext>
    </p:extLst>
  </p:cmAuthor>
  <p:cmAuthor id="3" name="Pratt, William" initials="PW" lastIdx="8" clrIdx="2">
    <p:extLst>
      <p:ext uri="{19B8F6BF-5375-455C-9EA6-DF929625EA0E}">
        <p15:presenceInfo xmlns:p15="http://schemas.microsoft.com/office/powerpoint/2012/main" userId="S::William.Pratt@hq.dhs.gov::6622189b-d74b-4f50-bd56-95bd34f13740" providerId="AD"/>
      </p:ext>
    </p:extLst>
  </p:cmAuthor>
  <p:cmAuthor id="4" name="ESPINOZA, JACQUELINE" initials="EJ" lastIdx="9" clrIdx="3">
    <p:extLst>
      <p:ext uri="{19B8F6BF-5375-455C-9EA6-DF929625EA0E}">
        <p15:presenceInfo xmlns:p15="http://schemas.microsoft.com/office/powerpoint/2012/main" userId="S::jacqueline.espinoza@hq.dhs.gov::a3599970-bcfa-4b50-8502-31446cf37f2f" providerId="AD"/>
      </p:ext>
    </p:extLst>
  </p:cmAuthor>
  <p:cmAuthor id="5" name="Naureen" initials="N" lastIdx="30" clrIdx="4">
    <p:extLst>
      <p:ext uri="{19B8F6BF-5375-455C-9EA6-DF929625EA0E}">
        <p15:presenceInfo xmlns:p15="http://schemas.microsoft.com/office/powerpoint/2012/main" userId="S::Naureen.Rahman@hq.dhs.gov::f4e209c6-cc80-4d8b-b57a-e779d7b73e4c" providerId="AD"/>
      </p:ext>
    </p:extLst>
  </p:cmAuthor>
  <p:cmAuthor id="6" name="Forsythe, Brian" initials="FB" lastIdx="3" clrIdx="5">
    <p:extLst>
      <p:ext uri="{19B8F6BF-5375-455C-9EA6-DF929625EA0E}">
        <p15:presenceInfo xmlns:p15="http://schemas.microsoft.com/office/powerpoint/2012/main" userId="S::brian.forsythe@hq.dhs.gov::3d7d3588-2f12-4c2e-ac15-8f677f62e7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8"/>
    <a:srgbClr val="268943"/>
    <a:srgbClr val="5A5B5D"/>
    <a:srgbClr val="C62031"/>
    <a:srgbClr val="ED7D31"/>
    <a:srgbClr val="5A266F"/>
    <a:srgbClr val="EC7D31"/>
    <a:srgbClr val="ABFFC4"/>
    <a:srgbClr val="5BD47F"/>
    <a:srgbClr val="5E97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5" autoAdjust="0"/>
    <p:restoredTop sz="94719"/>
  </p:normalViewPr>
  <p:slideViewPr>
    <p:cSldViewPr snapToGrid="0">
      <p:cViewPr varScale="1">
        <p:scale>
          <a:sx n="198" d="100"/>
          <a:sy n="198" d="100"/>
        </p:scale>
        <p:origin x="293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54" y="46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585E7-B65A-BF43-B109-6359D075827B}" type="doc">
      <dgm:prSet loTypeId="urn:microsoft.com/office/officeart/2005/8/layout/default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882B44-32DA-0A43-AE6B-3408A423937F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D1E40E96-30A3-0642-84F5-7B670B9FF053}" type="parTrans" cxnId="{71EC880F-AF81-984D-B64A-9E587C0B8E31}">
      <dgm:prSet/>
      <dgm:spPr/>
      <dgm:t>
        <a:bodyPr/>
        <a:lstStyle/>
        <a:p>
          <a:endParaRPr lang="en-US"/>
        </a:p>
      </dgm:t>
    </dgm:pt>
    <dgm:pt modelId="{F71A9153-4DAD-3D4F-9750-D8D782E1A1B8}" type="sibTrans" cxnId="{71EC880F-AF81-984D-B64A-9E587C0B8E31}">
      <dgm:prSet/>
      <dgm:spPr/>
      <dgm:t>
        <a:bodyPr/>
        <a:lstStyle/>
        <a:p>
          <a:endParaRPr lang="en-US"/>
        </a:p>
      </dgm:t>
    </dgm:pt>
    <dgm:pt modelId="{5ED47140-ED7F-2A4B-B5F5-2B2C5682B318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4F483107-839E-2748-820E-F8DB895166C4}" type="parTrans" cxnId="{09677C6E-D29F-884E-A2BF-33E04725783B}">
      <dgm:prSet/>
      <dgm:spPr/>
      <dgm:t>
        <a:bodyPr/>
        <a:lstStyle/>
        <a:p>
          <a:endParaRPr lang="en-US"/>
        </a:p>
      </dgm:t>
    </dgm:pt>
    <dgm:pt modelId="{FE7F54AC-C6AD-7F4F-88C7-3718AF31F3B0}" type="sibTrans" cxnId="{09677C6E-D29F-884E-A2BF-33E04725783B}">
      <dgm:prSet/>
      <dgm:spPr/>
      <dgm:t>
        <a:bodyPr/>
        <a:lstStyle/>
        <a:p>
          <a:endParaRPr lang="en-US"/>
        </a:p>
      </dgm:t>
    </dgm:pt>
    <dgm:pt modelId="{8C0B8F95-57D0-654C-82B5-5FEEB0FA63A0}">
      <dgm:prSet phldrT="[Text]"/>
      <dgm:spPr/>
      <dgm:t>
        <a:bodyPr/>
        <a:lstStyle/>
        <a:p>
          <a:r>
            <a:rPr lang="en-US" dirty="0"/>
            <a:t>Monitoring</a:t>
          </a:r>
        </a:p>
      </dgm:t>
    </dgm:pt>
    <dgm:pt modelId="{78E15251-6767-A24B-B990-94FD1FBCBF62}" type="parTrans" cxnId="{743F2A76-FE7B-8D49-9989-404C813252A0}">
      <dgm:prSet/>
      <dgm:spPr/>
      <dgm:t>
        <a:bodyPr/>
        <a:lstStyle/>
        <a:p>
          <a:endParaRPr lang="en-US"/>
        </a:p>
      </dgm:t>
    </dgm:pt>
    <dgm:pt modelId="{38DA152F-D2BD-CC40-9D8E-8EFBE41093FD}" type="sibTrans" cxnId="{743F2A76-FE7B-8D49-9989-404C813252A0}">
      <dgm:prSet/>
      <dgm:spPr/>
      <dgm:t>
        <a:bodyPr/>
        <a:lstStyle/>
        <a:p>
          <a:endParaRPr lang="en-US"/>
        </a:p>
      </dgm:t>
    </dgm:pt>
    <dgm:pt modelId="{CE1EAEBD-6A93-EF4A-9DE4-32955E3FE85F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A10BF916-76A0-D44B-B69F-1B44F7504360}" type="parTrans" cxnId="{EB21388E-D199-FA46-866E-052EF7792B2B}">
      <dgm:prSet/>
      <dgm:spPr/>
      <dgm:t>
        <a:bodyPr/>
        <a:lstStyle/>
        <a:p>
          <a:endParaRPr lang="en-US"/>
        </a:p>
      </dgm:t>
    </dgm:pt>
    <dgm:pt modelId="{809DC186-9336-5942-9662-A54195033CAE}" type="sibTrans" cxnId="{EB21388E-D199-FA46-866E-052EF7792B2B}">
      <dgm:prSet/>
      <dgm:spPr/>
      <dgm:t>
        <a:bodyPr/>
        <a:lstStyle/>
        <a:p>
          <a:endParaRPr lang="en-US"/>
        </a:p>
      </dgm:t>
    </dgm:pt>
    <dgm:pt modelId="{4F8833A6-DE9D-6143-A3B6-CA11F40B8A9D}" type="pres">
      <dgm:prSet presAssocID="{2C2585E7-B65A-BF43-B109-6359D075827B}" presName="diagram" presStyleCnt="0">
        <dgm:presLayoutVars>
          <dgm:dir/>
          <dgm:resizeHandles val="exact"/>
        </dgm:presLayoutVars>
      </dgm:prSet>
      <dgm:spPr/>
    </dgm:pt>
    <dgm:pt modelId="{9E7B0E47-5BCB-1545-9DCB-C527AE6A3407}" type="pres">
      <dgm:prSet presAssocID="{9C882B44-32DA-0A43-AE6B-3408A423937F}" presName="node" presStyleLbl="node1" presStyleIdx="0" presStyleCnt="4">
        <dgm:presLayoutVars>
          <dgm:bulletEnabled val="1"/>
        </dgm:presLayoutVars>
      </dgm:prSet>
      <dgm:spPr/>
    </dgm:pt>
    <dgm:pt modelId="{A62C9088-58E6-284B-98B5-70E70D66F38B}" type="pres">
      <dgm:prSet presAssocID="{F71A9153-4DAD-3D4F-9750-D8D782E1A1B8}" presName="sibTrans" presStyleCnt="0"/>
      <dgm:spPr/>
    </dgm:pt>
    <dgm:pt modelId="{4030170D-EA41-0549-BA6F-27F3657E6905}" type="pres">
      <dgm:prSet presAssocID="{5ED47140-ED7F-2A4B-B5F5-2B2C5682B318}" presName="node" presStyleLbl="node1" presStyleIdx="1" presStyleCnt="4">
        <dgm:presLayoutVars>
          <dgm:bulletEnabled val="1"/>
        </dgm:presLayoutVars>
      </dgm:prSet>
      <dgm:spPr/>
    </dgm:pt>
    <dgm:pt modelId="{1EB84B5B-AA0D-CB41-87DB-1F054FA6201F}" type="pres">
      <dgm:prSet presAssocID="{FE7F54AC-C6AD-7F4F-88C7-3718AF31F3B0}" presName="sibTrans" presStyleCnt="0"/>
      <dgm:spPr/>
    </dgm:pt>
    <dgm:pt modelId="{651989AE-D5B2-BA4B-89A8-A7B5D331048E}" type="pres">
      <dgm:prSet presAssocID="{8C0B8F95-57D0-654C-82B5-5FEEB0FA63A0}" presName="node" presStyleLbl="node1" presStyleIdx="2" presStyleCnt="4">
        <dgm:presLayoutVars>
          <dgm:bulletEnabled val="1"/>
        </dgm:presLayoutVars>
      </dgm:prSet>
      <dgm:spPr/>
    </dgm:pt>
    <dgm:pt modelId="{9F45F5D7-0AAC-1540-8345-F0DAEDED644B}" type="pres">
      <dgm:prSet presAssocID="{38DA152F-D2BD-CC40-9D8E-8EFBE41093FD}" presName="sibTrans" presStyleCnt="0"/>
      <dgm:spPr/>
    </dgm:pt>
    <dgm:pt modelId="{BE08AB15-21A7-7545-ABD7-9CDB56B553A6}" type="pres">
      <dgm:prSet presAssocID="{CE1EAEBD-6A93-EF4A-9DE4-32955E3FE85F}" presName="node" presStyleLbl="node1" presStyleIdx="3" presStyleCnt="4">
        <dgm:presLayoutVars>
          <dgm:bulletEnabled val="1"/>
        </dgm:presLayoutVars>
      </dgm:prSet>
      <dgm:spPr/>
    </dgm:pt>
  </dgm:ptLst>
  <dgm:cxnLst>
    <dgm:cxn modelId="{D4EB8C07-A95C-484C-B336-5882BD86D9AD}" type="presOf" srcId="{CE1EAEBD-6A93-EF4A-9DE4-32955E3FE85F}" destId="{BE08AB15-21A7-7545-ABD7-9CDB56B553A6}" srcOrd="0" destOrd="0" presId="urn:microsoft.com/office/officeart/2005/8/layout/default"/>
    <dgm:cxn modelId="{71EC880F-AF81-984D-B64A-9E587C0B8E31}" srcId="{2C2585E7-B65A-BF43-B109-6359D075827B}" destId="{9C882B44-32DA-0A43-AE6B-3408A423937F}" srcOrd="0" destOrd="0" parTransId="{D1E40E96-30A3-0642-84F5-7B670B9FF053}" sibTransId="{F71A9153-4DAD-3D4F-9750-D8D782E1A1B8}"/>
    <dgm:cxn modelId="{A2F09A65-7869-C044-B596-3E40D22713A3}" type="presOf" srcId="{8C0B8F95-57D0-654C-82B5-5FEEB0FA63A0}" destId="{651989AE-D5B2-BA4B-89A8-A7B5D331048E}" srcOrd="0" destOrd="0" presId="urn:microsoft.com/office/officeart/2005/8/layout/default"/>
    <dgm:cxn modelId="{09677C6E-D29F-884E-A2BF-33E04725783B}" srcId="{2C2585E7-B65A-BF43-B109-6359D075827B}" destId="{5ED47140-ED7F-2A4B-B5F5-2B2C5682B318}" srcOrd="1" destOrd="0" parTransId="{4F483107-839E-2748-820E-F8DB895166C4}" sibTransId="{FE7F54AC-C6AD-7F4F-88C7-3718AF31F3B0}"/>
    <dgm:cxn modelId="{743F2A76-FE7B-8D49-9989-404C813252A0}" srcId="{2C2585E7-B65A-BF43-B109-6359D075827B}" destId="{8C0B8F95-57D0-654C-82B5-5FEEB0FA63A0}" srcOrd="2" destOrd="0" parTransId="{78E15251-6767-A24B-B990-94FD1FBCBF62}" sibTransId="{38DA152F-D2BD-CC40-9D8E-8EFBE41093FD}"/>
    <dgm:cxn modelId="{F213D887-580B-444A-BE69-09341CCCA22A}" type="presOf" srcId="{2C2585E7-B65A-BF43-B109-6359D075827B}" destId="{4F8833A6-DE9D-6143-A3B6-CA11F40B8A9D}" srcOrd="0" destOrd="0" presId="urn:microsoft.com/office/officeart/2005/8/layout/default"/>
    <dgm:cxn modelId="{EB21388E-D199-FA46-866E-052EF7792B2B}" srcId="{2C2585E7-B65A-BF43-B109-6359D075827B}" destId="{CE1EAEBD-6A93-EF4A-9DE4-32955E3FE85F}" srcOrd="3" destOrd="0" parTransId="{A10BF916-76A0-D44B-B69F-1B44F7504360}" sibTransId="{809DC186-9336-5942-9662-A54195033CAE}"/>
    <dgm:cxn modelId="{553E7BBB-8AE8-DB4A-9769-2DEC705ED7C0}" type="presOf" srcId="{9C882B44-32DA-0A43-AE6B-3408A423937F}" destId="{9E7B0E47-5BCB-1545-9DCB-C527AE6A3407}" srcOrd="0" destOrd="0" presId="urn:microsoft.com/office/officeart/2005/8/layout/default"/>
    <dgm:cxn modelId="{D54993F6-9CC8-7B41-B306-2FC0D763B06D}" type="presOf" srcId="{5ED47140-ED7F-2A4B-B5F5-2B2C5682B318}" destId="{4030170D-EA41-0549-BA6F-27F3657E6905}" srcOrd="0" destOrd="0" presId="urn:microsoft.com/office/officeart/2005/8/layout/default"/>
    <dgm:cxn modelId="{F680EEC8-9208-2146-9E12-7711951663CC}" type="presParOf" srcId="{4F8833A6-DE9D-6143-A3B6-CA11F40B8A9D}" destId="{9E7B0E47-5BCB-1545-9DCB-C527AE6A3407}" srcOrd="0" destOrd="0" presId="urn:microsoft.com/office/officeart/2005/8/layout/default"/>
    <dgm:cxn modelId="{B6E2B41D-2C86-624A-AC5D-06FD9A406A49}" type="presParOf" srcId="{4F8833A6-DE9D-6143-A3B6-CA11F40B8A9D}" destId="{A62C9088-58E6-284B-98B5-70E70D66F38B}" srcOrd="1" destOrd="0" presId="urn:microsoft.com/office/officeart/2005/8/layout/default"/>
    <dgm:cxn modelId="{3A5F90F9-7859-DB4F-96D7-9282236655BD}" type="presParOf" srcId="{4F8833A6-DE9D-6143-A3B6-CA11F40B8A9D}" destId="{4030170D-EA41-0549-BA6F-27F3657E6905}" srcOrd="2" destOrd="0" presId="urn:microsoft.com/office/officeart/2005/8/layout/default"/>
    <dgm:cxn modelId="{57ED8580-AFFA-714C-9119-862978CA2B56}" type="presParOf" srcId="{4F8833A6-DE9D-6143-A3B6-CA11F40B8A9D}" destId="{1EB84B5B-AA0D-CB41-87DB-1F054FA6201F}" srcOrd="3" destOrd="0" presId="urn:microsoft.com/office/officeart/2005/8/layout/default"/>
    <dgm:cxn modelId="{52C5B97C-A6EB-DC48-A553-CEEE25F9822C}" type="presParOf" srcId="{4F8833A6-DE9D-6143-A3B6-CA11F40B8A9D}" destId="{651989AE-D5B2-BA4B-89A8-A7B5D331048E}" srcOrd="4" destOrd="0" presId="urn:microsoft.com/office/officeart/2005/8/layout/default"/>
    <dgm:cxn modelId="{3F1281A8-5234-C540-8153-F6BF39AAE504}" type="presParOf" srcId="{4F8833A6-DE9D-6143-A3B6-CA11F40B8A9D}" destId="{9F45F5D7-0AAC-1540-8345-F0DAEDED644B}" srcOrd="5" destOrd="0" presId="urn:microsoft.com/office/officeart/2005/8/layout/default"/>
    <dgm:cxn modelId="{1B98E71C-ABCF-6146-A08A-51E52D1E1B93}" type="presParOf" srcId="{4F8833A6-DE9D-6143-A3B6-CA11F40B8A9D}" destId="{BE08AB15-21A7-7545-ABD7-9CDB56B553A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B0E47-5BCB-1545-9DCB-C527AE6A3407}">
      <dsp:nvSpPr>
        <dsp:cNvPr id="0" name=""/>
        <dsp:cNvSpPr/>
      </dsp:nvSpPr>
      <dsp:spPr>
        <a:xfrm>
          <a:off x="10287" y="57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Governance</a:t>
          </a:r>
        </a:p>
      </dsp:txBody>
      <dsp:txXfrm>
        <a:off x="10287" y="573"/>
        <a:ext cx="2941099" cy="1764659"/>
      </dsp:txXfrm>
    </dsp:sp>
    <dsp:sp modelId="{4030170D-EA41-0549-BA6F-27F3657E6905}">
      <dsp:nvSpPr>
        <dsp:cNvPr id="0" name=""/>
        <dsp:cNvSpPr/>
      </dsp:nvSpPr>
      <dsp:spPr>
        <a:xfrm>
          <a:off x="3245496" y="57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Data</a:t>
          </a:r>
        </a:p>
      </dsp:txBody>
      <dsp:txXfrm>
        <a:off x="3245496" y="573"/>
        <a:ext cx="2941099" cy="1764659"/>
      </dsp:txXfrm>
    </dsp:sp>
    <dsp:sp modelId="{651989AE-D5B2-BA4B-89A8-A7B5D331048E}">
      <dsp:nvSpPr>
        <dsp:cNvPr id="0" name=""/>
        <dsp:cNvSpPr/>
      </dsp:nvSpPr>
      <dsp:spPr>
        <a:xfrm>
          <a:off x="10287" y="205934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Monitoring</a:t>
          </a:r>
        </a:p>
      </dsp:txBody>
      <dsp:txXfrm>
        <a:off x="10287" y="2059343"/>
        <a:ext cx="2941099" cy="1764659"/>
      </dsp:txXfrm>
    </dsp:sp>
    <dsp:sp modelId="{BE08AB15-21A7-7545-ABD7-9CDB56B553A6}">
      <dsp:nvSpPr>
        <dsp:cNvPr id="0" name=""/>
        <dsp:cNvSpPr/>
      </dsp:nvSpPr>
      <dsp:spPr>
        <a:xfrm>
          <a:off x="3245496" y="205934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Performance</a:t>
          </a:r>
        </a:p>
      </dsp:txBody>
      <dsp:txXfrm>
        <a:off x="3245496" y="2059343"/>
        <a:ext cx="2941099" cy="1764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5B416F-12F7-8245-B7D4-D65FCD72D8E0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D20F6-C535-D046-9666-06621F11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EA5F54-FBF3-1447-ACC7-2EF23A9C40CC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EBC398-93A2-8D47-92A2-63F46BBD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5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Governance: </a:t>
            </a:r>
            <a:r>
              <a:rPr lang="en-US" dirty="0"/>
              <a:t>Promote accountability by establishing processes to manage, operate, and oversee implementation</a:t>
            </a:r>
          </a:p>
          <a:p>
            <a:r>
              <a:rPr lang="en-US" b="1" dirty="0"/>
              <a:t>Data: </a:t>
            </a:r>
            <a:r>
              <a:rPr lang="en-US" dirty="0"/>
              <a:t>Ensure quality, reliability, and representativeness of data sources and processing</a:t>
            </a:r>
          </a:p>
          <a:p>
            <a:r>
              <a:rPr lang="en-US" b="1" dirty="0"/>
              <a:t>Monitoring: </a:t>
            </a:r>
            <a:r>
              <a:rPr lang="en-US" b="0" dirty="0"/>
              <a:t>Ensure reliability and relevance over time</a:t>
            </a:r>
          </a:p>
          <a:p>
            <a:r>
              <a:rPr lang="en-US" b="1" dirty="0"/>
              <a:t>Performance: </a:t>
            </a:r>
            <a:r>
              <a:rPr lang="en-US" b="0" dirty="0"/>
              <a:t>Produce results that are consistent with program objectives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7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problem. Why is it a problem? Who does it affect? What is the proposed solution? How will the solution help?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neural networks? Why can’t we just use a function?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BC8BE-83DE-4664-BE71-44200D1A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4571"/>
            <a:ext cx="9144000" cy="514807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 userDrawn="1"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63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9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64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0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60" y="0"/>
            <a:ext cx="9135879" cy="51434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346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35879" cy="514349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1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A83A530-A881-461C-B0BC-C8FC1AB10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772" y="835715"/>
            <a:ext cx="8758456" cy="367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FF2DA4-2F6D-4E9A-9932-2DEF263DCBF1}"/>
              </a:ext>
            </a:extLst>
          </p:cNvPr>
          <p:cNvSpPr txBox="1">
            <a:spLocks/>
          </p:cNvSpPr>
          <p:nvPr/>
        </p:nvSpPr>
        <p:spPr>
          <a:xfrm>
            <a:off x="192772" y="2310252"/>
            <a:ext cx="1447138" cy="5229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B133F428-7D9D-49A2-817E-FBC85470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07F0-661E-48B2-BA39-93B22DEAA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1820" y="480401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000" kern="1200">
          <a:solidFill>
            <a:srgbClr val="1242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9A20-9C44-4671-966A-61DF7AC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" y="1935853"/>
            <a:ext cx="9135879" cy="635897"/>
          </a:xfrm>
        </p:spPr>
        <p:txBody>
          <a:bodyPr/>
          <a:lstStyle/>
          <a:p>
            <a:r>
              <a:rPr lang="en-US" sz="3600" dirty="0"/>
              <a:t>A Neural Network Approach </a:t>
            </a:r>
            <a:br>
              <a:rPr lang="en-US" sz="3600" dirty="0"/>
            </a:br>
            <a:r>
              <a:rPr lang="en-US" sz="3600" dirty="0"/>
              <a:t>for Determining Compliance with the </a:t>
            </a:r>
            <a:br>
              <a:rPr lang="en-US" sz="3600" dirty="0"/>
            </a:br>
            <a:r>
              <a:rPr lang="en-US" sz="3600" dirty="0"/>
              <a:t>GAO AI Accountability Framework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E543EB3-F581-49CE-B67A-2AAD1DDB8BE2}"/>
              </a:ext>
            </a:extLst>
          </p:cNvPr>
          <p:cNvSpPr txBox="1">
            <a:spLocks/>
          </p:cNvSpPr>
          <p:nvPr/>
        </p:nvSpPr>
        <p:spPr>
          <a:xfrm>
            <a:off x="0" y="3516312"/>
            <a:ext cx="9144000" cy="417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Month XX, 2023</a:t>
            </a:r>
          </a:p>
        </p:txBody>
      </p:sp>
    </p:spTree>
    <p:extLst>
      <p:ext uri="{BB962C8B-B14F-4D97-AF65-F5344CB8AC3E}">
        <p14:creationId xmlns:p14="http://schemas.microsoft.com/office/powerpoint/2010/main" val="158753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GAO AI Accountability Frameworks Overview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C39BAD-0566-E51B-EB15-9C5648941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667044"/>
              </p:ext>
            </p:extLst>
          </p:nvPr>
        </p:nvGraphicFramePr>
        <p:xfrm>
          <a:off x="1423116" y="779171"/>
          <a:ext cx="6196884" cy="382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11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Framework Specifics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05C9C5-01E8-4345-A627-A37B6916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12" y="772732"/>
            <a:ext cx="6203575" cy="3915177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6590E635-816C-B227-7E1C-864D82522CBF}"/>
              </a:ext>
            </a:extLst>
          </p:cNvPr>
          <p:cNvSpPr/>
          <p:nvPr/>
        </p:nvSpPr>
        <p:spPr>
          <a:xfrm>
            <a:off x="1803042" y="1996225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D7A89A4-47C1-6BA8-D4F6-8A0247F95493}"/>
              </a:ext>
            </a:extLst>
          </p:cNvPr>
          <p:cNvSpPr/>
          <p:nvPr/>
        </p:nvSpPr>
        <p:spPr>
          <a:xfrm>
            <a:off x="1803042" y="2442961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1CEC66D-54F6-6343-AB64-C83E3FEDE936}"/>
              </a:ext>
            </a:extLst>
          </p:cNvPr>
          <p:cNvSpPr/>
          <p:nvPr/>
        </p:nvSpPr>
        <p:spPr>
          <a:xfrm>
            <a:off x="1803042" y="288969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F566F85D-F180-CB7A-CE7C-351B0EA83561}"/>
              </a:ext>
            </a:extLst>
          </p:cNvPr>
          <p:cNvSpPr/>
          <p:nvPr/>
        </p:nvSpPr>
        <p:spPr>
          <a:xfrm>
            <a:off x="1803042" y="3207646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E0BF54C-A752-3ACB-7032-04A9FA3F3501}"/>
              </a:ext>
            </a:extLst>
          </p:cNvPr>
          <p:cNvSpPr/>
          <p:nvPr/>
        </p:nvSpPr>
        <p:spPr>
          <a:xfrm>
            <a:off x="1803042" y="437076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50D0E958-18D0-BB93-1682-FE3CA9B78AAC}"/>
              </a:ext>
            </a:extLst>
          </p:cNvPr>
          <p:cNvSpPr/>
          <p:nvPr/>
        </p:nvSpPr>
        <p:spPr>
          <a:xfrm>
            <a:off x="4254320" y="1996225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B12409F3-3F8E-67FF-A061-04D73F534BC3}"/>
              </a:ext>
            </a:extLst>
          </p:cNvPr>
          <p:cNvSpPr/>
          <p:nvPr/>
        </p:nvSpPr>
        <p:spPr>
          <a:xfrm>
            <a:off x="4254320" y="2442960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2F553FDE-7069-30AD-9F4D-2CF99409D389}"/>
              </a:ext>
            </a:extLst>
          </p:cNvPr>
          <p:cNvSpPr/>
          <p:nvPr/>
        </p:nvSpPr>
        <p:spPr>
          <a:xfrm>
            <a:off x="4254320" y="3656929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E57E4225-65E5-A4F0-C0F8-0CA8B2BCA93A}"/>
              </a:ext>
            </a:extLst>
          </p:cNvPr>
          <p:cNvSpPr/>
          <p:nvPr/>
        </p:nvSpPr>
        <p:spPr>
          <a:xfrm>
            <a:off x="1803042" y="365692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2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Neural Network Approach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E8FBCC-18D7-E675-B374-9E9B0A0BE234}"/>
              </a:ext>
            </a:extLst>
          </p:cNvPr>
          <p:cNvSpPr/>
          <p:nvPr/>
        </p:nvSpPr>
        <p:spPr>
          <a:xfrm>
            <a:off x="2400305" y="1285800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012F4-6886-0BC8-9B10-F45AF071C4F1}"/>
              </a:ext>
            </a:extLst>
          </p:cNvPr>
          <p:cNvSpPr txBox="1"/>
          <p:nvPr/>
        </p:nvSpPr>
        <p:spPr>
          <a:xfrm>
            <a:off x="969658" y="813221"/>
            <a:ext cx="153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Compliance Scores for Audit Procedures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CADDC-3B21-40DD-8874-9A06E833AF27}"/>
              </a:ext>
            </a:extLst>
          </p:cNvPr>
          <p:cNvSpPr txBox="1"/>
          <p:nvPr/>
        </p:nvSpPr>
        <p:spPr>
          <a:xfrm>
            <a:off x="1290608" y="1162690"/>
            <a:ext cx="1061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Governance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2BA8E-DCF6-9626-CBCB-61EB9969CDDA}"/>
              </a:ext>
            </a:extLst>
          </p:cNvPr>
          <p:cNvSpPr txBox="1"/>
          <p:nvPr/>
        </p:nvSpPr>
        <p:spPr>
          <a:xfrm>
            <a:off x="1210287" y="1910997"/>
            <a:ext cx="1109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4D0B7-7212-B2FD-1F35-C77A901A2B48}"/>
              </a:ext>
            </a:extLst>
          </p:cNvPr>
          <p:cNvSpPr txBox="1"/>
          <p:nvPr/>
        </p:nvSpPr>
        <p:spPr>
          <a:xfrm>
            <a:off x="1239623" y="2085648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1.9 = Score 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037D5-F3C9-92E5-9ADE-CD271AE3D136}"/>
              </a:ext>
            </a:extLst>
          </p:cNvPr>
          <p:cNvSpPr txBox="1"/>
          <p:nvPr/>
        </p:nvSpPr>
        <p:spPr>
          <a:xfrm>
            <a:off x="1288070" y="2268238"/>
            <a:ext cx="1061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F99E3-422B-B7B8-D6A0-F8C16B8797FC}"/>
              </a:ext>
            </a:extLst>
          </p:cNvPr>
          <p:cNvSpPr txBox="1"/>
          <p:nvPr/>
        </p:nvSpPr>
        <p:spPr>
          <a:xfrm>
            <a:off x="1236102" y="1768486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1.3 = Score 99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52995E-3E6A-3851-C43D-8A3FD7C6538D}"/>
              </a:ext>
            </a:extLst>
          </p:cNvPr>
          <p:cNvSpPr txBox="1"/>
          <p:nvPr/>
        </p:nvSpPr>
        <p:spPr>
          <a:xfrm>
            <a:off x="1242161" y="1580119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1.2 = Score 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130B35-7014-CDF1-B870-3D3E6077804F}"/>
              </a:ext>
            </a:extLst>
          </p:cNvPr>
          <p:cNvSpPr txBox="1"/>
          <p:nvPr/>
        </p:nvSpPr>
        <p:spPr>
          <a:xfrm>
            <a:off x="1242161" y="1373489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1.1 = Score 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68496B-57CE-1913-6A83-0F51623C9421}"/>
              </a:ext>
            </a:extLst>
          </p:cNvPr>
          <p:cNvSpPr txBox="1"/>
          <p:nvPr/>
        </p:nvSpPr>
        <p:spPr>
          <a:xfrm>
            <a:off x="1239623" y="2460072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2.1 = Score 27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2FA504-F497-3F0B-1DCD-ADCAEA93A7F3}"/>
              </a:ext>
            </a:extLst>
          </p:cNvPr>
          <p:cNvSpPr txBox="1"/>
          <p:nvPr/>
        </p:nvSpPr>
        <p:spPr>
          <a:xfrm>
            <a:off x="1216994" y="2612785"/>
            <a:ext cx="1109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3CD26-283E-02FE-F516-18773DEFD8D0}"/>
              </a:ext>
            </a:extLst>
          </p:cNvPr>
          <p:cNvSpPr txBox="1"/>
          <p:nvPr/>
        </p:nvSpPr>
        <p:spPr>
          <a:xfrm>
            <a:off x="1239622" y="2787060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2.8 = Score 89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B79E5C-CABE-AE6E-A667-4F6D6A01FA1C}"/>
              </a:ext>
            </a:extLst>
          </p:cNvPr>
          <p:cNvSpPr txBox="1"/>
          <p:nvPr/>
        </p:nvSpPr>
        <p:spPr>
          <a:xfrm>
            <a:off x="1265010" y="2952811"/>
            <a:ext cx="1061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F0C524-3C98-1EDF-2F77-0C2304C25344}"/>
              </a:ext>
            </a:extLst>
          </p:cNvPr>
          <p:cNvSpPr txBox="1"/>
          <p:nvPr/>
        </p:nvSpPr>
        <p:spPr>
          <a:xfrm>
            <a:off x="1234509" y="3131643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3.1 = Score 72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52D634-1154-458C-10E4-E35560341C78}"/>
              </a:ext>
            </a:extLst>
          </p:cNvPr>
          <p:cNvSpPr txBox="1"/>
          <p:nvPr/>
        </p:nvSpPr>
        <p:spPr>
          <a:xfrm>
            <a:off x="1203237" y="3274697"/>
            <a:ext cx="1109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4652A5-4DE5-9B2D-B97A-A91B8322AC01}"/>
              </a:ext>
            </a:extLst>
          </p:cNvPr>
          <p:cNvSpPr txBox="1"/>
          <p:nvPr/>
        </p:nvSpPr>
        <p:spPr>
          <a:xfrm>
            <a:off x="1242161" y="3450502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3.9 = Score 55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F5F451-E78E-81F3-A671-B5B233FF9E01}"/>
              </a:ext>
            </a:extLst>
          </p:cNvPr>
          <p:cNvSpPr txBox="1"/>
          <p:nvPr/>
        </p:nvSpPr>
        <p:spPr>
          <a:xfrm>
            <a:off x="1282956" y="3605859"/>
            <a:ext cx="1061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00A9C-FE9D-2C2D-5E8E-6AA08D1FB9DE}"/>
              </a:ext>
            </a:extLst>
          </p:cNvPr>
          <p:cNvSpPr txBox="1"/>
          <p:nvPr/>
        </p:nvSpPr>
        <p:spPr>
          <a:xfrm>
            <a:off x="1234509" y="3798441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4.1 = Score 49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5E627E-02AF-7684-DAE9-42AA5BC2A301}"/>
              </a:ext>
            </a:extLst>
          </p:cNvPr>
          <p:cNvSpPr txBox="1"/>
          <p:nvPr/>
        </p:nvSpPr>
        <p:spPr>
          <a:xfrm>
            <a:off x="1203237" y="3932912"/>
            <a:ext cx="1109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44E8AF-EE72-4D32-5279-F0E4071A25D5}"/>
              </a:ext>
            </a:extLst>
          </p:cNvPr>
          <p:cNvSpPr txBox="1"/>
          <p:nvPr/>
        </p:nvSpPr>
        <p:spPr>
          <a:xfrm>
            <a:off x="1242161" y="4097031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4.5 = Score 92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897446-8A93-68F7-AEBA-041BD8C5716E}"/>
              </a:ext>
            </a:extLst>
          </p:cNvPr>
          <p:cNvSpPr/>
          <p:nvPr/>
        </p:nvSpPr>
        <p:spPr>
          <a:xfrm>
            <a:off x="3648354" y="1637696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0F073C-37C1-2740-9DC5-4CB2E7FD430D}"/>
              </a:ext>
            </a:extLst>
          </p:cNvPr>
          <p:cNvSpPr/>
          <p:nvPr/>
        </p:nvSpPr>
        <p:spPr>
          <a:xfrm>
            <a:off x="2400305" y="1637696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4D57C6-3367-AA9F-D6F8-0B84DC671639}"/>
              </a:ext>
            </a:extLst>
          </p:cNvPr>
          <p:cNvSpPr/>
          <p:nvPr/>
        </p:nvSpPr>
        <p:spPr>
          <a:xfrm>
            <a:off x="2400305" y="1991713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63694B-2C74-98DD-C924-8017D2C4C4D9}"/>
              </a:ext>
            </a:extLst>
          </p:cNvPr>
          <p:cNvSpPr/>
          <p:nvPr/>
        </p:nvSpPr>
        <p:spPr>
          <a:xfrm>
            <a:off x="2400305" y="2436521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BA9F5CF-0241-2A1D-A011-0D7B303D7DD5}"/>
              </a:ext>
            </a:extLst>
          </p:cNvPr>
          <p:cNvSpPr/>
          <p:nvPr/>
        </p:nvSpPr>
        <p:spPr>
          <a:xfrm>
            <a:off x="2400305" y="277336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3F91F6-ECBE-40BC-CC12-B61759678275}"/>
              </a:ext>
            </a:extLst>
          </p:cNvPr>
          <p:cNvSpPr/>
          <p:nvPr/>
        </p:nvSpPr>
        <p:spPr>
          <a:xfrm>
            <a:off x="2400305" y="3110213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B2D161-0D91-C1AE-AD1D-C5F5AED33A37}"/>
              </a:ext>
            </a:extLst>
          </p:cNvPr>
          <p:cNvSpPr txBox="1"/>
          <p:nvPr/>
        </p:nvSpPr>
        <p:spPr>
          <a:xfrm>
            <a:off x="2389542" y="3298082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A64087-4FDC-05D5-BF20-EDDE27380868}"/>
              </a:ext>
            </a:extLst>
          </p:cNvPr>
          <p:cNvSpPr/>
          <p:nvPr/>
        </p:nvSpPr>
        <p:spPr>
          <a:xfrm>
            <a:off x="2400305" y="389078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402652-A266-7E6F-84A3-19E083E670AF}"/>
              </a:ext>
            </a:extLst>
          </p:cNvPr>
          <p:cNvSpPr/>
          <p:nvPr/>
        </p:nvSpPr>
        <p:spPr>
          <a:xfrm>
            <a:off x="3648354" y="2248285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A1E4A43-6AF1-F2FF-AAD1-643F07C61E99}"/>
              </a:ext>
            </a:extLst>
          </p:cNvPr>
          <p:cNvSpPr/>
          <p:nvPr/>
        </p:nvSpPr>
        <p:spPr>
          <a:xfrm>
            <a:off x="3648354" y="3505529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01BB61-91FD-F526-96EC-B27215E0E31C}"/>
              </a:ext>
            </a:extLst>
          </p:cNvPr>
          <p:cNvSpPr/>
          <p:nvPr/>
        </p:nvSpPr>
        <p:spPr>
          <a:xfrm>
            <a:off x="3648354" y="2893140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E75BE1-BEC1-54DF-0742-27BE0BDAF06D}"/>
              </a:ext>
            </a:extLst>
          </p:cNvPr>
          <p:cNvSpPr/>
          <p:nvPr/>
        </p:nvSpPr>
        <p:spPr>
          <a:xfrm>
            <a:off x="5269477" y="256779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8C156-C555-91E2-8DCB-2901782A7598}"/>
              </a:ext>
            </a:extLst>
          </p:cNvPr>
          <p:cNvSpPr txBox="1"/>
          <p:nvPr/>
        </p:nvSpPr>
        <p:spPr>
          <a:xfrm>
            <a:off x="6101644" y="2545727"/>
            <a:ext cx="2049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Compliant? </a:t>
            </a:r>
            <a:r>
              <a:rPr lang="en-US" sz="10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0-69 = No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70-100 = Yes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724FDB-318C-83B8-8310-6573CC18471D}"/>
              </a:ext>
            </a:extLst>
          </p:cNvPr>
          <p:cNvCxnSpPr>
            <a:cxnSpLocks/>
            <a:stCxn id="5" idx="6"/>
            <a:endCxn id="34" idx="1"/>
          </p:cNvCxnSpPr>
          <p:nvPr/>
        </p:nvCxnSpPr>
        <p:spPr>
          <a:xfrm>
            <a:off x="2591053" y="1379735"/>
            <a:ext cx="1085235" cy="285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154ECD-AFF0-005C-0563-5E27B12EC4E0}"/>
              </a:ext>
            </a:extLst>
          </p:cNvPr>
          <p:cNvCxnSpPr>
            <a:stCxn id="35" idx="6"/>
            <a:endCxn id="34" idx="2"/>
          </p:cNvCxnSpPr>
          <p:nvPr/>
        </p:nvCxnSpPr>
        <p:spPr>
          <a:xfrm>
            <a:off x="2591053" y="1731631"/>
            <a:ext cx="10573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2D46EE-D7F1-0CA9-3100-A76E8E71B161}"/>
              </a:ext>
            </a:extLst>
          </p:cNvPr>
          <p:cNvCxnSpPr>
            <a:cxnSpLocks/>
            <a:stCxn id="36" idx="6"/>
            <a:endCxn id="34" idx="3"/>
          </p:cNvCxnSpPr>
          <p:nvPr/>
        </p:nvCxnSpPr>
        <p:spPr>
          <a:xfrm flipV="1">
            <a:off x="2591053" y="1798052"/>
            <a:ext cx="1085235" cy="287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CA0305E-ED41-2958-361B-31D237844F0E}"/>
              </a:ext>
            </a:extLst>
          </p:cNvPr>
          <p:cNvCxnSpPr>
            <a:stCxn id="37" idx="7"/>
            <a:endCxn id="34" idx="4"/>
          </p:cNvCxnSpPr>
          <p:nvPr/>
        </p:nvCxnSpPr>
        <p:spPr>
          <a:xfrm flipV="1">
            <a:off x="2563119" y="1825565"/>
            <a:ext cx="1180609" cy="6384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BB454BF-E103-1540-D895-3C410D854335}"/>
              </a:ext>
            </a:extLst>
          </p:cNvPr>
          <p:cNvCxnSpPr>
            <a:stCxn id="38" idx="7"/>
            <a:endCxn id="34" idx="4"/>
          </p:cNvCxnSpPr>
          <p:nvPr/>
        </p:nvCxnSpPr>
        <p:spPr>
          <a:xfrm flipV="1">
            <a:off x="2563119" y="1825565"/>
            <a:ext cx="1180609" cy="975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387EFF-A435-2660-1ED6-799F7C9F1B02}"/>
              </a:ext>
            </a:extLst>
          </p:cNvPr>
          <p:cNvCxnSpPr>
            <a:stCxn id="39" idx="7"/>
            <a:endCxn id="34" idx="4"/>
          </p:cNvCxnSpPr>
          <p:nvPr/>
        </p:nvCxnSpPr>
        <p:spPr>
          <a:xfrm flipV="1">
            <a:off x="2563119" y="1825565"/>
            <a:ext cx="1180609" cy="1312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AD40B38-24D4-8CD5-2381-55EA48083A9B}"/>
              </a:ext>
            </a:extLst>
          </p:cNvPr>
          <p:cNvCxnSpPr>
            <a:cxnSpLocks/>
            <a:stCxn id="41" idx="7"/>
            <a:endCxn id="34" idx="4"/>
          </p:cNvCxnSpPr>
          <p:nvPr/>
        </p:nvCxnSpPr>
        <p:spPr>
          <a:xfrm flipV="1">
            <a:off x="2563119" y="1825565"/>
            <a:ext cx="1180609" cy="20927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2F1EBF-E1ED-97E4-B5DF-02AF6E3B03CC}"/>
              </a:ext>
            </a:extLst>
          </p:cNvPr>
          <p:cNvCxnSpPr>
            <a:cxnSpLocks/>
            <a:stCxn id="42" idx="6"/>
            <a:endCxn id="45" idx="1"/>
          </p:cNvCxnSpPr>
          <p:nvPr/>
        </p:nvCxnSpPr>
        <p:spPr>
          <a:xfrm>
            <a:off x="3839102" y="2342220"/>
            <a:ext cx="1458309" cy="253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9DB2AAE-28FC-AD9F-460C-DA35A7612B3C}"/>
              </a:ext>
            </a:extLst>
          </p:cNvPr>
          <p:cNvCxnSpPr>
            <a:cxnSpLocks/>
            <a:stCxn id="44" idx="6"/>
            <a:endCxn id="45" idx="3"/>
          </p:cNvCxnSpPr>
          <p:nvPr/>
        </p:nvCxnSpPr>
        <p:spPr>
          <a:xfrm flipV="1">
            <a:off x="3839102" y="2728150"/>
            <a:ext cx="1458309" cy="258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6A40BE-D625-493E-49DD-D63CEC99670E}"/>
              </a:ext>
            </a:extLst>
          </p:cNvPr>
          <p:cNvCxnSpPr>
            <a:cxnSpLocks/>
            <a:stCxn id="43" idx="6"/>
            <a:endCxn id="45" idx="4"/>
          </p:cNvCxnSpPr>
          <p:nvPr/>
        </p:nvCxnSpPr>
        <p:spPr>
          <a:xfrm flipV="1">
            <a:off x="3839102" y="2755663"/>
            <a:ext cx="1525749" cy="8438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5C3014-F31C-023D-4C9A-286D1F7F9741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0225" y="2661729"/>
            <a:ext cx="64141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8AB292-230E-E7E4-2339-CF122F10795C}"/>
              </a:ext>
            </a:extLst>
          </p:cNvPr>
          <p:cNvCxnSpPr>
            <a:cxnSpLocks/>
            <a:stCxn id="34" idx="6"/>
            <a:endCxn id="45" idx="0"/>
          </p:cNvCxnSpPr>
          <p:nvPr/>
        </p:nvCxnSpPr>
        <p:spPr>
          <a:xfrm>
            <a:off x="3839102" y="1731631"/>
            <a:ext cx="1525749" cy="836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1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Proposed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4E349-71A7-4F07-BE46-5220998D5B87}"/>
              </a:ext>
            </a:extLst>
          </p:cNvPr>
          <p:cNvSpPr txBox="1"/>
          <p:nvPr/>
        </p:nvSpPr>
        <p:spPr>
          <a:xfrm>
            <a:off x="1790055" y="1782305"/>
            <a:ext cx="5594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High-level overview of solution</a:t>
            </a:r>
          </a:p>
          <a:p>
            <a:r>
              <a:rPr lang="en-US" dirty="0"/>
              <a:t>Provide simple diagram of solution of user submitting a CSV file to the hypothetical solution</a:t>
            </a:r>
          </a:p>
          <a:p>
            <a:r>
              <a:rPr lang="en-US" dirty="0"/>
              <a:t>Note that the system could be used/developed by GSA, AI system owners</a:t>
            </a:r>
          </a:p>
        </p:txBody>
      </p:sp>
    </p:spTree>
    <p:extLst>
      <p:ext uri="{BB962C8B-B14F-4D97-AF65-F5344CB8AC3E}">
        <p14:creationId xmlns:p14="http://schemas.microsoft.com/office/powerpoint/2010/main" val="131563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Determining Compliance with Results</a:t>
            </a:r>
          </a:p>
        </p:txBody>
      </p:sp>
    </p:spTree>
    <p:extLst>
      <p:ext uri="{BB962C8B-B14F-4D97-AF65-F5344CB8AC3E}">
        <p14:creationId xmlns:p14="http://schemas.microsoft.com/office/powerpoint/2010/main" val="129815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4579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1"/>
                </a:solidFill>
              </a:rPr>
              <a:t>Next Steps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273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5A5B5D"/>
      </a:dk1>
      <a:lt1>
        <a:sysClr val="window" lastClr="FFFFFF"/>
      </a:lt1>
      <a:dk2>
        <a:srgbClr val="005288"/>
      </a:dk2>
      <a:lt2>
        <a:srgbClr val="C0C2C4"/>
      </a:lt2>
      <a:accent1>
        <a:srgbClr val="C41230"/>
      </a:accent1>
      <a:accent2>
        <a:srgbClr val="0078AE"/>
      </a:accent2>
      <a:accent3>
        <a:srgbClr val="5E9732"/>
      </a:accent3>
      <a:accent4>
        <a:srgbClr val="002868"/>
      </a:accent4>
      <a:accent5>
        <a:srgbClr val="BF0A30"/>
      </a:accent5>
      <a:accent6>
        <a:srgbClr val="2D2D2E"/>
      </a:accent6>
      <a:hlink>
        <a:srgbClr val="44A8E6"/>
      </a:hlink>
      <a:folHlink>
        <a:srgbClr val="CF4A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2C4C5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rgbClr val="0E4F8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066598DA2094897C17F025BEB5C33" ma:contentTypeVersion="11" ma:contentTypeDescription="Create a new document." ma:contentTypeScope="" ma:versionID="c132620416a636482ab79dc02cb4beda">
  <xsd:schema xmlns:xsd="http://www.w3.org/2001/XMLSchema" xmlns:xs="http://www.w3.org/2001/XMLSchema" xmlns:p="http://schemas.microsoft.com/office/2006/metadata/properties" xmlns:ns2="cc02a9f5-0e8f-478d-ae46-fce6cd025606" xmlns:ns3="5ed103a9-c213-4e89-b04a-978a9c9d0ecb" targetNamespace="http://schemas.microsoft.com/office/2006/metadata/properties" ma:root="true" ma:fieldsID="25d1ba42b03243f6fad1194b6d2737ac" ns2:_="" ns3:_="">
    <xsd:import namespace="cc02a9f5-0e8f-478d-ae46-fce6cd025606"/>
    <xsd:import namespace="5ed103a9-c213-4e89-b04a-978a9c9d0e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2a9f5-0e8f-478d-ae46-fce6cd025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103a9-c213-4e89-b04a-978a9c9d0ec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D89ED-6A25-4B9D-BC75-65054FB76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2a9f5-0e8f-478d-ae46-fce6cd025606"/>
    <ds:schemaRef ds:uri="5ed103a9-c213-4e89-b04a-978a9c9d0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D81E0D-2C63-4EA5-9F60-BC113953F389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cc02a9f5-0e8f-478d-ae46-fce6cd025606"/>
    <ds:schemaRef ds:uri="http://schemas.openxmlformats.org/package/2006/metadata/core-properties"/>
    <ds:schemaRef ds:uri="http://schemas.microsoft.com/office/2006/metadata/properties"/>
    <ds:schemaRef ds:uri="5ed103a9-c213-4e89-b04a-978a9c9d0ecb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78A104F-5518-4387-A41C-C91F45F51F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13605</TotalTime>
  <Words>275</Words>
  <Application>Microsoft Macintosh PowerPoint</Application>
  <PresentationFormat>On-screen Show (16:9)</PresentationFormat>
  <Paragraphs>55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Medium</vt:lpstr>
      <vt:lpstr>1_Office Theme</vt:lpstr>
      <vt:lpstr>A Neural Network Approach  for Determining Compliance with the  GAO AI Accountability Framework</vt:lpstr>
      <vt:lpstr>GAO AI Accountability Frameworks Overview</vt:lpstr>
      <vt:lpstr>Framework Specifics</vt:lpstr>
      <vt:lpstr>Neural Network Approach</vt:lpstr>
      <vt:lpstr>Proposed Solution</vt:lpstr>
      <vt:lpstr>Determining Compliance with Results</vt:lpstr>
      <vt:lpstr>Example</vt:lpstr>
      <vt:lpstr>Next Steps</vt:lpstr>
    </vt:vector>
  </TitlesOfParts>
  <Company>Blackstone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Vankanegan</dc:creator>
  <cp:lastModifiedBy>Moscot, Ethan M</cp:lastModifiedBy>
  <cp:revision>50</cp:revision>
  <cp:lastPrinted>2019-05-30T17:08:06Z</cp:lastPrinted>
  <dcterms:created xsi:type="dcterms:W3CDTF">2017-09-18T18:19:10Z</dcterms:created>
  <dcterms:modified xsi:type="dcterms:W3CDTF">2023-07-24T20:57:08Z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0x010100C11066598DA2094897C17F025BEB5C33</vt:lpwstr>
  </property>
  <property fmtid="{D5CDD505-2E9C-101B-9397-08002B2CF9AE}" pid="3" name="MSIP_Label_a2eef23d-2e95-4428-9a3c-2526d95b164a_Enabled">
    <vt:lpwstr>true</vt:lpwstr>
  </property>
  <property fmtid="{D5CDD505-2E9C-101B-9397-08002B2CF9AE}" pid="4" name="MSIP_Label_a2eef23d-2e95-4428-9a3c-2526d95b164a_SetDate">
    <vt:lpwstr>2021-07-30T14:24:10Z</vt:lpwstr>
  </property>
  <property fmtid="{D5CDD505-2E9C-101B-9397-08002B2CF9AE}" pid="5" name="MSIP_Label_a2eef23d-2e95-4428-9a3c-2526d95b164a_Method">
    <vt:lpwstr>Standard</vt:lpwstr>
  </property>
  <property fmtid="{D5CDD505-2E9C-101B-9397-08002B2CF9AE}" pid="6" name="MSIP_Label_a2eef23d-2e95-4428-9a3c-2526d95b164a_Name">
    <vt:lpwstr>For Official Use Only (FOUO)</vt:lpwstr>
  </property>
  <property fmtid="{D5CDD505-2E9C-101B-9397-08002B2CF9AE}" pid="7" name="MSIP_Label_a2eef23d-2e95-4428-9a3c-2526d95b164a_SiteId">
    <vt:lpwstr>3ccde76c-946d-4a12-bb7a-fc9d0842354a</vt:lpwstr>
  </property>
  <property fmtid="{D5CDD505-2E9C-101B-9397-08002B2CF9AE}" pid="8" name="MSIP_Label_a2eef23d-2e95-4428-9a3c-2526d95b164a_ActionId">
    <vt:lpwstr>304d1a98-569a-4702-9302-1f9c7d86b45b</vt:lpwstr>
  </property>
  <property fmtid="{D5CDD505-2E9C-101B-9397-08002B2CF9AE}" pid="9" name="MSIP_Label_a2eef23d-2e95-4428-9a3c-2526d95b164a_ContentBits">
    <vt:lpwstr>0</vt:lpwstr>
  </property>
</Properties>
</file>