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3" r:id="rId6"/>
    <p:sldId id="295" r:id="rId7"/>
    <p:sldId id="302" r:id="rId8"/>
    <p:sldId id="297" r:id="rId9"/>
    <p:sldId id="304" r:id="rId10"/>
    <p:sldId id="296" r:id="rId11"/>
    <p:sldId id="301" r:id="rId1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90899"/>
  </p:normalViewPr>
  <p:slideViewPr>
    <p:cSldViewPr snapToGrid="0">
      <p:cViewPr varScale="1">
        <p:scale>
          <a:sx n="189" d="100"/>
          <a:sy n="189" d="100"/>
        </p:scale>
        <p:origin x="3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585E7-B65A-BF43-B109-6359D075827B}" type="doc">
      <dgm:prSet loTypeId="urn:microsoft.com/office/officeart/2005/8/layout/default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882B44-32DA-0A43-AE6B-3408A423937F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D1E40E96-30A3-0642-84F5-7B670B9FF053}" type="parTrans" cxnId="{71EC880F-AF81-984D-B64A-9E587C0B8E31}">
      <dgm:prSet/>
      <dgm:spPr/>
      <dgm:t>
        <a:bodyPr/>
        <a:lstStyle/>
        <a:p>
          <a:endParaRPr lang="en-US"/>
        </a:p>
      </dgm:t>
    </dgm:pt>
    <dgm:pt modelId="{F71A9153-4DAD-3D4F-9750-D8D782E1A1B8}" type="sibTrans" cxnId="{71EC880F-AF81-984D-B64A-9E587C0B8E31}">
      <dgm:prSet/>
      <dgm:spPr/>
      <dgm:t>
        <a:bodyPr/>
        <a:lstStyle/>
        <a:p>
          <a:endParaRPr lang="en-US"/>
        </a:p>
      </dgm:t>
    </dgm:pt>
    <dgm:pt modelId="{5ED47140-ED7F-2A4B-B5F5-2B2C5682B31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F483107-839E-2748-820E-F8DB895166C4}" type="parTrans" cxnId="{09677C6E-D29F-884E-A2BF-33E04725783B}">
      <dgm:prSet/>
      <dgm:spPr/>
      <dgm:t>
        <a:bodyPr/>
        <a:lstStyle/>
        <a:p>
          <a:endParaRPr lang="en-US"/>
        </a:p>
      </dgm:t>
    </dgm:pt>
    <dgm:pt modelId="{FE7F54AC-C6AD-7F4F-88C7-3718AF31F3B0}" type="sibTrans" cxnId="{09677C6E-D29F-884E-A2BF-33E04725783B}">
      <dgm:prSet/>
      <dgm:spPr/>
      <dgm:t>
        <a:bodyPr/>
        <a:lstStyle/>
        <a:p>
          <a:endParaRPr lang="en-US"/>
        </a:p>
      </dgm:t>
    </dgm:pt>
    <dgm:pt modelId="{8C0B8F95-57D0-654C-82B5-5FEEB0FA63A0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78E15251-6767-A24B-B990-94FD1FBCBF62}" type="parTrans" cxnId="{743F2A76-FE7B-8D49-9989-404C813252A0}">
      <dgm:prSet/>
      <dgm:spPr/>
      <dgm:t>
        <a:bodyPr/>
        <a:lstStyle/>
        <a:p>
          <a:endParaRPr lang="en-US"/>
        </a:p>
      </dgm:t>
    </dgm:pt>
    <dgm:pt modelId="{38DA152F-D2BD-CC40-9D8E-8EFBE41093FD}" type="sibTrans" cxnId="{743F2A76-FE7B-8D49-9989-404C813252A0}">
      <dgm:prSet/>
      <dgm:spPr/>
      <dgm:t>
        <a:bodyPr/>
        <a:lstStyle/>
        <a:p>
          <a:endParaRPr lang="en-US"/>
        </a:p>
      </dgm:t>
    </dgm:pt>
    <dgm:pt modelId="{CE1EAEBD-6A93-EF4A-9DE4-32955E3FE85F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A10BF916-76A0-D44B-B69F-1B44F7504360}" type="parTrans" cxnId="{EB21388E-D199-FA46-866E-052EF7792B2B}">
      <dgm:prSet/>
      <dgm:spPr/>
      <dgm:t>
        <a:bodyPr/>
        <a:lstStyle/>
        <a:p>
          <a:endParaRPr lang="en-US"/>
        </a:p>
      </dgm:t>
    </dgm:pt>
    <dgm:pt modelId="{809DC186-9336-5942-9662-A54195033CAE}" type="sibTrans" cxnId="{EB21388E-D199-FA46-866E-052EF7792B2B}">
      <dgm:prSet/>
      <dgm:spPr/>
      <dgm:t>
        <a:bodyPr/>
        <a:lstStyle/>
        <a:p>
          <a:endParaRPr lang="en-US"/>
        </a:p>
      </dgm:t>
    </dgm:pt>
    <dgm:pt modelId="{4F8833A6-DE9D-6143-A3B6-CA11F40B8A9D}" type="pres">
      <dgm:prSet presAssocID="{2C2585E7-B65A-BF43-B109-6359D075827B}" presName="diagram" presStyleCnt="0">
        <dgm:presLayoutVars>
          <dgm:dir/>
          <dgm:resizeHandles val="exact"/>
        </dgm:presLayoutVars>
      </dgm:prSet>
      <dgm:spPr/>
    </dgm:pt>
    <dgm:pt modelId="{9E7B0E47-5BCB-1545-9DCB-C527AE6A3407}" type="pres">
      <dgm:prSet presAssocID="{9C882B44-32DA-0A43-AE6B-3408A423937F}" presName="node" presStyleLbl="node1" presStyleIdx="0" presStyleCnt="4">
        <dgm:presLayoutVars>
          <dgm:bulletEnabled val="1"/>
        </dgm:presLayoutVars>
      </dgm:prSet>
      <dgm:spPr/>
    </dgm:pt>
    <dgm:pt modelId="{A62C9088-58E6-284B-98B5-70E70D66F38B}" type="pres">
      <dgm:prSet presAssocID="{F71A9153-4DAD-3D4F-9750-D8D782E1A1B8}" presName="sibTrans" presStyleCnt="0"/>
      <dgm:spPr/>
    </dgm:pt>
    <dgm:pt modelId="{4030170D-EA41-0549-BA6F-27F3657E6905}" type="pres">
      <dgm:prSet presAssocID="{5ED47140-ED7F-2A4B-B5F5-2B2C5682B318}" presName="node" presStyleLbl="node1" presStyleIdx="1" presStyleCnt="4">
        <dgm:presLayoutVars>
          <dgm:bulletEnabled val="1"/>
        </dgm:presLayoutVars>
      </dgm:prSet>
      <dgm:spPr/>
    </dgm:pt>
    <dgm:pt modelId="{1EB84B5B-AA0D-CB41-87DB-1F054FA6201F}" type="pres">
      <dgm:prSet presAssocID="{FE7F54AC-C6AD-7F4F-88C7-3718AF31F3B0}" presName="sibTrans" presStyleCnt="0"/>
      <dgm:spPr/>
    </dgm:pt>
    <dgm:pt modelId="{651989AE-D5B2-BA4B-89A8-A7B5D331048E}" type="pres">
      <dgm:prSet presAssocID="{8C0B8F95-57D0-654C-82B5-5FEEB0FA63A0}" presName="node" presStyleLbl="node1" presStyleIdx="2" presStyleCnt="4">
        <dgm:presLayoutVars>
          <dgm:bulletEnabled val="1"/>
        </dgm:presLayoutVars>
      </dgm:prSet>
      <dgm:spPr/>
    </dgm:pt>
    <dgm:pt modelId="{9F45F5D7-0AAC-1540-8345-F0DAEDED644B}" type="pres">
      <dgm:prSet presAssocID="{38DA152F-D2BD-CC40-9D8E-8EFBE41093FD}" presName="sibTrans" presStyleCnt="0"/>
      <dgm:spPr/>
    </dgm:pt>
    <dgm:pt modelId="{BE08AB15-21A7-7545-ABD7-9CDB56B553A6}" type="pres">
      <dgm:prSet presAssocID="{CE1EAEBD-6A93-EF4A-9DE4-32955E3FE8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4EB8C07-A95C-484C-B336-5882BD86D9AD}" type="presOf" srcId="{CE1EAEBD-6A93-EF4A-9DE4-32955E3FE85F}" destId="{BE08AB15-21A7-7545-ABD7-9CDB56B553A6}" srcOrd="0" destOrd="0" presId="urn:microsoft.com/office/officeart/2005/8/layout/default"/>
    <dgm:cxn modelId="{71EC880F-AF81-984D-B64A-9E587C0B8E31}" srcId="{2C2585E7-B65A-BF43-B109-6359D075827B}" destId="{9C882B44-32DA-0A43-AE6B-3408A423937F}" srcOrd="0" destOrd="0" parTransId="{D1E40E96-30A3-0642-84F5-7B670B9FF053}" sibTransId="{F71A9153-4DAD-3D4F-9750-D8D782E1A1B8}"/>
    <dgm:cxn modelId="{A2F09A65-7869-C044-B596-3E40D22713A3}" type="presOf" srcId="{8C0B8F95-57D0-654C-82B5-5FEEB0FA63A0}" destId="{651989AE-D5B2-BA4B-89A8-A7B5D331048E}" srcOrd="0" destOrd="0" presId="urn:microsoft.com/office/officeart/2005/8/layout/default"/>
    <dgm:cxn modelId="{09677C6E-D29F-884E-A2BF-33E04725783B}" srcId="{2C2585E7-B65A-BF43-B109-6359D075827B}" destId="{5ED47140-ED7F-2A4B-B5F5-2B2C5682B318}" srcOrd="1" destOrd="0" parTransId="{4F483107-839E-2748-820E-F8DB895166C4}" sibTransId="{FE7F54AC-C6AD-7F4F-88C7-3718AF31F3B0}"/>
    <dgm:cxn modelId="{743F2A76-FE7B-8D49-9989-404C813252A0}" srcId="{2C2585E7-B65A-BF43-B109-6359D075827B}" destId="{8C0B8F95-57D0-654C-82B5-5FEEB0FA63A0}" srcOrd="2" destOrd="0" parTransId="{78E15251-6767-A24B-B990-94FD1FBCBF62}" sibTransId="{38DA152F-D2BD-CC40-9D8E-8EFBE41093FD}"/>
    <dgm:cxn modelId="{F213D887-580B-444A-BE69-09341CCCA22A}" type="presOf" srcId="{2C2585E7-B65A-BF43-B109-6359D075827B}" destId="{4F8833A6-DE9D-6143-A3B6-CA11F40B8A9D}" srcOrd="0" destOrd="0" presId="urn:microsoft.com/office/officeart/2005/8/layout/default"/>
    <dgm:cxn modelId="{EB21388E-D199-FA46-866E-052EF7792B2B}" srcId="{2C2585E7-B65A-BF43-B109-6359D075827B}" destId="{CE1EAEBD-6A93-EF4A-9DE4-32955E3FE85F}" srcOrd="3" destOrd="0" parTransId="{A10BF916-76A0-D44B-B69F-1B44F7504360}" sibTransId="{809DC186-9336-5942-9662-A54195033CAE}"/>
    <dgm:cxn modelId="{553E7BBB-8AE8-DB4A-9769-2DEC705ED7C0}" type="presOf" srcId="{9C882B44-32DA-0A43-AE6B-3408A423937F}" destId="{9E7B0E47-5BCB-1545-9DCB-C527AE6A3407}" srcOrd="0" destOrd="0" presId="urn:microsoft.com/office/officeart/2005/8/layout/default"/>
    <dgm:cxn modelId="{D54993F6-9CC8-7B41-B306-2FC0D763B06D}" type="presOf" srcId="{5ED47140-ED7F-2A4B-B5F5-2B2C5682B318}" destId="{4030170D-EA41-0549-BA6F-27F3657E6905}" srcOrd="0" destOrd="0" presId="urn:microsoft.com/office/officeart/2005/8/layout/default"/>
    <dgm:cxn modelId="{F680EEC8-9208-2146-9E12-7711951663CC}" type="presParOf" srcId="{4F8833A6-DE9D-6143-A3B6-CA11F40B8A9D}" destId="{9E7B0E47-5BCB-1545-9DCB-C527AE6A3407}" srcOrd="0" destOrd="0" presId="urn:microsoft.com/office/officeart/2005/8/layout/default"/>
    <dgm:cxn modelId="{B6E2B41D-2C86-624A-AC5D-06FD9A406A49}" type="presParOf" srcId="{4F8833A6-DE9D-6143-A3B6-CA11F40B8A9D}" destId="{A62C9088-58E6-284B-98B5-70E70D66F38B}" srcOrd="1" destOrd="0" presId="urn:microsoft.com/office/officeart/2005/8/layout/default"/>
    <dgm:cxn modelId="{3A5F90F9-7859-DB4F-96D7-9282236655BD}" type="presParOf" srcId="{4F8833A6-DE9D-6143-A3B6-CA11F40B8A9D}" destId="{4030170D-EA41-0549-BA6F-27F3657E6905}" srcOrd="2" destOrd="0" presId="urn:microsoft.com/office/officeart/2005/8/layout/default"/>
    <dgm:cxn modelId="{57ED8580-AFFA-714C-9119-862978CA2B56}" type="presParOf" srcId="{4F8833A6-DE9D-6143-A3B6-CA11F40B8A9D}" destId="{1EB84B5B-AA0D-CB41-87DB-1F054FA6201F}" srcOrd="3" destOrd="0" presId="urn:microsoft.com/office/officeart/2005/8/layout/default"/>
    <dgm:cxn modelId="{52C5B97C-A6EB-DC48-A553-CEEE25F9822C}" type="presParOf" srcId="{4F8833A6-DE9D-6143-A3B6-CA11F40B8A9D}" destId="{651989AE-D5B2-BA4B-89A8-A7B5D331048E}" srcOrd="4" destOrd="0" presId="urn:microsoft.com/office/officeart/2005/8/layout/default"/>
    <dgm:cxn modelId="{3F1281A8-5234-C540-8153-F6BF39AAE504}" type="presParOf" srcId="{4F8833A6-DE9D-6143-A3B6-CA11F40B8A9D}" destId="{9F45F5D7-0AAC-1540-8345-F0DAEDED644B}" srcOrd="5" destOrd="0" presId="urn:microsoft.com/office/officeart/2005/8/layout/default"/>
    <dgm:cxn modelId="{1B98E71C-ABCF-6146-A08A-51E52D1E1B93}" type="presParOf" srcId="{4F8833A6-DE9D-6143-A3B6-CA11F40B8A9D}" destId="{BE08AB15-21A7-7545-ABD7-9CDB56B553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B0E47-5BCB-1545-9DCB-C527AE6A3407}">
      <dsp:nvSpPr>
        <dsp:cNvPr id="0" name=""/>
        <dsp:cNvSpPr/>
      </dsp:nvSpPr>
      <dsp:spPr>
        <a:xfrm>
          <a:off x="10287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Governance</a:t>
          </a:r>
        </a:p>
      </dsp:txBody>
      <dsp:txXfrm>
        <a:off x="10287" y="573"/>
        <a:ext cx="2941099" cy="1764659"/>
      </dsp:txXfrm>
    </dsp:sp>
    <dsp:sp modelId="{4030170D-EA41-0549-BA6F-27F3657E6905}">
      <dsp:nvSpPr>
        <dsp:cNvPr id="0" name=""/>
        <dsp:cNvSpPr/>
      </dsp:nvSpPr>
      <dsp:spPr>
        <a:xfrm>
          <a:off x="3245496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</a:t>
          </a:r>
        </a:p>
      </dsp:txBody>
      <dsp:txXfrm>
        <a:off x="3245496" y="573"/>
        <a:ext cx="2941099" cy="1764659"/>
      </dsp:txXfrm>
    </dsp:sp>
    <dsp:sp modelId="{651989AE-D5B2-BA4B-89A8-A7B5D331048E}">
      <dsp:nvSpPr>
        <dsp:cNvPr id="0" name=""/>
        <dsp:cNvSpPr/>
      </dsp:nvSpPr>
      <dsp:spPr>
        <a:xfrm>
          <a:off x="10287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Performance</a:t>
          </a:r>
        </a:p>
      </dsp:txBody>
      <dsp:txXfrm>
        <a:off x="10287" y="2059343"/>
        <a:ext cx="2941099" cy="1764659"/>
      </dsp:txXfrm>
    </dsp:sp>
    <dsp:sp modelId="{BE08AB15-21A7-7545-ABD7-9CDB56B553A6}">
      <dsp:nvSpPr>
        <dsp:cNvPr id="0" name=""/>
        <dsp:cNvSpPr/>
      </dsp:nvSpPr>
      <dsp:spPr>
        <a:xfrm>
          <a:off x="3245496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Monitoring</a:t>
          </a:r>
        </a:p>
      </dsp:txBody>
      <dsp:txXfrm>
        <a:off x="3245496" y="2059343"/>
        <a:ext cx="2941099" cy="176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July 28,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GAO AI Accountability Frameworks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39BAD-0566-E51B-EB15-9C5648941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702641"/>
              </p:ext>
            </p:extLst>
          </p:nvPr>
        </p:nvGraphicFramePr>
        <p:xfrm>
          <a:off x="1423116" y="779171"/>
          <a:ext cx="6196884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Specifics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0D0E958-18D0-BB93-1682-FE3CA9B78AAC}"/>
              </a:ext>
            </a:extLst>
          </p:cNvPr>
          <p:cNvSpPr/>
          <p:nvPr/>
        </p:nvSpPr>
        <p:spPr>
          <a:xfrm>
            <a:off x="4254320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12409F3-3F8E-67FF-A061-04D73F534BC3}"/>
              </a:ext>
            </a:extLst>
          </p:cNvPr>
          <p:cNvSpPr/>
          <p:nvPr/>
        </p:nvSpPr>
        <p:spPr>
          <a:xfrm>
            <a:off x="4254320" y="2442960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F553FDE-7069-30AD-9F4D-2CF99409D389}"/>
              </a:ext>
            </a:extLst>
          </p:cNvPr>
          <p:cNvSpPr/>
          <p:nvPr/>
        </p:nvSpPr>
        <p:spPr>
          <a:xfrm>
            <a:off x="4254320" y="3656929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Standardization</a:t>
            </a:r>
          </a:p>
        </p:txBody>
      </p:sp>
      <p:pic>
        <p:nvPicPr>
          <p:cNvPr id="8" name="Picture 7" descr="A white table with numbers&#10;&#10;Description automatically generated">
            <a:extLst>
              <a:ext uri="{FF2B5EF4-FFF2-40B4-BE49-F238E27FC236}">
                <a16:creationId xmlns:a16="http://schemas.microsoft.com/office/drawing/2014/main" id="{145C2D8A-FB9B-16C8-9D71-430C65EC6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3"/>
          <a:stretch/>
        </p:blipFill>
        <p:spPr>
          <a:xfrm>
            <a:off x="1" y="1862418"/>
            <a:ext cx="9118704" cy="13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9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2400305" y="128580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969658" y="813221"/>
            <a:ext cx="153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CADDC-3B21-40DD-8874-9A06E833AF27}"/>
              </a:ext>
            </a:extLst>
          </p:cNvPr>
          <p:cNvSpPr txBox="1"/>
          <p:nvPr/>
        </p:nvSpPr>
        <p:spPr>
          <a:xfrm>
            <a:off x="1290608" y="1162690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BA8E-DCF6-9626-CBCB-61EB9969CDDA}"/>
              </a:ext>
            </a:extLst>
          </p:cNvPr>
          <p:cNvSpPr txBox="1"/>
          <p:nvPr/>
        </p:nvSpPr>
        <p:spPr>
          <a:xfrm>
            <a:off x="1210287" y="19109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1239623" y="2085648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 = Score 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37D5-F3C9-92E5-9ADE-CD271AE3D136}"/>
              </a:ext>
            </a:extLst>
          </p:cNvPr>
          <p:cNvSpPr txBox="1"/>
          <p:nvPr/>
        </p:nvSpPr>
        <p:spPr>
          <a:xfrm>
            <a:off x="1288070" y="2268238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1236102" y="1768486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1.3 = Score 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1242161" y="158011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 = Score 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1242161" y="137348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 = Score 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8496B-57CE-1913-6A83-0F51623C9421}"/>
              </a:ext>
            </a:extLst>
          </p:cNvPr>
          <p:cNvSpPr txBox="1"/>
          <p:nvPr/>
        </p:nvSpPr>
        <p:spPr>
          <a:xfrm>
            <a:off x="1239623" y="246007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2.1 = Score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FA504-F497-3F0B-1DCD-ADCAEA93A7F3}"/>
              </a:ext>
            </a:extLst>
          </p:cNvPr>
          <p:cNvSpPr txBox="1"/>
          <p:nvPr/>
        </p:nvSpPr>
        <p:spPr>
          <a:xfrm>
            <a:off x="1216994" y="2612785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3CD26-283E-02FE-F516-18773DEFD8D0}"/>
              </a:ext>
            </a:extLst>
          </p:cNvPr>
          <p:cNvSpPr txBox="1"/>
          <p:nvPr/>
        </p:nvSpPr>
        <p:spPr>
          <a:xfrm>
            <a:off x="1239622" y="2787060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2.8 = Score 89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79E5C-CABE-AE6E-A667-4F6D6A01FA1C}"/>
              </a:ext>
            </a:extLst>
          </p:cNvPr>
          <p:cNvSpPr txBox="1"/>
          <p:nvPr/>
        </p:nvSpPr>
        <p:spPr>
          <a:xfrm>
            <a:off x="1265010" y="2952811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0C524-3C98-1EDF-2F77-0C2304C25344}"/>
              </a:ext>
            </a:extLst>
          </p:cNvPr>
          <p:cNvSpPr txBox="1"/>
          <p:nvPr/>
        </p:nvSpPr>
        <p:spPr>
          <a:xfrm>
            <a:off x="1234509" y="3131643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3.1 = Score 72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2D634-1154-458C-10E4-E35560341C78}"/>
              </a:ext>
            </a:extLst>
          </p:cNvPr>
          <p:cNvSpPr txBox="1"/>
          <p:nvPr/>
        </p:nvSpPr>
        <p:spPr>
          <a:xfrm>
            <a:off x="1203237" y="32746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652A5-4DE5-9B2D-B97A-A91B8322AC01}"/>
              </a:ext>
            </a:extLst>
          </p:cNvPr>
          <p:cNvSpPr txBox="1"/>
          <p:nvPr/>
        </p:nvSpPr>
        <p:spPr>
          <a:xfrm>
            <a:off x="1242161" y="345050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3.9 = Score 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5F451-E78E-81F3-A671-B5B233FF9E01}"/>
              </a:ext>
            </a:extLst>
          </p:cNvPr>
          <p:cNvSpPr txBox="1"/>
          <p:nvPr/>
        </p:nvSpPr>
        <p:spPr>
          <a:xfrm>
            <a:off x="1282956" y="3605859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00A9C-FE9D-2C2D-5E8E-6AA08D1FB9DE}"/>
              </a:ext>
            </a:extLst>
          </p:cNvPr>
          <p:cNvSpPr txBox="1"/>
          <p:nvPr/>
        </p:nvSpPr>
        <p:spPr>
          <a:xfrm>
            <a:off x="1234509" y="379844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4.1 = Score 49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E627E-02AF-7684-DAE9-42AA5BC2A301}"/>
              </a:ext>
            </a:extLst>
          </p:cNvPr>
          <p:cNvSpPr txBox="1"/>
          <p:nvPr/>
        </p:nvSpPr>
        <p:spPr>
          <a:xfrm>
            <a:off x="1203237" y="3932912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4E8AF-EE72-4D32-5279-F0E4071A25D5}"/>
              </a:ext>
            </a:extLst>
          </p:cNvPr>
          <p:cNvSpPr txBox="1"/>
          <p:nvPr/>
        </p:nvSpPr>
        <p:spPr>
          <a:xfrm>
            <a:off x="1242161" y="409703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4.5 = Score 92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3648354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2400305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2400305" y="19917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2400305" y="243652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2400305" y="27733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3F91F6-ECBE-40BC-CC12-B61759678275}"/>
              </a:ext>
            </a:extLst>
          </p:cNvPr>
          <p:cNvSpPr/>
          <p:nvPr/>
        </p:nvSpPr>
        <p:spPr>
          <a:xfrm>
            <a:off x="2400305" y="31102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2D161-0D91-C1AE-AD1D-C5F5AED33A37}"/>
              </a:ext>
            </a:extLst>
          </p:cNvPr>
          <p:cNvSpPr txBox="1"/>
          <p:nvPr/>
        </p:nvSpPr>
        <p:spPr>
          <a:xfrm>
            <a:off x="2389542" y="3298082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2400305" y="389078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3648354" y="2248285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1E4A43-6AF1-F2FF-AAD1-643F07C61E99}"/>
              </a:ext>
            </a:extLst>
          </p:cNvPr>
          <p:cNvSpPr/>
          <p:nvPr/>
        </p:nvSpPr>
        <p:spPr>
          <a:xfrm>
            <a:off x="3648354" y="3505529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01BB61-91FD-F526-96EC-B27215E0E31C}"/>
              </a:ext>
            </a:extLst>
          </p:cNvPr>
          <p:cNvSpPr/>
          <p:nvPr/>
        </p:nvSpPr>
        <p:spPr>
          <a:xfrm>
            <a:off x="3648354" y="289314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269477" y="256779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101644" y="2545727"/>
            <a:ext cx="2262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2591053" y="1379735"/>
            <a:ext cx="1085235" cy="285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2591053" y="1731631"/>
            <a:ext cx="1057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2591053" y="1798052"/>
            <a:ext cx="1085235" cy="287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stCxn id="37" idx="7"/>
            <a:endCxn id="34" idx="4"/>
          </p:cNvCxnSpPr>
          <p:nvPr/>
        </p:nvCxnSpPr>
        <p:spPr>
          <a:xfrm flipV="1">
            <a:off x="2563119" y="1825565"/>
            <a:ext cx="1180609" cy="63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stCxn id="38" idx="7"/>
            <a:endCxn id="34" idx="4"/>
          </p:cNvCxnSpPr>
          <p:nvPr/>
        </p:nvCxnSpPr>
        <p:spPr>
          <a:xfrm flipV="1">
            <a:off x="2563119" y="1825565"/>
            <a:ext cx="1180609" cy="975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387EFF-A435-2660-1ED6-799F7C9F1B02}"/>
              </a:ext>
            </a:extLst>
          </p:cNvPr>
          <p:cNvCxnSpPr>
            <a:stCxn id="39" idx="7"/>
            <a:endCxn id="34" idx="4"/>
          </p:cNvCxnSpPr>
          <p:nvPr/>
        </p:nvCxnSpPr>
        <p:spPr>
          <a:xfrm flipV="1">
            <a:off x="2563119" y="1825565"/>
            <a:ext cx="1180609" cy="1312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D40B38-24D4-8CD5-2381-55EA48083A9B}"/>
              </a:ext>
            </a:extLst>
          </p:cNvPr>
          <p:cNvCxnSpPr>
            <a:cxnSpLocks/>
            <a:stCxn id="41" idx="7"/>
            <a:endCxn id="34" idx="4"/>
          </p:cNvCxnSpPr>
          <p:nvPr/>
        </p:nvCxnSpPr>
        <p:spPr>
          <a:xfrm flipV="1">
            <a:off x="2563119" y="1825565"/>
            <a:ext cx="1180609" cy="209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1"/>
          </p:cNvCxnSpPr>
          <p:nvPr/>
        </p:nvCxnSpPr>
        <p:spPr>
          <a:xfrm>
            <a:off x="3839102" y="2342220"/>
            <a:ext cx="1458309" cy="253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B2AAE-28FC-AD9F-460C-DA35A7612B3C}"/>
              </a:ext>
            </a:extLst>
          </p:cNvPr>
          <p:cNvCxnSpPr>
            <a:cxnSpLocks/>
            <a:stCxn id="44" idx="6"/>
            <a:endCxn id="45" idx="3"/>
          </p:cNvCxnSpPr>
          <p:nvPr/>
        </p:nvCxnSpPr>
        <p:spPr>
          <a:xfrm flipV="1">
            <a:off x="3839102" y="2728150"/>
            <a:ext cx="1458309" cy="25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43" idx="6"/>
            <a:endCxn id="45" idx="4"/>
          </p:cNvCxnSpPr>
          <p:nvPr/>
        </p:nvCxnSpPr>
        <p:spPr>
          <a:xfrm flipV="1">
            <a:off x="3839102" y="2755663"/>
            <a:ext cx="1525749" cy="843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0225" y="2661729"/>
            <a:ext cx="64141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5" idx="0"/>
          </p:cNvCxnSpPr>
          <p:nvPr/>
        </p:nvCxnSpPr>
        <p:spPr>
          <a:xfrm>
            <a:off x="3839102" y="1731631"/>
            <a:ext cx="1525749" cy="836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21" y="2934617"/>
            <a:ext cx="2557948" cy="1743839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71" y="715057"/>
            <a:ext cx="2857598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User Submission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E84FB6-9D43-A269-048A-6B150AB1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2" r="5668"/>
          <a:stretch/>
        </p:blipFill>
        <p:spPr>
          <a:xfrm>
            <a:off x="2486516" y="712694"/>
            <a:ext cx="4162843" cy="39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Going Forward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342900" y="860612"/>
            <a:ext cx="837751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 &amp;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Enhance/expand upon guidance for GAO framework (AI principles)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15420</TotalTime>
  <Words>332</Words>
  <Application>Microsoft Macintosh PowerPoint</Application>
  <PresentationFormat>On-screen Show (16:9)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A Neural Network Approach  for Determining Compliance with the  GAO AI Accountability Framework</vt:lpstr>
      <vt:lpstr>GAO AI Accountability Frameworks Overview</vt:lpstr>
      <vt:lpstr>Framework Specifics</vt:lpstr>
      <vt:lpstr>Framework Standardization</vt:lpstr>
      <vt:lpstr>Neural Network Approach</vt:lpstr>
      <vt:lpstr>Model Performance (Accuracy)</vt:lpstr>
      <vt:lpstr>User Submission</vt:lpstr>
      <vt:lpstr>Going Forward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51</cp:revision>
  <cp:lastPrinted>2019-05-30T17:08:06Z</cp:lastPrinted>
  <dcterms:created xsi:type="dcterms:W3CDTF">2017-09-18T18:19:10Z</dcterms:created>
  <dcterms:modified xsi:type="dcterms:W3CDTF">2023-07-27T20:21:41Z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