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475" autoAdjust="0"/>
  </p:normalViewPr>
  <p:slideViewPr>
    <p:cSldViewPr snapToGrid="0">
      <p:cViewPr varScale="1">
        <p:scale>
          <a:sx n="20" d="100"/>
          <a:sy n="20" d="100"/>
        </p:scale>
        <p:origin x="1435" y="19"/>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043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12"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111"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3023237" y="1752606"/>
            <a:ext cx="37856159" cy="6362705"/>
          </a:xfrm>
          <a:prstGeom prst="rect">
            <a:avLst/>
          </a:prstGeom>
        </p:spPr>
        <p:txBody>
          <a:bodyPr/>
          <a:lstStyle/>
          <a:p>
            <a:r>
              <a:t>Title Text</a:t>
            </a:r>
          </a:p>
        </p:txBody>
      </p:sp>
      <p:sp>
        <p:nvSpPr>
          <p:cNvPr id="129"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13"/>
          </p:nvPr>
        </p:nvSpPr>
        <p:spPr>
          <a:xfrm>
            <a:off x="22219922" y="8069581"/>
            <a:ext cx="18659481" cy="3954780"/>
          </a:xfrm>
          <a:prstGeom prst="rect">
            <a:avLst/>
          </a:prstGeom>
        </p:spPr>
        <p:txBody>
          <a:bodyPr anchor="b"/>
          <a:lstStyle/>
          <a:p>
            <a:pPr marL="0" indent="0">
              <a:buSzTx/>
              <a:buFontTx/>
              <a:buNone/>
              <a:defRPr sz="11500" b="1"/>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54" name="Body Level One…"/>
          <p:cNvSpPr txBox="1">
            <a:spLocks noGrp="1"/>
          </p:cNvSpPr>
          <p:nvPr>
            <p:ph type="body" sz="half" idx="1"/>
          </p:nvPr>
        </p:nvSpPr>
        <p:spPr>
          <a:xfrm>
            <a:off x="18659476"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64" name="Picture Placeholder 2"/>
          <p:cNvSpPr>
            <a:spLocks noGrp="1"/>
          </p:cNvSpPr>
          <p:nvPr>
            <p:ph type="pic" sz="half" idx="13"/>
          </p:nvPr>
        </p:nvSpPr>
        <p:spPr>
          <a:xfrm>
            <a:off x="18659476" y="4739647"/>
            <a:ext cx="22219922" cy="23393403"/>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3291840" y="10226041"/>
            <a:ext cx="37307522" cy="7056122"/>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74" name="Body Level One…"/>
          <p:cNvSpPr txBox="1">
            <a:spLocks noGrp="1"/>
          </p:cNvSpPr>
          <p:nvPr>
            <p:ph type="body" sz="quarter" idx="1"/>
          </p:nvPr>
        </p:nvSpPr>
        <p:spPr>
          <a:xfrm>
            <a:off x="6583680" y="18653760"/>
            <a:ext cx="30723843" cy="8412482"/>
          </a:xfrm>
          <a:prstGeom prst="rect">
            <a:avLst/>
          </a:prstGeom>
        </p:spPr>
        <p:txBody>
          <a:bodyPr lIns="219456" tIns="219456" rIns="219456" bIns="219456"/>
          <a:lstStyle>
            <a:lvl1pPr marL="0" indent="0" algn="ctr">
              <a:lnSpc>
                <a:spcPct val="100000"/>
              </a:lnSpc>
              <a:spcBef>
                <a:spcPts val="3200"/>
              </a:spcBef>
              <a:buSzTx/>
              <a:buFontTx/>
              <a:buNone/>
              <a:defRPr sz="13600">
                <a:solidFill>
                  <a:srgbClr val="888888"/>
                </a:solidFill>
              </a:defRPr>
            </a:lvl1pPr>
            <a:lvl2pPr marL="0" indent="0" algn="ctr">
              <a:lnSpc>
                <a:spcPct val="100000"/>
              </a:lnSpc>
              <a:spcBef>
                <a:spcPts val="3200"/>
              </a:spcBef>
              <a:buSzTx/>
              <a:buFontTx/>
              <a:buNone/>
              <a:defRPr sz="13600">
                <a:solidFill>
                  <a:srgbClr val="888888"/>
                </a:solidFill>
              </a:defRPr>
            </a:lvl2pPr>
            <a:lvl3pPr marL="0" indent="0" algn="ctr">
              <a:lnSpc>
                <a:spcPct val="100000"/>
              </a:lnSpc>
              <a:spcBef>
                <a:spcPts val="3200"/>
              </a:spcBef>
              <a:buSzTx/>
              <a:buFontTx/>
              <a:buNone/>
              <a:defRPr sz="13600">
                <a:solidFill>
                  <a:srgbClr val="888888"/>
                </a:solidFill>
              </a:defRPr>
            </a:lvl3pPr>
            <a:lvl4pPr marL="0" indent="0" algn="ctr">
              <a:lnSpc>
                <a:spcPct val="100000"/>
              </a:lnSpc>
              <a:spcBef>
                <a:spcPts val="3200"/>
              </a:spcBef>
              <a:buSzTx/>
              <a:buFontTx/>
              <a:buNone/>
              <a:defRPr sz="13600">
                <a:solidFill>
                  <a:srgbClr val="888888"/>
                </a:solidFill>
              </a:defRPr>
            </a:lvl4pPr>
            <a:lvl5pPr marL="0" indent="0" algn="ctr">
              <a:lnSpc>
                <a:spcPct val="100000"/>
              </a:lnSpc>
              <a:spcBef>
                <a:spcPts val="3200"/>
              </a:spcBef>
              <a:buSzTx/>
              <a:buFontTx/>
              <a:buNone/>
              <a:defRPr sz="13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83" name="Body Level One…"/>
          <p:cNvSpPr txBox="1">
            <a:spLocks noGrp="1"/>
          </p:cNvSpPr>
          <p:nvPr>
            <p:ph type="body" idx="1"/>
          </p:nvPr>
        </p:nvSpPr>
        <p:spPr>
          <a:xfrm>
            <a:off x="2194560" y="7680962"/>
            <a:ext cx="39502082" cy="2172462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30"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3467101" y="21153121"/>
            <a:ext cx="37307522" cy="6537961"/>
          </a:xfrm>
          <a:prstGeom prst="rect">
            <a:avLst/>
          </a:prstGeom>
        </p:spPr>
        <p:txBody>
          <a:bodyPr lIns="219456" tIns="219456" rIns="219456" bIns="219456" anchor="t"/>
          <a:lstStyle>
            <a:lvl1pPr>
              <a:lnSpc>
                <a:spcPct val="100000"/>
              </a:lnSpc>
              <a:defRPr sz="17000" b="1" cap="all">
                <a:latin typeface="+mj-lt"/>
                <a:ea typeface="+mj-ea"/>
                <a:cs typeface="+mj-cs"/>
                <a:sym typeface="Calibri"/>
              </a:defRPr>
            </a:lvl1pPr>
          </a:lstStyle>
          <a:p>
            <a:r>
              <a:t>Title Text</a:t>
            </a:r>
          </a:p>
        </p:txBody>
      </p:sp>
      <p:sp>
        <p:nvSpPr>
          <p:cNvPr id="192" name="Body Level One…"/>
          <p:cNvSpPr txBox="1">
            <a:spLocks noGrp="1"/>
          </p:cNvSpPr>
          <p:nvPr>
            <p:ph type="body" sz="quarter" idx="1"/>
          </p:nvPr>
        </p:nvSpPr>
        <p:spPr>
          <a:xfrm>
            <a:off x="3467101" y="13952224"/>
            <a:ext cx="37307522" cy="7200900"/>
          </a:xfrm>
          <a:prstGeom prst="rect">
            <a:avLst/>
          </a:prstGeom>
        </p:spPr>
        <p:txBody>
          <a:bodyPr lIns="219456" tIns="219456" rIns="219456" bIns="219456" anchor="b"/>
          <a:lstStyle>
            <a:lvl1pPr marL="0" indent="0">
              <a:lnSpc>
                <a:spcPct val="100000"/>
              </a:lnSpc>
              <a:spcBef>
                <a:spcPts val="2000"/>
              </a:spcBef>
              <a:buSzTx/>
              <a:buFontTx/>
              <a:buNone/>
              <a:defRPr sz="8500">
                <a:solidFill>
                  <a:srgbClr val="888888"/>
                </a:solidFill>
              </a:defRPr>
            </a:lvl1pPr>
            <a:lvl2pPr marL="0" indent="0">
              <a:lnSpc>
                <a:spcPct val="100000"/>
              </a:lnSpc>
              <a:spcBef>
                <a:spcPts val="2000"/>
              </a:spcBef>
              <a:buSzTx/>
              <a:buFontTx/>
              <a:buNone/>
              <a:defRPr sz="8500">
                <a:solidFill>
                  <a:srgbClr val="888888"/>
                </a:solidFill>
              </a:defRPr>
            </a:lvl2pPr>
            <a:lvl3pPr marL="0" indent="0">
              <a:lnSpc>
                <a:spcPct val="100000"/>
              </a:lnSpc>
              <a:spcBef>
                <a:spcPts val="2000"/>
              </a:spcBef>
              <a:buSzTx/>
              <a:buFontTx/>
              <a:buNone/>
              <a:defRPr sz="8500">
                <a:solidFill>
                  <a:srgbClr val="888888"/>
                </a:solidFill>
              </a:defRPr>
            </a:lvl3pPr>
            <a:lvl4pPr marL="0" indent="0">
              <a:lnSpc>
                <a:spcPct val="100000"/>
              </a:lnSpc>
              <a:spcBef>
                <a:spcPts val="2000"/>
              </a:spcBef>
              <a:buSzTx/>
              <a:buFontTx/>
              <a:buNone/>
              <a:defRPr sz="8500">
                <a:solidFill>
                  <a:srgbClr val="888888"/>
                </a:solidFill>
              </a:defRPr>
            </a:lvl4pPr>
            <a:lvl5pPr marL="0" indent="0">
              <a:lnSpc>
                <a:spcPct val="100000"/>
              </a:lnSpc>
              <a:spcBef>
                <a:spcPts val="2000"/>
              </a:spcBef>
              <a:buSzTx/>
              <a:buFontTx/>
              <a:buNone/>
              <a:defRPr sz="8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01" name="Body Level One…"/>
          <p:cNvSpPr txBox="1">
            <a:spLocks noGrp="1"/>
          </p:cNvSpPr>
          <p:nvPr>
            <p:ph type="body" sz="half" idx="1"/>
          </p:nvPr>
        </p:nvSpPr>
        <p:spPr>
          <a:xfrm>
            <a:off x="2194560" y="7680962"/>
            <a:ext cx="19385281" cy="21724624"/>
          </a:xfrm>
          <a:prstGeom prst="rect">
            <a:avLst/>
          </a:prstGeom>
        </p:spPr>
        <p:txBody>
          <a:bodyPr lIns="219456" tIns="219456" rIns="219456" bIns="219456"/>
          <a:lstStyle>
            <a:lvl1pPr marL="1463057" indent="-1463057">
              <a:lnSpc>
                <a:spcPct val="100000"/>
              </a:lnSpc>
              <a:spcBef>
                <a:spcPts val="2800"/>
              </a:spcBef>
            </a:lvl1pPr>
            <a:lvl2pPr marL="3371393" indent="-1420650">
              <a:lnSpc>
                <a:spcPct val="100000"/>
              </a:lnSpc>
              <a:spcBef>
                <a:spcPts val="2800"/>
              </a:spcBef>
              <a:buChar char="–"/>
            </a:lvl2pPr>
            <a:lvl3pPr>
              <a:lnSpc>
                <a:spcPct val="100000"/>
              </a:lnSpc>
              <a:spcBef>
                <a:spcPts val="2800"/>
              </a:spcBef>
            </a:lvl3pPr>
            <a:lvl4pPr>
              <a:lnSpc>
                <a:spcPct val="100000"/>
              </a:lnSpc>
              <a:spcBef>
                <a:spcPts val="2800"/>
              </a:spcBef>
              <a:buChar char="–"/>
            </a:lvl4pPr>
            <a:lvl5pPr>
              <a:lnSpc>
                <a:spcPct val="100000"/>
              </a:lnSpc>
              <a:spcBef>
                <a:spcPts val="2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10" name="Body Level One…"/>
          <p:cNvSpPr txBox="1">
            <a:spLocks noGrp="1"/>
          </p:cNvSpPr>
          <p:nvPr>
            <p:ph type="body" sz="quarter" idx="1"/>
          </p:nvPr>
        </p:nvSpPr>
        <p:spPr>
          <a:xfrm>
            <a:off x="2194560" y="7368541"/>
            <a:ext cx="19392905" cy="3070860"/>
          </a:xfrm>
          <a:prstGeom prst="rect">
            <a:avLst/>
          </a:prstGeom>
        </p:spPr>
        <p:txBody>
          <a:bodyPr lIns="219456" tIns="219456" rIns="219456" bIns="219456" anchor="b"/>
          <a:lstStyle>
            <a:lvl1pPr marL="0" indent="0">
              <a:lnSpc>
                <a:spcPct val="100000"/>
              </a:lnSpc>
              <a:spcBef>
                <a:spcPts val="2400"/>
              </a:spcBef>
              <a:buSzTx/>
              <a:buFontTx/>
              <a:buNone/>
              <a:defRPr sz="10200" b="1"/>
            </a:lvl1pPr>
            <a:lvl2pPr marL="0" indent="0">
              <a:lnSpc>
                <a:spcPct val="100000"/>
              </a:lnSpc>
              <a:spcBef>
                <a:spcPts val="2400"/>
              </a:spcBef>
              <a:buSzTx/>
              <a:buFontTx/>
              <a:buNone/>
              <a:defRPr sz="10200" b="1"/>
            </a:lvl2pPr>
            <a:lvl3pPr marL="0" indent="0">
              <a:lnSpc>
                <a:spcPct val="100000"/>
              </a:lnSpc>
              <a:spcBef>
                <a:spcPts val="2400"/>
              </a:spcBef>
              <a:buSzTx/>
              <a:buFontTx/>
              <a:buNone/>
              <a:defRPr sz="10200" b="1"/>
            </a:lvl3pPr>
            <a:lvl4pPr marL="0" indent="0">
              <a:lnSpc>
                <a:spcPct val="100000"/>
              </a:lnSpc>
              <a:spcBef>
                <a:spcPts val="2400"/>
              </a:spcBef>
              <a:buSzTx/>
              <a:buFontTx/>
              <a:buNone/>
              <a:defRPr sz="10200" b="1"/>
            </a:lvl4pPr>
            <a:lvl5pPr marL="0" indent="0">
              <a:lnSpc>
                <a:spcPct val="100000"/>
              </a:lnSpc>
              <a:spcBef>
                <a:spcPts val="2400"/>
              </a:spcBef>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211" name="Text Placeholder 4"/>
          <p:cNvSpPr>
            <a:spLocks noGrp="1"/>
          </p:cNvSpPr>
          <p:nvPr>
            <p:ph type="body" sz="quarter" idx="13"/>
          </p:nvPr>
        </p:nvSpPr>
        <p:spPr>
          <a:xfrm>
            <a:off x="22296121" y="7368541"/>
            <a:ext cx="19400522" cy="3070860"/>
          </a:xfrm>
          <a:prstGeom prst="rect">
            <a:avLst/>
          </a:prstGeom>
        </p:spPr>
        <p:txBody>
          <a:bodyPr lIns="219456" tIns="219456" rIns="219456" bIns="219456" anchor="b"/>
          <a:lstStyle/>
          <a:p>
            <a:pPr marL="0" indent="0">
              <a:lnSpc>
                <a:spcPct val="100000"/>
              </a:lnSpc>
              <a:spcBef>
                <a:spcPts val="2400"/>
              </a:spcBef>
              <a:buSzTx/>
              <a:buFontTx/>
              <a:buNone/>
              <a:defRPr sz="11500" b="1"/>
            </a:pPr>
            <a:endParaRPr/>
          </a:p>
        </p:txBody>
      </p:sp>
      <p:sp>
        <p:nvSpPr>
          <p:cNvPr id="21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20"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2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194562" y="1310638"/>
            <a:ext cx="14439905" cy="55778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35" name="Body Level One…"/>
          <p:cNvSpPr txBox="1">
            <a:spLocks noGrp="1"/>
          </p:cNvSpPr>
          <p:nvPr>
            <p:ph type="body" idx="1"/>
          </p:nvPr>
        </p:nvSpPr>
        <p:spPr>
          <a:xfrm>
            <a:off x="17160239" y="1310641"/>
            <a:ext cx="24536402" cy="2809494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236" name="Text Placeholder 3"/>
          <p:cNvSpPr>
            <a:spLocks noGrp="1"/>
          </p:cNvSpPr>
          <p:nvPr>
            <p:ph type="body" sz="half" idx="13"/>
          </p:nvPr>
        </p:nvSpPr>
        <p:spPr>
          <a:xfrm>
            <a:off x="2194562" y="6888480"/>
            <a:ext cx="14439904" cy="22517106"/>
          </a:xfrm>
          <a:prstGeom prst="rect">
            <a:avLst/>
          </a:prstGeom>
        </p:spPr>
        <p:txBody>
          <a:bodyPr lIns="219456" tIns="219456" rIns="219456" bIns="219456"/>
          <a:lstStyle/>
          <a:p>
            <a:pPr marL="0" indent="0">
              <a:lnSpc>
                <a:spcPct val="100000"/>
              </a:lnSpc>
              <a:spcBef>
                <a:spcPts val="1400"/>
              </a:spcBef>
              <a:buSzTx/>
              <a:buFontTx/>
              <a:buNone/>
              <a:defRPr sz="6700"/>
            </a:pPr>
            <a:endParaRPr/>
          </a:p>
        </p:txBody>
      </p:sp>
      <p:sp>
        <p:nvSpPr>
          <p:cNvPr id="23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44" name="Title Text"/>
          <p:cNvSpPr txBox="1">
            <a:spLocks noGrp="1"/>
          </p:cNvSpPr>
          <p:nvPr>
            <p:ph type="title"/>
          </p:nvPr>
        </p:nvSpPr>
        <p:spPr>
          <a:xfrm>
            <a:off x="8602981" y="23042880"/>
            <a:ext cx="26334722" cy="27203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45" name="Picture Placeholder 2"/>
          <p:cNvSpPr>
            <a:spLocks noGrp="1"/>
          </p:cNvSpPr>
          <p:nvPr>
            <p:ph type="pic" sz="half" idx="13"/>
          </p:nvPr>
        </p:nvSpPr>
        <p:spPr>
          <a:xfrm>
            <a:off x="8602981" y="2941320"/>
            <a:ext cx="26334722" cy="19751040"/>
          </a:xfrm>
          <a:prstGeom prst="rect">
            <a:avLst/>
          </a:prstGeom>
        </p:spPr>
        <p:txBody>
          <a:bodyPr lIns="91439" tIns="45719" rIns="91439" bIns="45719">
            <a:noAutofit/>
          </a:bodyPr>
          <a:lstStyle/>
          <a:p>
            <a:endParaRPr/>
          </a:p>
        </p:txBody>
      </p:sp>
      <p:sp>
        <p:nvSpPr>
          <p:cNvPr id="246" name="Body Level One…"/>
          <p:cNvSpPr txBox="1">
            <a:spLocks noGrp="1"/>
          </p:cNvSpPr>
          <p:nvPr>
            <p:ph type="body" sz="quarter" idx="1"/>
          </p:nvPr>
        </p:nvSpPr>
        <p:spPr>
          <a:xfrm>
            <a:off x="8602981" y="25763221"/>
            <a:ext cx="26334722" cy="3863340"/>
          </a:xfrm>
          <a:prstGeom prst="rect">
            <a:avLst/>
          </a:prstGeom>
        </p:spPr>
        <p:txBody>
          <a:bodyPr lIns="219456" tIns="219456" rIns="219456" bIns="219456"/>
          <a:lstStyle>
            <a:lvl1pPr marL="0" indent="0">
              <a:lnSpc>
                <a:spcPct val="100000"/>
              </a:lnSpc>
              <a:spcBef>
                <a:spcPts val="1400"/>
              </a:spcBef>
              <a:buSzTx/>
              <a:buFontTx/>
              <a:buNone/>
              <a:defRPr sz="5900"/>
            </a:lvl1pPr>
            <a:lvl2pPr marL="0" indent="0">
              <a:lnSpc>
                <a:spcPct val="100000"/>
              </a:lnSpc>
              <a:spcBef>
                <a:spcPts val="1400"/>
              </a:spcBef>
              <a:buSzTx/>
              <a:buFontTx/>
              <a:buNone/>
              <a:defRPr sz="5900"/>
            </a:lvl2pPr>
            <a:lvl3pPr marL="0" indent="0">
              <a:lnSpc>
                <a:spcPct val="100000"/>
              </a:lnSpc>
              <a:spcBef>
                <a:spcPts val="1400"/>
              </a:spcBef>
              <a:buSzTx/>
              <a:buFontTx/>
              <a:buNone/>
              <a:defRPr sz="5900"/>
            </a:lvl3pPr>
            <a:lvl4pPr marL="0" indent="0">
              <a:lnSpc>
                <a:spcPct val="100000"/>
              </a:lnSpc>
              <a:spcBef>
                <a:spcPts val="1400"/>
              </a:spcBef>
              <a:buSzTx/>
              <a:buFontTx/>
              <a:buNone/>
              <a:defRPr sz="5900"/>
            </a:lvl4pPr>
            <a:lvl5pPr marL="0" indent="0">
              <a:lnSpc>
                <a:spcPct val="100000"/>
              </a:lnSpc>
              <a:spcBef>
                <a:spcPts val="1400"/>
              </a:spcBef>
              <a:buSzTx/>
              <a:buFontTx/>
              <a:buNone/>
              <a:defRPr sz="59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1" cy="6362705"/>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2" y="8069581"/>
            <a:ext cx="18659478" cy="3954780"/>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73" name="Body Level One…"/>
          <p:cNvSpPr txBox="1">
            <a:spLocks noGrp="1"/>
          </p:cNvSpPr>
          <p:nvPr>
            <p:ph type="body" sz="half" idx="1"/>
          </p:nvPr>
        </p:nvSpPr>
        <p:spPr>
          <a:xfrm>
            <a:off x="18659475"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83" name="Picture Placeholder 2"/>
          <p:cNvSpPr>
            <a:spLocks noGrp="1"/>
          </p:cNvSpPr>
          <p:nvPr>
            <p:ph type="pic" sz="half" idx="13"/>
          </p:nvPr>
        </p:nvSpPr>
        <p:spPr>
          <a:xfrm>
            <a:off x="18659475" y="4739647"/>
            <a:ext cx="22219922" cy="23393403"/>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93"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18" y="1752606"/>
            <a:ext cx="37856162" cy="6362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3017518" y="8763000"/>
            <a:ext cx="37856162" cy="20886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125861" y="30953720"/>
            <a:ext cx="747821" cy="866139"/>
          </a:xfrm>
          <a:prstGeom prst="rect">
            <a:avLst/>
          </a:prstGeom>
          <a:ln w="12700">
            <a:miter lim="400000"/>
          </a:ln>
        </p:spPr>
        <p:txBody>
          <a:bodyPr wrap="none" lIns="45718" tIns="45718" rIns="45718" bIns="45718" anchor="ctr">
            <a:spAutoFit/>
          </a:bodyPr>
          <a:lstStyle>
            <a:lvl1pPr algn="r">
              <a:defRPr sz="5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transition spd="med"/>
  <p:txStyles>
    <p:titleStyle>
      <a:lvl1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p:titleStyle>
    <p:bodyStyle>
      <a:lvl1pPr marL="975371" marR="0" indent="-975371"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1pPr>
      <a:lvl2pPr marL="3087264" marR="0" indent="-1136519"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2pPr>
      <a:lvl3pPr marL="5262945" marR="0" indent="-136145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3pPr>
      <a:lvl4pPr marL="7371998"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4pPr>
      <a:lvl5pPr marL="9322743"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5pPr>
      <a:lvl6pPr marL="11273487"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6pPr>
      <a:lvl7pPr marL="13224231"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7pPr>
      <a:lvl8pPr marL="15174976"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8pPr>
      <a:lvl9pPr marL="17125722"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7117D64E-FECD-48C6-95B0-EF02A34CEF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17576" y="5331290"/>
            <a:ext cx="21190396" cy="26080488"/>
          </a:xfrm>
          <a:prstGeom prst="rect">
            <a:avLst/>
          </a:prstGeom>
        </p:spPr>
      </p:pic>
      <p:pic>
        <p:nvPicPr>
          <p:cNvPr id="33" name="Picture 32">
            <a:extLst>
              <a:ext uri="{FF2B5EF4-FFF2-40B4-BE49-F238E27FC236}">
                <a16:creationId xmlns:a16="http://schemas.microsoft.com/office/drawing/2014/main" id="{CA6772DC-AB8F-46B2-854B-FD5488419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8673" y="1166192"/>
            <a:ext cx="6919661" cy="6768361"/>
          </a:xfrm>
          <a:prstGeom prst="rect">
            <a:avLst/>
          </a:prstGeom>
        </p:spPr>
      </p:pic>
      <p:pic>
        <p:nvPicPr>
          <p:cNvPr id="12" name="Picture 11">
            <a:extLst>
              <a:ext uri="{FF2B5EF4-FFF2-40B4-BE49-F238E27FC236}">
                <a16:creationId xmlns:a16="http://schemas.microsoft.com/office/drawing/2014/main" id="{BF4E2CBE-15F2-438B-BEE2-C02D4405CB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18631" y="-24963"/>
            <a:ext cx="8830506" cy="8830506"/>
          </a:xfrm>
          <a:prstGeom prst="rect">
            <a:avLst/>
          </a:prstGeom>
        </p:spPr>
      </p:pic>
      <p:sp>
        <p:nvSpPr>
          <p:cNvPr id="309" name="Title 4"/>
          <p:cNvSpPr txBox="1">
            <a:spLocks noGrp="1"/>
          </p:cNvSpPr>
          <p:nvPr>
            <p:ph type="ctrTitle"/>
          </p:nvPr>
        </p:nvSpPr>
        <p:spPr>
          <a:xfrm>
            <a:off x="999501" y="1139820"/>
            <a:ext cx="12125990" cy="5022553"/>
          </a:xfrm>
          <a:prstGeom prst="rect">
            <a:avLst/>
          </a:prstGeom>
        </p:spPr>
        <p:txBody>
          <a:bodyPr anchor="t">
            <a:normAutofit/>
          </a:bodyPr>
          <a:lstStyle/>
          <a:p>
            <a:pPr defTabSz="3355280">
              <a:defRPr sz="8500"/>
            </a:pPr>
            <a:r>
              <a:rPr lang="en-US" sz="7400" b="1" dirty="0">
                <a:latin typeface="Source Sans Pro Regular" panose="020B0503030403020204" pitchFamily="34" charset="0"/>
                <a:ea typeface="Source Sans Pro Regular" panose="020B0503030403020204" pitchFamily="34" charset="0"/>
              </a:rPr>
              <a:t>Convective Properties of Inner Core Tropical Cyclone Clouds Observed by Airborne Compact Raman Lidar</a:t>
            </a:r>
            <a:endParaRPr sz="7400" b="1" dirty="0">
              <a:latin typeface="Source Sans Pro Regular" panose="020B0503030403020204" pitchFamily="34" charset="0"/>
              <a:ea typeface="Source Sans Pro Regular" panose="020B0503030403020204" pitchFamily="34" charset="0"/>
            </a:endParaRPr>
          </a:p>
        </p:txBody>
      </p:sp>
      <p:sp>
        <p:nvSpPr>
          <p:cNvPr id="310" name="Line"/>
          <p:cNvSpPr/>
          <p:nvPr/>
        </p:nvSpPr>
        <p:spPr>
          <a:xfrm flipV="1">
            <a:off x="971183" y="6172420"/>
            <a:ext cx="11887200" cy="0"/>
          </a:xfrm>
          <a:prstGeom prst="line">
            <a:avLst/>
          </a:prstGeom>
          <a:ln w="25400">
            <a:solidFill>
              <a:srgbClr val="2C365E"/>
            </a:solidFill>
            <a:miter lim="400000"/>
          </a:ln>
        </p:spPr>
        <p:txBody>
          <a:bodyPr lIns="45718" tIns="45718" rIns="45718" bIns="45718"/>
          <a:lstStyle/>
          <a:p>
            <a:endParaRPr/>
          </a:p>
        </p:txBody>
      </p:sp>
      <p:sp>
        <p:nvSpPr>
          <p:cNvPr id="311" name="Rectangle 15"/>
          <p:cNvSpPr/>
          <p:nvPr/>
        </p:nvSpPr>
        <p:spPr>
          <a:xfrm>
            <a:off x="-145399" y="-20024"/>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2" name="Rectangle 15"/>
          <p:cNvSpPr/>
          <p:nvPr/>
        </p:nvSpPr>
        <p:spPr>
          <a:xfrm>
            <a:off x="0" y="32323765"/>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3" name="Rectangle 15"/>
          <p:cNvSpPr/>
          <p:nvPr/>
        </p:nvSpPr>
        <p:spPr>
          <a:xfrm rot="16200000">
            <a:off x="-15742913" y="16135550"/>
            <a:ext cx="32078861"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4" name="Rectangle 15"/>
          <p:cNvSpPr/>
          <p:nvPr/>
        </p:nvSpPr>
        <p:spPr>
          <a:xfrm rot="16200000">
            <a:off x="27454335" y="16069365"/>
            <a:ext cx="32471836"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5" name="Rectangle 15"/>
          <p:cNvSpPr/>
          <p:nvPr/>
        </p:nvSpPr>
        <p:spPr>
          <a:xfrm rot="16200000">
            <a:off x="-2780237" y="16249850"/>
            <a:ext cx="32536859"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6" name="Rectangle 15"/>
          <p:cNvSpPr/>
          <p:nvPr/>
        </p:nvSpPr>
        <p:spPr>
          <a:xfrm>
            <a:off x="321367" y="10903855"/>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20" name="Title 4"/>
          <p:cNvSpPr txBox="1"/>
          <p:nvPr/>
        </p:nvSpPr>
        <p:spPr>
          <a:xfrm>
            <a:off x="1036951" y="11614402"/>
            <a:ext cx="6629399" cy="879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     </a:t>
            </a:r>
            <a:r>
              <a:rPr sz="3400" dirty="0"/>
              <a:t>Highlights</a:t>
            </a:r>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400" dirty="0"/>
          </a:p>
        </p:txBody>
      </p:sp>
      <p:sp>
        <p:nvSpPr>
          <p:cNvPr id="329" name="Title 4"/>
          <p:cNvSpPr txBox="1"/>
          <p:nvPr/>
        </p:nvSpPr>
        <p:spPr>
          <a:xfrm>
            <a:off x="1196770" y="16313044"/>
            <a:ext cx="5471429" cy="560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lvl1pPr defTabSz="2653222">
              <a:lnSpc>
                <a:spcPct val="90000"/>
              </a:lnSpc>
              <a:spcBef>
                <a:spcPts val="1200"/>
              </a:spcBef>
              <a:defRPr sz="2976" b="1">
                <a:solidFill>
                  <a:srgbClr val="2C365E"/>
                </a:solidFill>
                <a:latin typeface="Source Sans Pro"/>
                <a:ea typeface="Source Sans Pro"/>
                <a:cs typeface="Source Sans Pro"/>
                <a:sym typeface="Source Sans Pro"/>
              </a:defRPr>
            </a:lvl1pPr>
          </a:lstStyle>
          <a:p>
            <a:r>
              <a:rPr sz="3400" dirty="0"/>
              <a:t>Background</a:t>
            </a:r>
          </a:p>
        </p:txBody>
      </p:sp>
      <p:sp>
        <p:nvSpPr>
          <p:cNvPr id="415" name="Rectangle 15"/>
          <p:cNvSpPr/>
          <p:nvPr/>
        </p:nvSpPr>
        <p:spPr>
          <a:xfrm>
            <a:off x="191488" y="23274927"/>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sp>
        <p:nvSpPr>
          <p:cNvPr id="417" name="Rectangle 15"/>
          <p:cNvSpPr/>
          <p:nvPr/>
        </p:nvSpPr>
        <p:spPr>
          <a:xfrm rot="5400000">
            <a:off x="14451064" y="16324876"/>
            <a:ext cx="324612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21" name="Rectangle 15"/>
          <p:cNvSpPr/>
          <p:nvPr/>
        </p:nvSpPr>
        <p:spPr>
          <a:xfrm>
            <a:off x="415019" y="15556979"/>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pic>
        <p:nvPicPr>
          <p:cNvPr id="1026" name="Picture 2" descr="Funding Opportunities | Office of Naval Research">
            <a:extLst>
              <a:ext uri="{FF2B5EF4-FFF2-40B4-BE49-F238E27FC236}">
                <a16:creationId xmlns:a16="http://schemas.microsoft.com/office/drawing/2014/main" id="{A22D3A91-7F3B-43FE-8E87-33885C7D2C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94394" y="9309337"/>
            <a:ext cx="1970689"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A7BCC7-01AD-447E-9FD2-6F662F5DC9AA}"/>
              </a:ext>
            </a:extLst>
          </p:cNvPr>
          <p:cNvSpPr txBox="1"/>
          <p:nvPr/>
        </p:nvSpPr>
        <p:spPr>
          <a:xfrm>
            <a:off x="971183" y="6613891"/>
            <a:ext cx="12125991" cy="23903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Ethan Murray</a:t>
            </a:r>
            <a:r>
              <a:rPr lang="en-US" sz="2600" b="1"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Lisa Bucci</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Jason Dunion</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dirty="0" err="1">
                <a:latin typeface="Source Sans Pro Regular" panose="020B0503030403020204" pitchFamily="34" charset="0"/>
                <a:ea typeface="Source Sans Pro Regular" panose="020B0503030403020204" pitchFamily="34" charset="0"/>
                <a:cs typeface="Times New Roman" panose="02020603050405020304" pitchFamily="18" charset="0"/>
              </a:rPr>
              <a:t>Zhien</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Wang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Jonathan Zawislak</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and Jun A. Zhang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3,4</a:t>
            </a:r>
          </a:p>
          <a:p>
            <a:endParaRPr kumimoji="0" lang="en-US" sz="2600" b="0" i="0" u="none" strike="noStrike" cap="none" spc="0" normalizeH="0" baseline="30000" dirty="0">
              <a:ln>
                <a:noFill/>
              </a:ln>
              <a:solidFill>
                <a:srgbClr val="000000"/>
              </a:solidFill>
              <a:effectLst/>
              <a:uFillTx/>
              <a:latin typeface="Source Sans Pro Regular" panose="020B0503030403020204" pitchFamily="34" charset="0"/>
              <a:ea typeface="Source Sans Pro Regular" panose="020B0503030403020204" pitchFamily="34" charset="0"/>
              <a:cs typeface="Times New Roman" panose="02020603050405020304" pitchFamily="18" charset="0"/>
              <a:sym typeface="Helvetica"/>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Laboratory for Atmospheric and Space Physics,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Department of Atmospheric and Oceanic Sciences,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NOAA Atlantic Oceanographic and Meteorological Laboratory and Hurricane Research Division, Miami, Florida</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Cooperative Institute for Marine &amp; Atmospheric Studies, University of Miami, Miami, Florida</a:t>
            </a:r>
            <a:endParaRPr kumimoji="0" lang="en-US" sz="2000" b="0" i="0" u="none" strike="noStrike" cap="none" spc="0" normalizeH="0" baseline="0" dirty="0">
              <a:ln>
                <a:noFill/>
              </a:ln>
              <a:solidFill>
                <a:srgbClr val="000000"/>
              </a:solidFill>
              <a:effectLst/>
              <a:uFillTx/>
              <a:latin typeface="Source Sans Pro Regular" panose="020B0503030403020204" pitchFamily="34" charset="0"/>
              <a:ea typeface="Source Sans Pro Regular" panose="020B0503030403020204" pitchFamily="34" charset="0"/>
              <a:sym typeface="Helvetica"/>
            </a:endParaRPr>
          </a:p>
        </p:txBody>
      </p:sp>
      <p:sp>
        <p:nvSpPr>
          <p:cNvPr id="31" name="TextBox 30">
            <a:extLst>
              <a:ext uri="{FF2B5EF4-FFF2-40B4-BE49-F238E27FC236}">
                <a16:creationId xmlns:a16="http://schemas.microsoft.com/office/drawing/2014/main" id="{1BCB7314-F3DC-49CE-8EB3-DFDF59D94A96}"/>
              </a:ext>
            </a:extLst>
          </p:cNvPr>
          <p:cNvSpPr txBox="1"/>
          <p:nvPr/>
        </p:nvSpPr>
        <p:spPr>
          <a:xfrm>
            <a:off x="900527" y="9500626"/>
            <a:ext cx="4296550" cy="9852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400" dirty="0">
                <a:latin typeface="Source Sans Pro Regular" panose="020B0503030403020204" pitchFamily="34" charset="0"/>
                <a:ea typeface="Source Sans Pro Regular" panose="020B0503030403020204" pitchFamily="34" charset="0"/>
                <a:cs typeface="Times New Roman" panose="02020603050405020304" pitchFamily="18" charset="0"/>
              </a:rPr>
              <a:t>Correspondence: Ethan.Murray@Colorado.edu</a:t>
            </a:r>
          </a:p>
        </p:txBody>
      </p:sp>
      <p:sp>
        <p:nvSpPr>
          <p:cNvPr id="32" name="Title 4">
            <a:extLst>
              <a:ext uri="{FF2B5EF4-FFF2-40B4-BE49-F238E27FC236}">
                <a16:creationId xmlns:a16="http://schemas.microsoft.com/office/drawing/2014/main" id="{CD51BA82-4B0A-443F-A531-524C37D67E2E}"/>
              </a:ext>
            </a:extLst>
          </p:cNvPr>
          <p:cNvSpPr txBox="1"/>
          <p:nvPr/>
        </p:nvSpPr>
        <p:spPr>
          <a:xfrm>
            <a:off x="31449528" y="20891458"/>
            <a:ext cx="2559938" cy="8790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Discussion</a:t>
            </a:r>
            <a:endParaRPr sz="3400"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400" dirty="0"/>
          </a:p>
        </p:txBody>
      </p:sp>
      <p:pic>
        <p:nvPicPr>
          <p:cNvPr id="4" name="Picture 3">
            <a:extLst>
              <a:ext uri="{FF2B5EF4-FFF2-40B4-BE49-F238E27FC236}">
                <a16:creationId xmlns:a16="http://schemas.microsoft.com/office/drawing/2014/main" id="{4F7B45F2-3EA5-4C7C-8129-54C9BA2D8BF8}"/>
              </a:ext>
            </a:extLst>
          </p:cNvPr>
          <p:cNvPicPr>
            <a:picLocks noChangeAspect="1"/>
          </p:cNvPicPr>
          <p:nvPr/>
        </p:nvPicPr>
        <p:blipFill rotWithShape="1">
          <a:blip r:embed="rId7"/>
          <a:srcRect t="-1" r="60453" b="-9472"/>
          <a:stretch/>
        </p:blipFill>
        <p:spPr>
          <a:xfrm>
            <a:off x="4864792" y="9343911"/>
            <a:ext cx="2075341" cy="1251273"/>
          </a:xfrm>
          <a:prstGeom prst="rect">
            <a:avLst/>
          </a:prstGeom>
        </p:spPr>
      </p:pic>
      <p:pic>
        <p:nvPicPr>
          <p:cNvPr id="5" name="Picture 2" descr="ATOC at CU-Boulder (@CUBoulderATOC) / Twitter">
            <a:extLst>
              <a:ext uri="{FF2B5EF4-FFF2-40B4-BE49-F238E27FC236}">
                <a16:creationId xmlns:a16="http://schemas.microsoft.com/office/drawing/2014/main" id="{4245F7AB-6332-41BC-807E-0FF06205222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392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A60EC34C-A7AB-4B64-828C-5A8D01F34DEC}"/>
              </a:ext>
            </a:extLst>
          </p:cNvPr>
          <p:cNvGraphicFramePr>
            <a:graphicFrameLocks noGrp="1"/>
          </p:cNvGraphicFramePr>
          <p:nvPr>
            <p:extLst>
              <p:ext uri="{D42A27DB-BD31-4B8C-83A1-F6EECF244321}">
                <p14:modId xmlns:p14="http://schemas.microsoft.com/office/powerpoint/2010/main" val="4076629137"/>
              </p:ext>
            </p:extLst>
          </p:nvPr>
        </p:nvGraphicFramePr>
        <p:xfrm>
          <a:off x="6683170" y="25439647"/>
          <a:ext cx="6138702" cy="6576376"/>
        </p:xfrm>
        <a:graphic>
          <a:graphicData uri="http://schemas.openxmlformats.org/drawingml/2006/table">
            <a:tbl>
              <a:tblPr firstRow="1" firstCol="1" bandRow="1">
                <a:tableStyleId>{5940675A-B579-460E-94D1-54222C63F5DA}</a:tableStyleId>
              </a:tblPr>
              <a:tblGrid>
                <a:gridCol w="1033768">
                  <a:extLst>
                    <a:ext uri="{9D8B030D-6E8A-4147-A177-3AD203B41FA5}">
                      <a16:colId xmlns:a16="http://schemas.microsoft.com/office/drawing/2014/main" val="722008135"/>
                    </a:ext>
                  </a:extLst>
                </a:gridCol>
                <a:gridCol w="1013343">
                  <a:extLst>
                    <a:ext uri="{9D8B030D-6E8A-4147-A177-3AD203B41FA5}">
                      <a16:colId xmlns:a16="http://schemas.microsoft.com/office/drawing/2014/main" val="1676906514"/>
                    </a:ext>
                  </a:extLst>
                </a:gridCol>
                <a:gridCol w="860711">
                  <a:extLst>
                    <a:ext uri="{9D8B030D-6E8A-4147-A177-3AD203B41FA5}">
                      <a16:colId xmlns:a16="http://schemas.microsoft.com/office/drawing/2014/main" val="2661763129"/>
                    </a:ext>
                  </a:extLst>
                </a:gridCol>
                <a:gridCol w="1112520">
                  <a:extLst>
                    <a:ext uri="{9D8B030D-6E8A-4147-A177-3AD203B41FA5}">
                      <a16:colId xmlns:a16="http://schemas.microsoft.com/office/drawing/2014/main" val="2792044140"/>
                    </a:ext>
                  </a:extLst>
                </a:gridCol>
                <a:gridCol w="937260">
                  <a:extLst>
                    <a:ext uri="{9D8B030D-6E8A-4147-A177-3AD203B41FA5}">
                      <a16:colId xmlns:a16="http://schemas.microsoft.com/office/drawing/2014/main" val="519330740"/>
                    </a:ext>
                  </a:extLst>
                </a:gridCol>
                <a:gridCol w="1181100">
                  <a:extLst>
                    <a:ext uri="{9D8B030D-6E8A-4147-A177-3AD203B41FA5}">
                      <a16:colId xmlns:a16="http://schemas.microsoft.com/office/drawing/2014/main" val="3045734067"/>
                    </a:ext>
                  </a:extLst>
                </a:gridCol>
              </a:tblGrid>
              <a:tr h="1125900">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Storm Name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Date (2021)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No. of Passes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Mean SLP (</a:t>
                      </a:r>
                      <a:r>
                        <a:rPr lang="en-US" sz="1800" dirty="0" err="1">
                          <a:effectLst/>
                          <a:latin typeface="Source Sans Pro Regular" panose="020B0503030403020204" pitchFamily="34" charset="0"/>
                          <a:ea typeface="Source Sans Pro Regular" panose="020B0503030403020204" pitchFamily="34" charset="0"/>
                        </a:rPr>
                        <a:t>hPa</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Surface Winds (</a:t>
                      </a:r>
                      <a:r>
                        <a:rPr lang="en-US" sz="1800" dirty="0" err="1">
                          <a:effectLst/>
                          <a:latin typeface="Source Sans Pro Regular" panose="020B0503030403020204" pitchFamily="34" charset="0"/>
                          <a:ea typeface="Source Sans Pro Regular" panose="020B0503030403020204" pitchFamily="34" charset="0"/>
                        </a:rPr>
                        <a:t>kt</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Category (Saffir-Simpson)</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3068800"/>
                  </a:ext>
                </a:extLst>
              </a:tr>
              <a:tr h="442726">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Grace</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16 Aug</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1007</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32.5</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extLst>
                  <a:ext uri="{0D108BD9-81ED-4DB2-BD59-A6C34878D82A}">
                    <a16:rowId xmlns:a16="http://schemas.microsoft.com/office/drawing/2014/main" val="2489623176"/>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17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1005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12105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18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5756001"/>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994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55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445486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20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993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3542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21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14074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4</a:t>
                      </a: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989</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23033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931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909993"/>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26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928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890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Sept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958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105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586191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29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115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3387643"/>
                  </a:ext>
                </a:extLst>
              </a:tr>
            </a:tbl>
          </a:graphicData>
        </a:graphic>
      </p:graphicFrame>
      <p:sp>
        <p:nvSpPr>
          <p:cNvPr id="40" name="TextBox 39">
            <a:extLst>
              <a:ext uri="{FF2B5EF4-FFF2-40B4-BE49-F238E27FC236}">
                <a16:creationId xmlns:a16="http://schemas.microsoft.com/office/drawing/2014/main" id="{DB9EC012-B434-48E4-AD5B-0878E7CFD5D4}"/>
              </a:ext>
            </a:extLst>
          </p:cNvPr>
          <p:cNvSpPr txBox="1"/>
          <p:nvPr/>
        </p:nvSpPr>
        <p:spPr>
          <a:xfrm>
            <a:off x="14078702" y="29019271"/>
            <a:ext cx="15809017" cy="31700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1:</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Observational data from the inner core of TC Sam. </a:t>
            </a:r>
          </a:p>
          <a:p>
            <a:pPr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a) A GOES 16 clean IR satellite view of Sam’s eye and eyewall . CRL cloud top heights and environmental shear are also provided.</a:t>
            </a:r>
          </a:p>
          <a:p>
            <a:pPr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b) The cloud top height distribution for this eye pass calculated using the methods described in Figure 2. </a:t>
            </a:r>
          </a:p>
          <a:p>
            <a:pPr marL="274320" indent="-640080"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c) A tail Doppler Radar (TDR) view of Sam’s eye, eyewall, and inner rainbands. High reflectivity values correspond to high precipitation rates. Arrows show Sam’s secondary circulation derived from TDR velocities. Both eyewalls are located around 37.5 Km from the TC center.  </a:t>
            </a:r>
          </a:p>
          <a:p>
            <a:pPr marL="457200" indent="-640080"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d-f) Compact Raman lidar (CRL) plots of return power, virtual potential temperature, and relative humidity. Black regions denote areas of total signal attenuation. Note the dry air in the eye next to the eyewalls in f).</a:t>
            </a:r>
          </a:p>
          <a:p>
            <a:pPr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g) Flight level measurements of total wind speed (cyan), vertical wind speed (yellow), and SFMR rain rates (blue). </a:t>
            </a:r>
          </a:p>
        </p:txBody>
      </p:sp>
      <p:sp>
        <p:nvSpPr>
          <p:cNvPr id="41" name="TextBox 40">
            <a:extLst>
              <a:ext uri="{FF2B5EF4-FFF2-40B4-BE49-F238E27FC236}">
                <a16:creationId xmlns:a16="http://schemas.microsoft.com/office/drawing/2014/main" id="{6F7ECF5E-D864-4F20-A455-35D6F2288E10}"/>
              </a:ext>
            </a:extLst>
          </p:cNvPr>
          <p:cNvSpPr txBox="1"/>
          <p:nvPr/>
        </p:nvSpPr>
        <p:spPr>
          <a:xfrm>
            <a:off x="735128" y="12214328"/>
            <a:ext cx="12245668" cy="2720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lvl="2" indent="-457200" algn="just">
              <a:lnSpc>
                <a:spcPct val="107000"/>
              </a:lnSpc>
              <a:spcAft>
                <a:spcPts val="800"/>
              </a:spcAft>
              <a:buFont typeface="Arial" panose="020B0604020202020204" pitchFamily="34" charset="0"/>
              <a:buChar char="•"/>
            </a:pPr>
            <a:r>
              <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rPr>
              <a:t>Tail Doppler radar (TDR), compact Raman lidar (CRL), and flight level measurements from NOAA’s P-3 aircraft are collocated to view tropical cyclone (TC) inner core structure (Figure 1).</a:t>
            </a:r>
          </a:p>
          <a:p>
            <a:pPr marL="640080" lvl="2" indent="-457200" algn="just">
              <a:lnSpc>
                <a:spcPct val="107000"/>
              </a:lnSpc>
              <a:spcAft>
                <a:spcPts val="800"/>
              </a:spcAft>
              <a:buFont typeface="Arial" panose="020B0604020202020204" pitchFamily="34" charset="0"/>
              <a:buChar char="•"/>
            </a:pPr>
            <a:endPar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lvl="6" indent="-457200" algn="just">
              <a:lnSpc>
                <a:spcPct val="107000"/>
              </a:lnSpc>
              <a:spcAft>
                <a:spcPts val="800"/>
              </a:spcAft>
              <a:buFont typeface="Arial" panose="020B0604020202020204" pitchFamily="34" charset="0"/>
              <a:buChar char="•"/>
            </a:pPr>
            <a:r>
              <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heights are derived from CRL  backscattered power (Figure 2).</a:t>
            </a:r>
          </a:p>
          <a:p>
            <a:pPr marL="640080" lvl="2" indent="-457200" algn="just">
              <a:lnSpc>
                <a:spcPct val="107000"/>
              </a:lnSpc>
              <a:spcAft>
                <a:spcPts val="800"/>
              </a:spcAft>
              <a:buFont typeface="Arial" panose="020B0604020202020204" pitchFamily="34" charset="0"/>
              <a:buChar char="•"/>
            </a:pPr>
            <a:r>
              <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 distributions are plotted for individual TCs (Figure 1b) and by intensity (Figure 3).</a:t>
            </a:r>
          </a:p>
          <a:p>
            <a:pPr marL="457200" indent="-457200" algn="just">
              <a:lnSpc>
                <a:spcPct val="107000"/>
              </a:lnSpc>
              <a:spcAft>
                <a:spcPts val="800"/>
              </a:spcAft>
              <a:buFont typeface="Arial" panose="020B0604020202020204" pitchFamily="34" charset="0"/>
              <a:buChar char="•"/>
            </a:pPr>
            <a:endPar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F599107B-C791-40F3-B4BB-56434943428E}"/>
              </a:ext>
            </a:extLst>
          </p:cNvPr>
          <p:cNvSpPr txBox="1"/>
          <p:nvPr/>
        </p:nvSpPr>
        <p:spPr>
          <a:xfrm>
            <a:off x="37046962" y="10150324"/>
            <a:ext cx="5486400" cy="34881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2 (above):</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Schematic view of a cloud top height calculation. a) A zoomed in view of TC Sam’s eye, where the red line atop the data is the estimated cloud top heights. b) A vertical profile of return power at the position of the gray line in a). The smoother curve above .5 km represents precipitation, while the steeper peaks below .5 km represents attenuation from clouds. The dashed blue line is the estimated cloud top height for this location.</a:t>
            </a:r>
          </a:p>
        </p:txBody>
      </p:sp>
      <p:sp>
        <p:nvSpPr>
          <p:cNvPr id="46" name="TextBox 45">
            <a:extLst>
              <a:ext uri="{FF2B5EF4-FFF2-40B4-BE49-F238E27FC236}">
                <a16:creationId xmlns:a16="http://schemas.microsoft.com/office/drawing/2014/main" id="{2ABAE2A0-107F-4D1A-A8E5-2FE346C5DFF5}"/>
              </a:ext>
            </a:extLst>
          </p:cNvPr>
          <p:cNvSpPr txBox="1"/>
          <p:nvPr/>
        </p:nvSpPr>
        <p:spPr>
          <a:xfrm>
            <a:off x="6615839" y="24521597"/>
            <a:ext cx="6236238" cy="853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Table 1:</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All TC cases included in cloud height calculations, highlighting the number of eye passes by intensity. </a:t>
            </a:r>
          </a:p>
        </p:txBody>
      </p:sp>
      <p:graphicFrame>
        <p:nvGraphicFramePr>
          <p:cNvPr id="6" name="Table 5">
            <a:extLst>
              <a:ext uri="{FF2B5EF4-FFF2-40B4-BE49-F238E27FC236}">
                <a16:creationId xmlns:a16="http://schemas.microsoft.com/office/drawing/2014/main" id="{9FD2EFCD-1E96-4CC9-AB40-987A2996802A}"/>
              </a:ext>
            </a:extLst>
          </p:cNvPr>
          <p:cNvGraphicFramePr>
            <a:graphicFrameLocks noGrp="1"/>
          </p:cNvGraphicFramePr>
          <p:nvPr>
            <p:extLst>
              <p:ext uri="{D42A27DB-BD31-4B8C-83A1-F6EECF244321}">
                <p14:modId xmlns:p14="http://schemas.microsoft.com/office/powerpoint/2010/main" val="854152745"/>
              </p:ext>
            </p:extLst>
          </p:nvPr>
        </p:nvGraphicFramePr>
        <p:xfrm>
          <a:off x="37154387" y="14031134"/>
          <a:ext cx="5483077" cy="3420598"/>
        </p:xfrm>
        <a:graphic>
          <a:graphicData uri="http://schemas.openxmlformats.org/drawingml/2006/table">
            <a:tbl>
              <a:tblPr firstRow="1" firstCol="1" bandRow="1">
                <a:tableStyleId>{5940675A-B579-460E-94D1-54222C63F5DA}</a:tableStyleId>
              </a:tblPr>
              <a:tblGrid>
                <a:gridCol w="1861758">
                  <a:extLst>
                    <a:ext uri="{9D8B030D-6E8A-4147-A177-3AD203B41FA5}">
                      <a16:colId xmlns:a16="http://schemas.microsoft.com/office/drawing/2014/main" val="1623615105"/>
                    </a:ext>
                  </a:extLst>
                </a:gridCol>
                <a:gridCol w="936604">
                  <a:extLst>
                    <a:ext uri="{9D8B030D-6E8A-4147-A177-3AD203B41FA5}">
                      <a16:colId xmlns:a16="http://schemas.microsoft.com/office/drawing/2014/main" val="3260927316"/>
                    </a:ext>
                  </a:extLst>
                </a:gridCol>
                <a:gridCol w="1380337">
                  <a:extLst>
                    <a:ext uri="{9D8B030D-6E8A-4147-A177-3AD203B41FA5}">
                      <a16:colId xmlns:a16="http://schemas.microsoft.com/office/drawing/2014/main" val="3129639363"/>
                    </a:ext>
                  </a:extLst>
                </a:gridCol>
                <a:gridCol w="1304378">
                  <a:extLst>
                    <a:ext uri="{9D8B030D-6E8A-4147-A177-3AD203B41FA5}">
                      <a16:colId xmlns:a16="http://schemas.microsoft.com/office/drawing/2014/main" val="2018978488"/>
                    </a:ext>
                  </a:extLst>
                </a:gridCol>
              </a:tblGrid>
              <a:tr h="65466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Cyclone Type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No. of Passes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Mean Cloud  Height (km)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Clear Air Presence (%)</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32724"/>
                  </a:ext>
                </a:extLst>
              </a:tr>
              <a:tr h="65466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1.94</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22.47</a:t>
                      </a:r>
                    </a:p>
                  </a:txBody>
                  <a:tcPr marL="68580" marR="68580" marT="0" marB="0" anchor="ctr"/>
                </a:tc>
                <a:extLst>
                  <a:ext uri="{0D108BD9-81ED-4DB2-BD59-A6C34878D82A}">
                    <a16:rowId xmlns:a16="http://schemas.microsoft.com/office/drawing/2014/main" val="861900012"/>
                  </a:ext>
                </a:extLst>
              </a:tr>
              <a:tr h="589882">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TS</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8 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1.19 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17.83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5657026"/>
                  </a:ext>
                </a:extLst>
              </a:tr>
              <a:tr h="65466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Weak Hurricane (Categories 1-2)</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10 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1.03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10.12 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5387176"/>
                  </a:ext>
                </a:extLst>
              </a:tr>
              <a:tr h="65466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Strong Hurricane</a:t>
                      </a:r>
                    </a:p>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(Categories 3-5)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8 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1.39</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6.97</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0187809"/>
                  </a:ext>
                </a:extLst>
              </a:tr>
            </a:tbl>
          </a:graphicData>
        </a:graphic>
      </p:graphicFrame>
      <p:sp>
        <p:nvSpPr>
          <p:cNvPr id="58" name="TextBox 57">
            <a:extLst>
              <a:ext uri="{FF2B5EF4-FFF2-40B4-BE49-F238E27FC236}">
                <a16:creationId xmlns:a16="http://schemas.microsoft.com/office/drawing/2014/main" id="{08340CD4-694F-4E47-ACE6-329FDB59CB5B}"/>
              </a:ext>
            </a:extLst>
          </p:cNvPr>
          <p:cNvSpPr txBox="1"/>
          <p:nvPr/>
        </p:nvSpPr>
        <p:spPr>
          <a:xfrm>
            <a:off x="37154387" y="17953893"/>
            <a:ext cx="5486400" cy="1841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3 (left):</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Cloud top height distributions for tropical storms (a), weak hurricanes (b), and strong hurricanes (c). </a:t>
            </a: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Table 2</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(above) contains a summary of these statistics. Note that clear air includes any CRL return height below 50 m. </a:t>
            </a:r>
          </a:p>
        </p:txBody>
      </p:sp>
      <p:sp>
        <p:nvSpPr>
          <p:cNvPr id="59" name="Rectangle 15">
            <a:extLst>
              <a:ext uri="{FF2B5EF4-FFF2-40B4-BE49-F238E27FC236}">
                <a16:creationId xmlns:a16="http://schemas.microsoft.com/office/drawing/2014/main" id="{2FE3BEF9-95CC-44FC-94DA-633E84274AAF}"/>
              </a:ext>
            </a:extLst>
          </p:cNvPr>
          <p:cNvSpPr/>
          <p:nvPr/>
        </p:nvSpPr>
        <p:spPr>
          <a:xfrm flipV="1">
            <a:off x="30681664" y="2023635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60" name="TextBox 59">
            <a:extLst>
              <a:ext uri="{FF2B5EF4-FFF2-40B4-BE49-F238E27FC236}">
                <a16:creationId xmlns:a16="http://schemas.microsoft.com/office/drawing/2014/main" id="{CB022108-B138-49C6-898E-1B6FE60A7324}"/>
              </a:ext>
            </a:extLst>
          </p:cNvPr>
          <p:cNvSpPr txBox="1"/>
          <p:nvPr/>
        </p:nvSpPr>
        <p:spPr>
          <a:xfrm>
            <a:off x="674866" y="17140553"/>
            <a:ext cx="12288437" cy="6074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TC eye clouds are related to eyewall and boundary layer dynamics, two regions essential for understanding TC intensity change.</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Yet, cloud top heights throughout TC eyes are poorly resolved by current observational satellite</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and radar</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measurements.</a:t>
            </a:r>
            <a:endPar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While studies of TC eye clouds using observations</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and theory</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 4</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have been made, no detailed research on cloud top heights throughout an entire TC eye exists.</a:t>
            </a:r>
          </a:p>
          <a:p>
            <a:pPr marL="182880" algn="just">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Currently, only stratiform clouds trapped beneath a strong inversion layer are thought to develop in TC eyes,</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suggesting that low level mixing and downward subsidence are the main contributors to eye dynamics.</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This theory can be tested by finding cloud top heights using the CRL’s backscattered power channel (Figure 2), which was deployed on NOAA’s P-3 aircraft during the 2021 Hurricane Season (Table 1). </a:t>
            </a:r>
          </a:p>
          <a:p>
            <a:pPr marL="640080" indent="-457200" algn="just">
              <a:lnSpc>
                <a:spcPct val="107000"/>
              </a:lnSpc>
              <a:spcAft>
                <a:spcPts val="800"/>
              </a:spcAft>
              <a:buFont typeface="Arial" panose="020B0604020202020204" pitchFamily="34" charset="0"/>
              <a:buChar char="•"/>
            </a:pPr>
            <a:endPar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sp>
        <p:nvSpPr>
          <p:cNvPr id="62" name="Title 4">
            <a:extLst>
              <a:ext uri="{FF2B5EF4-FFF2-40B4-BE49-F238E27FC236}">
                <a16:creationId xmlns:a16="http://schemas.microsoft.com/office/drawing/2014/main" id="{A7455C97-6F1E-47B1-A238-7B5FF2EC18A9}"/>
              </a:ext>
            </a:extLst>
          </p:cNvPr>
          <p:cNvSpPr txBox="1"/>
          <p:nvPr/>
        </p:nvSpPr>
        <p:spPr>
          <a:xfrm>
            <a:off x="1196770" y="23870787"/>
            <a:ext cx="2846796" cy="1007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Methods</a:t>
            </a:r>
            <a:endParaRPr sz="3400" dirty="0"/>
          </a:p>
        </p:txBody>
      </p:sp>
      <p:sp>
        <p:nvSpPr>
          <p:cNvPr id="63" name="TextBox 62">
            <a:extLst>
              <a:ext uri="{FF2B5EF4-FFF2-40B4-BE49-F238E27FC236}">
                <a16:creationId xmlns:a16="http://schemas.microsoft.com/office/drawing/2014/main" id="{8C41C402-F222-4659-9361-A0275EAD495A}"/>
              </a:ext>
            </a:extLst>
          </p:cNvPr>
          <p:cNvSpPr txBox="1"/>
          <p:nvPr/>
        </p:nvSpPr>
        <p:spPr>
          <a:xfrm>
            <a:off x="745179" y="24521597"/>
            <a:ext cx="5486400" cy="69246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The TC center (0 km) is defined for every continuous eye pass as the lowest recorded surface pressure. </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Dips in aircraft height are accounted for when plotting CRL data and calculating cloud heights.</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Available TDR, CRL, and flight level data are collocated and plotted using a common x axis  (Figure 1).</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An algorithm is used to find cloud top heights based on CRL backscattered power. Sharp return peaks from clouds differ from the smoother precipitation peaks (Figure 2).</a:t>
            </a:r>
          </a:p>
        </p:txBody>
      </p:sp>
      <p:pic>
        <p:nvPicPr>
          <p:cNvPr id="1028" name="Picture 4" descr="About the NOAA emblem and logo | National Oceanic and Atmospheric  Administration">
            <a:extLst>
              <a:ext uri="{FF2B5EF4-FFF2-40B4-BE49-F238E27FC236}">
                <a16:creationId xmlns:a16="http://schemas.microsoft.com/office/drawing/2014/main" id="{CB50B38F-4C1D-42CC-BF3A-7B84A75BD2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3347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82A422A4-6F4E-47CF-B58E-EF4B2AEE51C0}"/>
              </a:ext>
            </a:extLst>
          </p:cNvPr>
          <p:cNvSpPr txBox="1"/>
          <p:nvPr/>
        </p:nvSpPr>
        <p:spPr>
          <a:xfrm>
            <a:off x="31441647" y="29752652"/>
            <a:ext cx="11720830" cy="2308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r>
              <a:rPr lang="en-US" baseline="30000" dirty="0">
                <a:latin typeface="Source Sans Pro Regular" panose="020B0503030403020204" pitchFamily="34" charset="0"/>
                <a:ea typeface="Source Sans Pro Regular" panose="020B0503030403020204" pitchFamily="34" charset="0"/>
              </a:rPr>
              <a:t>1 </a:t>
            </a:r>
            <a:r>
              <a:rPr lang="en-US" dirty="0" err="1">
                <a:latin typeface="Source Sans Pro Regular" panose="020B0503030403020204" pitchFamily="34" charset="0"/>
                <a:ea typeface="Source Sans Pro Regular" panose="020B0503030403020204" pitchFamily="34" charset="0"/>
              </a:rPr>
              <a:t>Harnos</a:t>
            </a:r>
            <a:r>
              <a:rPr lang="en-US" dirty="0">
                <a:latin typeface="Source Sans Pro Regular" panose="020B0503030403020204" pitchFamily="34" charset="0"/>
                <a:ea typeface="Source Sans Pro Regular" panose="020B0503030403020204" pitchFamily="34" charset="0"/>
              </a:rPr>
              <a:t>, Daniel S., and Stephen W. Nesbitt. “Passive Microwave Quantification of Tropical Cyclone Inner-Core Cloud Populations Relative to Subsequent Intensity Change.” </a:t>
            </a:r>
            <a:r>
              <a:rPr lang="en-US" i="1" dirty="0">
                <a:latin typeface="Source Sans Pro Regular" panose="020B0503030403020204" pitchFamily="34" charset="0"/>
                <a:ea typeface="Source Sans Pro Regular" panose="020B0503030403020204" pitchFamily="34" charset="0"/>
              </a:rPr>
              <a:t>Monthly Weather Review</a:t>
            </a:r>
            <a:r>
              <a:rPr lang="en-US" dirty="0">
                <a:latin typeface="Source Sans Pro Regular" panose="020B0503030403020204" pitchFamily="34" charset="0"/>
                <a:ea typeface="Source Sans Pro Regular" panose="020B0503030403020204" pitchFamily="34" charset="0"/>
              </a:rPr>
              <a:t> 144, no. 11 (November 1, 2016): 4461–82.</a:t>
            </a:r>
          </a:p>
          <a:p>
            <a:pPr marL="457200" indent="-457200"/>
            <a:r>
              <a:rPr lang="en-US" baseline="30000" dirty="0">
                <a:latin typeface="Source Sans Pro Regular" panose="020B0503030403020204" pitchFamily="34" charset="0"/>
                <a:ea typeface="Source Sans Pro Regular" panose="020B0503030403020204" pitchFamily="34" charset="0"/>
              </a:rPr>
              <a:t>2 </a:t>
            </a:r>
            <a:r>
              <a:rPr lang="en-US" dirty="0">
                <a:latin typeface="Source Sans Pro Regular" panose="020B0503030403020204" pitchFamily="34" charset="0"/>
                <a:ea typeface="Source Sans Pro Regular" panose="020B0503030403020204" pitchFamily="34" charset="0"/>
              </a:rPr>
              <a:t>Rogers, Robert F. “Recent Advances in Our Understanding of Tropical Cyclone Intensity Change Processes from Airborne Observations.” </a:t>
            </a:r>
            <a:r>
              <a:rPr lang="en-US" i="1" dirty="0">
                <a:latin typeface="Source Sans Pro Regular" panose="020B0503030403020204" pitchFamily="34" charset="0"/>
                <a:ea typeface="Source Sans Pro Regular" panose="020B0503030403020204" pitchFamily="34" charset="0"/>
              </a:rPr>
              <a:t>Atmosphere</a:t>
            </a:r>
            <a:r>
              <a:rPr lang="en-US" dirty="0">
                <a:latin typeface="Source Sans Pro Regular" panose="020B0503030403020204" pitchFamily="34" charset="0"/>
                <a:ea typeface="Source Sans Pro Regular" panose="020B0503030403020204" pitchFamily="34" charset="0"/>
              </a:rPr>
              <a:t> 12, no. 5 (May 2021): 650.</a:t>
            </a:r>
          </a:p>
          <a:p>
            <a:pPr marL="457200" indent="-457200"/>
            <a:r>
              <a:rPr lang="en-US" baseline="30000" dirty="0">
                <a:latin typeface="Source Sans Pro Regular" panose="020B0503030403020204" pitchFamily="34" charset="0"/>
                <a:ea typeface="Source Sans Pro Regular" panose="020B0503030403020204" pitchFamily="34" charset="0"/>
              </a:rPr>
              <a:t>3 </a:t>
            </a:r>
            <a:r>
              <a:rPr lang="en-US" dirty="0">
                <a:latin typeface="Source Sans Pro Regular" panose="020B0503030403020204" pitchFamily="34" charset="0"/>
                <a:ea typeface="Source Sans Pro Regular" panose="020B0503030403020204" pitchFamily="34" charset="0"/>
              </a:rPr>
              <a:t>Willoughby, H. E. “Tropical Cyclone Eye Thermodynamics.” </a:t>
            </a:r>
            <a:r>
              <a:rPr lang="en-US" i="1" dirty="0">
                <a:latin typeface="Source Sans Pro Regular" panose="020B0503030403020204" pitchFamily="34" charset="0"/>
                <a:ea typeface="Source Sans Pro Regular" panose="020B0503030403020204" pitchFamily="34" charset="0"/>
              </a:rPr>
              <a:t>Monthly Weather Review</a:t>
            </a:r>
            <a:r>
              <a:rPr lang="en-US" dirty="0">
                <a:latin typeface="Source Sans Pro Regular" panose="020B0503030403020204" pitchFamily="34" charset="0"/>
                <a:ea typeface="Source Sans Pro Regular" panose="020B0503030403020204" pitchFamily="34" charset="0"/>
              </a:rPr>
              <a:t> 126, no. 12 (December 1, 1998): 3053–67.</a:t>
            </a:r>
            <a:endParaRPr lang="en-US" baseline="30000" dirty="0">
              <a:latin typeface="Source Sans Pro Regular" panose="020B0503030403020204" pitchFamily="34" charset="0"/>
              <a:ea typeface="Source Sans Pro Regular" panose="020B0503030403020204" pitchFamily="34" charset="0"/>
            </a:endParaRPr>
          </a:p>
          <a:p>
            <a:pPr marL="457200" indent="-457200"/>
            <a:r>
              <a:rPr lang="en-US" baseline="30000" dirty="0">
                <a:latin typeface="Source Sans Pro Regular" panose="020B0503030403020204" pitchFamily="34" charset="0"/>
                <a:ea typeface="Source Sans Pro Regular" panose="020B0503030403020204" pitchFamily="34" charset="0"/>
              </a:rPr>
              <a:t>4 </a:t>
            </a:r>
            <a:r>
              <a:rPr lang="en-US" dirty="0" err="1">
                <a:latin typeface="Source Sans Pro Regular" panose="020B0503030403020204" pitchFamily="34" charset="0"/>
                <a:ea typeface="Source Sans Pro Regular" panose="020B0503030403020204" pitchFamily="34" charset="0"/>
              </a:rPr>
              <a:t>Houze</a:t>
            </a:r>
            <a:r>
              <a:rPr lang="en-US" dirty="0">
                <a:latin typeface="Source Sans Pro Regular" panose="020B0503030403020204" pitchFamily="34" charset="0"/>
                <a:ea typeface="Source Sans Pro Regular" panose="020B0503030403020204" pitchFamily="34" charset="0"/>
              </a:rPr>
              <a:t>, Robert A. “Clouds in Tropical Cyclones.” </a:t>
            </a:r>
            <a:r>
              <a:rPr lang="en-US" i="1" dirty="0">
                <a:latin typeface="Source Sans Pro Regular" panose="020B0503030403020204" pitchFamily="34" charset="0"/>
                <a:ea typeface="Source Sans Pro Regular" panose="020B0503030403020204" pitchFamily="34" charset="0"/>
              </a:rPr>
              <a:t>Monthly Weather Review</a:t>
            </a:r>
            <a:r>
              <a:rPr lang="en-US" dirty="0">
                <a:latin typeface="Source Sans Pro Regular" panose="020B0503030403020204" pitchFamily="34" charset="0"/>
                <a:ea typeface="Source Sans Pro Regular" panose="020B0503030403020204" pitchFamily="34" charset="0"/>
              </a:rPr>
              <a:t> 138, no. 2 (February 1, 2010): 293–344.</a:t>
            </a:r>
          </a:p>
        </p:txBody>
      </p:sp>
      <p:sp>
        <p:nvSpPr>
          <p:cNvPr id="71" name="Title 4">
            <a:extLst>
              <a:ext uri="{FF2B5EF4-FFF2-40B4-BE49-F238E27FC236}">
                <a16:creationId xmlns:a16="http://schemas.microsoft.com/office/drawing/2014/main" id="{0422E1DA-C6FA-4728-9B7F-C59F5112EE30}"/>
              </a:ext>
            </a:extLst>
          </p:cNvPr>
          <p:cNvSpPr txBox="1"/>
          <p:nvPr/>
        </p:nvSpPr>
        <p:spPr>
          <a:xfrm>
            <a:off x="31441647" y="29172895"/>
            <a:ext cx="2782206" cy="8174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Citations</a:t>
            </a:r>
            <a:endParaRPr sz="3400" dirty="0"/>
          </a:p>
        </p:txBody>
      </p:sp>
      <p:pic>
        <p:nvPicPr>
          <p:cNvPr id="78" name="Picture 77">
            <a:extLst>
              <a:ext uri="{FF2B5EF4-FFF2-40B4-BE49-F238E27FC236}">
                <a16:creationId xmlns:a16="http://schemas.microsoft.com/office/drawing/2014/main" id="{4D8AD4D0-467C-42B5-9B93-6A83B738DB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245307" y="925535"/>
            <a:ext cx="11818160" cy="3736549"/>
          </a:xfrm>
          <a:prstGeom prst="rect">
            <a:avLst/>
          </a:prstGeom>
        </p:spPr>
      </p:pic>
      <p:pic>
        <p:nvPicPr>
          <p:cNvPr id="80" name="Picture 79">
            <a:extLst>
              <a:ext uri="{FF2B5EF4-FFF2-40B4-BE49-F238E27FC236}">
                <a16:creationId xmlns:a16="http://schemas.microsoft.com/office/drawing/2014/main" id="{9AF12EFC-1F78-4DB2-996C-589555DE150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403317" y="4521575"/>
            <a:ext cx="12344399" cy="4937760"/>
          </a:xfrm>
          <a:prstGeom prst="rect">
            <a:avLst/>
          </a:prstGeom>
        </p:spPr>
      </p:pic>
      <p:sp>
        <p:nvSpPr>
          <p:cNvPr id="124" name="TextBox 5">
            <a:extLst>
              <a:ext uri="{FF2B5EF4-FFF2-40B4-BE49-F238E27FC236}">
                <a16:creationId xmlns:a16="http://schemas.microsoft.com/office/drawing/2014/main" id="{E60AA416-C169-454D-BA91-7F27879B3A52}"/>
              </a:ext>
            </a:extLst>
          </p:cNvPr>
          <p:cNvSpPr txBox="1">
            <a:spLocks noChangeArrowheads="1"/>
          </p:cNvSpPr>
          <p:nvPr/>
        </p:nvSpPr>
        <p:spPr bwMode="auto">
          <a:xfrm>
            <a:off x="15347908" y="1722876"/>
            <a:ext cx="50129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25" name="TextBox 5">
            <a:extLst>
              <a:ext uri="{FF2B5EF4-FFF2-40B4-BE49-F238E27FC236}">
                <a16:creationId xmlns:a16="http://schemas.microsoft.com/office/drawing/2014/main" id="{39F1F83F-B571-44DB-AA82-49B93EEC0150}"/>
              </a:ext>
            </a:extLst>
          </p:cNvPr>
          <p:cNvSpPr txBox="1">
            <a:spLocks noChangeArrowheads="1"/>
          </p:cNvSpPr>
          <p:nvPr/>
        </p:nvSpPr>
        <p:spPr bwMode="auto">
          <a:xfrm>
            <a:off x="28969088" y="1722876"/>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126" name="TextBox 5">
            <a:extLst>
              <a:ext uri="{FF2B5EF4-FFF2-40B4-BE49-F238E27FC236}">
                <a16:creationId xmlns:a16="http://schemas.microsoft.com/office/drawing/2014/main" id="{4840164C-2145-44ED-B72D-AC742A5F7F10}"/>
              </a:ext>
            </a:extLst>
          </p:cNvPr>
          <p:cNvSpPr txBox="1">
            <a:spLocks noChangeArrowheads="1"/>
          </p:cNvSpPr>
          <p:nvPr/>
        </p:nvSpPr>
        <p:spPr bwMode="auto">
          <a:xfrm>
            <a:off x="15119308" y="8692170"/>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c</a:t>
            </a:r>
          </a:p>
        </p:txBody>
      </p:sp>
      <p:sp>
        <p:nvSpPr>
          <p:cNvPr id="127" name="TextBox 5">
            <a:extLst>
              <a:ext uri="{FF2B5EF4-FFF2-40B4-BE49-F238E27FC236}">
                <a16:creationId xmlns:a16="http://schemas.microsoft.com/office/drawing/2014/main" id="{8F0FF164-02E9-4DDC-A5DE-D7729C87D21A}"/>
              </a:ext>
            </a:extLst>
          </p:cNvPr>
          <p:cNvSpPr txBox="1">
            <a:spLocks noChangeArrowheads="1"/>
          </p:cNvSpPr>
          <p:nvPr/>
        </p:nvSpPr>
        <p:spPr bwMode="auto">
          <a:xfrm>
            <a:off x="15119308" y="12725616"/>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d</a:t>
            </a:r>
          </a:p>
        </p:txBody>
      </p:sp>
      <p:sp>
        <p:nvSpPr>
          <p:cNvPr id="128" name="TextBox 5">
            <a:extLst>
              <a:ext uri="{FF2B5EF4-FFF2-40B4-BE49-F238E27FC236}">
                <a16:creationId xmlns:a16="http://schemas.microsoft.com/office/drawing/2014/main" id="{AC151D0E-EF8F-4DF6-8F3E-8DE4BA0EEE2F}"/>
              </a:ext>
            </a:extLst>
          </p:cNvPr>
          <p:cNvSpPr txBox="1">
            <a:spLocks noChangeArrowheads="1"/>
          </p:cNvSpPr>
          <p:nvPr/>
        </p:nvSpPr>
        <p:spPr bwMode="auto">
          <a:xfrm>
            <a:off x="15119308" y="16819606"/>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a:t>
            </a:r>
          </a:p>
        </p:txBody>
      </p:sp>
      <p:sp>
        <p:nvSpPr>
          <p:cNvPr id="129" name="TextBox 5">
            <a:extLst>
              <a:ext uri="{FF2B5EF4-FFF2-40B4-BE49-F238E27FC236}">
                <a16:creationId xmlns:a16="http://schemas.microsoft.com/office/drawing/2014/main" id="{FDB4197E-7270-46E6-878A-54BBEB1A2A5C}"/>
              </a:ext>
            </a:extLst>
          </p:cNvPr>
          <p:cNvSpPr txBox="1">
            <a:spLocks noChangeArrowheads="1"/>
          </p:cNvSpPr>
          <p:nvPr/>
        </p:nvSpPr>
        <p:spPr bwMode="auto">
          <a:xfrm>
            <a:off x="15119308" y="20905837"/>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f</a:t>
            </a:r>
          </a:p>
        </p:txBody>
      </p:sp>
      <p:sp>
        <p:nvSpPr>
          <p:cNvPr id="130" name="TextBox 5">
            <a:extLst>
              <a:ext uri="{FF2B5EF4-FFF2-40B4-BE49-F238E27FC236}">
                <a16:creationId xmlns:a16="http://schemas.microsoft.com/office/drawing/2014/main" id="{561A84DC-7A7A-4DA4-B958-7C5819AEB4C9}"/>
              </a:ext>
            </a:extLst>
          </p:cNvPr>
          <p:cNvSpPr txBox="1">
            <a:spLocks noChangeArrowheads="1"/>
          </p:cNvSpPr>
          <p:nvPr/>
        </p:nvSpPr>
        <p:spPr bwMode="auto">
          <a:xfrm>
            <a:off x="15119308" y="25039537"/>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g</a:t>
            </a:r>
          </a:p>
        </p:txBody>
      </p:sp>
      <p:sp>
        <p:nvSpPr>
          <p:cNvPr id="131" name="TextBox 5">
            <a:extLst>
              <a:ext uri="{FF2B5EF4-FFF2-40B4-BE49-F238E27FC236}">
                <a16:creationId xmlns:a16="http://schemas.microsoft.com/office/drawing/2014/main" id="{95F1817C-350A-453F-8236-84E81037E1E6}"/>
              </a:ext>
            </a:extLst>
          </p:cNvPr>
          <p:cNvSpPr txBox="1">
            <a:spLocks noChangeArrowheads="1"/>
          </p:cNvSpPr>
          <p:nvPr/>
        </p:nvSpPr>
        <p:spPr bwMode="auto">
          <a:xfrm>
            <a:off x="32135713" y="1404972"/>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32" name="TextBox 5">
            <a:extLst>
              <a:ext uri="{FF2B5EF4-FFF2-40B4-BE49-F238E27FC236}">
                <a16:creationId xmlns:a16="http://schemas.microsoft.com/office/drawing/2014/main" id="{5F9ED4FA-B49D-43D7-8C94-B2447CA84264}"/>
              </a:ext>
            </a:extLst>
          </p:cNvPr>
          <p:cNvSpPr txBox="1">
            <a:spLocks noChangeArrowheads="1"/>
          </p:cNvSpPr>
          <p:nvPr/>
        </p:nvSpPr>
        <p:spPr bwMode="auto">
          <a:xfrm>
            <a:off x="32135713" y="5267803"/>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9" name="Arrow: Right 8">
            <a:extLst>
              <a:ext uri="{FF2B5EF4-FFF2-40B4-BE49-F238E27FC236}">
                <a16:creationId xmlns:a16="http://schemas.microsoft.com/office/drawing/2014/main" id="{EEB8CB69-FF90-4A0B-AC05-187F9D43402A}"/>
              </a:ext>
            </a:extLst>
          </p:cNvPr>
          <p:cNvSpPr/>
          <p:nvPr/>
        </p:nvSpPr>
        <p:spPr>
          <a:xfrm rot="20023618">
            <a:off x="15806069" y="4796858"/>
            <a:ext cx="1393526" cy="940633"/>
          </a:xfrm>
          <a:prstGeom prst="rightArrow">
            <a:avLst/>
          </a:prstGeom>
          <a:solidFill>
            <a:schemeClr val="tx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0" name="TextBox 9">
            <a:extLst>
              <a:ext uri="{FF2B5EF4-FFF2-40B4-BE49-F238E27FC236}">
                <a16:creationId xmlns:a16="http://schemas.microsoft.com/office/drawing/2014/main" id="{AB14C9B7-FC4C-4B62-9B83-E6282F3A1147}"/>
              </a:ext>
            </a:extLst>
          </p:cNvPr>
          <p:cNvSpPr txBox="1"/>
          <p:nvPr/>
        </p:nvSpPr>
        <p:spPr>
          <a:xfrm rot="20033804">
            <a:off x="15861005" y="5088755"/>
            <a:ext cx="1162530" cy="3231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500" dirty="0">
                <a:solidFill>
                  <a:schemeClr val="bg1"/>
                </a:solidFill>
                <a:latin typeface="Source Sans Pro Regular" panose="020B0503030403020204" pitchFamily="34" charset="0"/>
                <a:ea typeface="Source Sans Pro Regular" panose="020B0503030403020204" pitchFamily="34" charset="0"/>
              </a:rPr>
              <a:t>10.3 Knots</a:t>
            </a:r>
            <a:endParaRPr kumimoji="0" lang="en-US" sz="1500" b="0" i="0" u="none" strike="noStrike" cap="none" spc="0" normalizeH="0" baseline="0" dirty="0">
              <a:ln>
                <a:noFill/>
              </a:ln>
              <a:solidFill>
                <a:schemeClr val="bg1"/>
              </a:solidFill>
              <a:effectLst/>
              <a:uFillTx/>
              <a:latin typeface="Source Sans Pro Regular" panose="020B0503030403020204" pitchFamily="34" charset="0"/>
              <a:ea typeface="Source Sans Pro Regular" panose="020B0503030403020204" pitchFamily="34" charset="0"/>
              <a:sym typeface="Helvetica"/>
            </a:endParaRPr>
          </a:p>
        </p:txBody>
      </p:sp>
      <p:pic>
        <p:nvPicPr>
          <p:cNvPr id="25" name="Picture 24">
            <a:extLst>
              <a:ext uri="{FF2B5EF4-FFF2-40B4-BE49-F238E27FC236}">
                <a16:creationId xmlns:a16="http://schemas.microsoft.com/office/drawing/2014/main" id="{8E113663-6A4F-401D-89C9-CC59D6A306E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1067794" y="10174083"/>
            <a:ext cx="5656490" cy="9621336"/>
          </a:xfrm>
          <a:prstGeom prst="rect">
            <a:avLst/>
          </a:prstGeom>
        </p:spPr>
      </p:pic>
      <p:sp>
        <p:nvSpPr>
          <p:cNvPr id="73" name="TextBox 72">
            <a:extLst>
              <a:ext uri="{FF2B5EF4-FFF2-40B4-BE49-F238E27FC236}">
                <a16:creationId xmlns:a16="http://schemas.microsoft.com/office/drawing/2014/main" id="{77B3A671-932B-4F2B-B6A6-591F12CD750C}"/>
              </a:ext>
            </a:extLst>
          </p:cNvPr>
          <p:cNvSpPr txBox="1"/>
          <p:nvPr/>
        </p:nvSpPr>
        <p:spPr>
          <a:xfrm>
            <a:off x="30852143" y="21484548"/>
            <a:ext cx="12288437" cy="72689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TC Sam is very intense and axisymmetric. Its main eyewalls at ±37.5 km have strong updrafts and high wind speeds (Figure 1g).</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Figure 1 depicts an active eyewall replacement cycle (ERC). Four main updrafts on can be seen in the TDR data, with the outer eyewalls replacing the inner ones. The total wind speed profile in 1g is typical for an ERC.</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Precipitation entrainment from the disintegrating inner eyewall is present in the left side of the eye (green streaks in 1d).</a:t>
            </a:r>
          </a:p>
          <a:p>
            <a:pPr marL="182880" algn="just">
              <a:lnSpc>
                <a:spcPct val="107000"/>
              </a:lnSpc>
              <a:spcAft>
                <a:spcPts val="800"/>
              </a:spcAft>
            </a:pPr>
            <a:endPar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182880" algn="just">
              <a:lnSpc>
                <a:spcPct val="107000"/>
              </a:lnSpc>
              <a:spcAft>
                <a:spcPts val="800"/>
              </a:spcAft>
            </a:pPr>
            <a:endPar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182880" algn="just">
              <a:lnSpc>
                <a:spcPct val="107000"/>
              </a:lnSpc>
              <a:spcAft>
                <a:spcPts val="800"/>
              </a:spcAft>
            </a:pPr>
            <a:endPar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182880" algn="just">
              <a:lnSpc>
                <a:spcPct val="107000"/>
              </a:lnSpc>
              <a:spcAft>
                <a:spcPts val="800"/>
              </a:spcAft>
            </a:pPr>
            <a:endPar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Temperature inversions are strong where convection doesn’t dominate, and air is much drier along the eyewalls versus in the TC center (Figure 1e-f). This, along with the vertical velocities in 1g, suggests that subsidence dominates along the eyewalls while mixing occurs in the TC center.</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TS and weak hurricane distributions are dominated by low clouds, strong hurricanes have an even cloud distribution, and TD cases are dominated by tall convective clouds (Figure 3).</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Weaker TCs also have more clear air filling the eye, likely from asymmetric convection and a less stratified inversion layer (Table 2).</a:t>
            </a:r>
          </a:p>
          <a:p>
            <a:pPr marL="640080" indent="-457200" algn="just">
              <a:lnSpc>
                <a:spcPct val="107000"/>
              </a:lnSpc>
              <a:spcAft>
                <a:spcPts val="800"/>
              </a:spcAft>
              <a:buFont typeface="Arial" panose="020B0604020202020204" pitchFamily="34" charset="0"/>
              <a:buChar char="•"/>
            </a:pPr>
            <a:endPar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59922916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9108</TotalTime>
  <Words>1258</Words>
  <Application>Microsoft Office PowerPoint</Application>
  <PresentationFormat>Custom</PresentationFormat>
  <Paragraphs>153</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Helvetica</vt:lpstr>
      <vt:lpstr>Source Sans Pro</vt:lpstr>
      <vt:lpstr>Source Sans Pro Black</vt:lpstr>
      <vt:lpstr>Source Sans Pro Regular</vt:lpstr>
      <vt:lpstr>Source Sans Pro SemiBold</vt:lpstr>
      <vt:lpstr>Times New Roman</vt:lpstr>
      <vt:lpstr>Office Theme</vt:lpstr>
      <vt:lpstr>Convective Properties of Inner Core Tropical Cyclone Clouds Observed by Airborne Compact Raman Lidar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and UX design principles can improve the effectiveness of Morrison’s Better Poster and poster presentations</dc:title>
  <dc:creator>Ethan Murray</dc:creator>
  <cp:lastModifiedBy>Ethan Murray</cp:lastModifiedBy>
  <cp:revision>110</cp:revision>
  <dcterms:modified xsi:type="dcterms:W3CDTF">2022-12-03T20:19:34Z</dcterms:modified>
</cp:coreProperties>
</file>