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2"/>
    <p:sldId id="260" r:id="rId3"/>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4475" autoAdjust="0"/>
  </p:normalViewPr>
  <p:slideViewPr>
    <p:cSldViewPr snapToGrid="0">
      <p:cViewPr>
        <p:scale>
          <a:sx n="90" d="100"/>
          <a:sy n="90" d="100"/>
        </p:scale>
        <p:origin x="-16536" y="-14501"/>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1143000" y="685800"/>
            <a:ext cx="4572000" cy="3429000"/>
          </a:xfrm>
          <a:prstGeom prst="rect">
            <a:avLst/>
          </a:prstGeom>
        </p:spPr>
        <p:txBody>
          <a:bodyPr/>
          <a:lstStyle/>
          <a:p>
            <a:endParaRPr/>
          </a:p>
        </p:txBody>
      </p:sp>
      <p:sp>
        <p:nvSpPr>
          <p:cNvPr id="254" name="Shape 2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043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12"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2"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93"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1" name="Title Text"/>
          <p:cNvSpPr txBox="1">
            <a:spLocks noGrp="1"/>
          </p:cNvSpPr>
          <p:nvPr>
            <p:ph type="title"/>
          </p:nvPr>
        </p:nvSpPr>
        <p:spPr>
          <a:prstGeom prst="rect">
            <a:avLst/>
          </a:prstGeom>
        </p:spPr>
        <p:txBody>
          <a:bodyPr/>
          <a:lstStyle/>
          <a:p>
            <a:r>
              <a:t>Title Text</a:t>
            </a:r>
          </a:p>
        </p:txBody>
      </p:sp>
      <p:sp>
        <p:nvSpPr>
          <p:cNvPr id="10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111"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19" name="Title Text"/>
          <p:cNvSpPr txBox="1">
            <a:spLocks noGrp="1"/>
          </p:cNvSpPr>
          <p:nvPr>
            <p:ph type="title"/>
          </p:nvPr>
        </p:nvSpPr>
        <p:spPr>
          <a:prstGeom prst="rect">
            <a:avLst/>
          </a:prstGeom>
        </p:spPr>
        <p:txBody>
          <a:bodyPr/>
          <a:lstStyle/>
          <a:p>
            <a:r>
              <a:t>Title Text</a:t>
            </a:r>
          </a:p>
        </p:txBody>
      </p:sp>
      <p:sp>
        <p:nvSpPr>
          <p:cNvPr id="120"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3023237" y="1752606"/>
            <a:ext cx="37856159" cy="6362705"/>
          </a:xfrm>
          <a:prstGeom prst="rect">
            <a:avLst/>
          </a:prstGeom>
        </p:spPr>
        <p:txBody>
          <a:bodyPr/>
          <a:lstStyle/>
          <a:p>
            <a:r>
              <a:t>Title Text</a:t>
            </a:r>
          </a:p>
        </p:txBody>
      </p:sp>
      <p:sp>
        <p:nvSpPr>
          <p:cNvPr id="129"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130" name="Text Placeholder 4"/>
          <p:cNvSpPr>
            <a:spLocks noGrp="1"/>
          </p:cNvSpPr>
          <p:nvPr>
            <p:ph type="body" sz="quarter" idx="13"/>
          </p:nvPr>
        </p:nvSpPr>
        <p:spPr>
          <a:xfrm>
            <a:off x="22219922" y="8069581"/>
            <a:ext cx="18659481" cy="3954780"/>
          </a:xfrm>
          <a:prstGeom prst="rect">
            <a:avLst/>
          </a:prstGeom>
        </p:spPr>
        <p:txBody>
          <a:bodyPr anchor="b"/>
          <a:lstStyle/>
          <a:p>
            <a:pPr marL="0" indent="0">
              <a:buSzTx/>
              <a:buFontTx/>
              <a:buNone/>
              <a:defRPr sz="11500" b="1"/>
            </a:pPr>
            <a:endParaRP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38" name="Title Text"/>
          <p:cNvSpPr txBox="1">
            <a:spLocks noGrp="1"/>
          </p:cNvSpPr>
          <p:nvPr>
            <p:ph type="title"/>
          </p:nvPr>
        </p:nvSpPr>
        <p:spPr>
          <a:prstGeom prst="rect">
            <a:avLst/>
          </a:prstGeom>
        </p:spPr>
        <p:txBody>
          <a:bodyPr/>
          <a:lstStyle/>
          <a:p>
            <a:r>
              <a:t>Title Text</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54" name="Body Level One…"/>
          <p:cNvSpPr txBox="1">
            <a:spLocks noGrp="1"/>
          </p:cNvSpPr>
          <p:nvPr>
            <p:ph type="body" sz="half" idx="1"/>
          </p:nvPr>
        </p:nvSpPr>
        <p:spPr>
          <a:xfrm>
            <a:off x="18659476"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155"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6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64" name="Picture Placeholder 2"/>
          <p:cNvSpPr>
            <a:spLocks noGrp="1"/>
          </p:cNvSpPr>
          <p:nvPr>
            <p:ph type="pic" sz="half" idx="13"/>
          </p:nvPr>
        </p:nvSpPr>
        <p:spPr>
          <a:xfrm>
            <a:off x="18659476" y="4739647"/>
            <a:ext cx="22219922" cy="23393403"/>
          </a:xfrm>
          <a:prstGeom prst="rect">
            <a:avLst/>
          </a:prstGeom>
        </p:spPr>
        <p:txBody>
          <a:bodyPr lIns="91439" tIns="45719" rIns="91439" bIns="45719">
            <a:noAutofit/>
          </a:bodyPr>
          <a:lstStyle/>
          <a:p>
            <a:endParaRPr/>
          </a:p>
        </p:txBody>
      </p:sp>
      <p:sp>
        <p:nvSpPr>
          <p:cNvPr id="165"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3291840" y="10226041"/>
            <a:ext cx="37307522" cy="7056122"/>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74" name="Body Level One…"/>
          <p:cNvSpPr txBox="1">
            <a:spLocks noGrp="1"/>
          </p:cNvSpPr>
          <p:nvPr>
            <p:ph type="body" sz="quarter" idx="1"/>
          </p:nvPr>
        </p:nvSpPr>
        <p:spPr>
          <a:xfrm>
            <a:off x="6583680" y="18653760"/>
            <a:ext cx="30723843" cy="8412482"/>
          </a:xfrm>
          <a:prstGeom prst="rect">
            <a:avLst/>
          </a:prstGeom>
        </p:spPr>
        <p:txBody>
          <a:bodyPr lIns="219456" tIns="219456" rIns="219456" bIns="219456"/>
          <a:lstStyle>
            <a:lvl1pPr marL="0" indent="0" algn="ctr">
              <a:lnSpc>
                <a:spcPct val="100000"/>
              </a:lnSpc>
              <a:spcBef>
                <a:spcPts val="3200"/>
              </a:spcBef>
              <a:buSzTx/>
              <a:buFontTx/>
              <a:buNone/>
              <a:defRPr sz="13600">
                <a:solidFill>
                  <a:srgbClr val="888888"/>
                </a:solidFill>
              </a:defRPr>
            </a:lvl1pPr>
            <a:lvl2pPr marL="0" indent="0" algn="ctr">
              <a:lnSpc>
                <a:spcPct val="100000"/>
              </a:lnSpc>
              <a:spcBef>
                <a:spcPts val="3200"/>
              </a:spcBef>
              <a:buSzTx/>
              <a:buFontTx/>
              <a:buNone/>
              <a:defRPr sz="13600">
                <a:solidFill>
                  <a:srgbClr val="888888"/>
                </a:solidFill>
              </a:defRPr>
            </a:lvl2pPr>
            <a:lvl3pPr marL="0" indent="0" algn="ctr">
              <a:lnSpc>
                <a:spcPct val="100000"/>
              </a:lnSpc>
              <a:spcBef>
                <a:spcPts val="3200"/>
              </a:spcBef>
              <a:buSzTx/>
              <a:buFontTx/>
              <a:buNone/>
              <a:defRPr sz="13600">
                <a:solidFill>
                  <a:srgbClr val="888888"/>
                </a:solidFill>
              </a:defRPr>
            </a:lvl3pPr>
            <a:lvl4pPr marL="0" indent="0" algn="ctr">
              <a:lnSpc>
                <a:spcPct val="100000"/>
              </a:lnSpc>
              <a:spcBef>
                <a:spcPts val="3200"/>
              </a:spcBef>
              <a:buSzTx/>
              <a:buFontTx/>
              <a:buNone/>
              <a:defRPr sz="13600">
                <a:solidFill>
                  <a:srgbClr val="888888"/>
                </a:solidFill>
              </a:defRPr>
            </a:lvl4pPr>
            <a:lvl5pPr marL="0" indent="0" algn="ctr">
              <a:lnSpc>
                <a:spcPct val="100000"/>
              </a:lnSpc>
              <a:spcBef>
                <a:spcPts val="3200"/>
              </a:spcBef>
              <a:buSzTx/>
              <a:buFontTx/>
              <a:buNone/>
              <a:defRPr sz="136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2"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83" name="Body Level One…"/>
          <p:cNvSpPr txBox="1">
            <a:spLocks noGrp="1"/>
          </p:cNvSpPr>
          <p:nvPr>
            <p:ph type="body" idx="1"/>
          </p:nvPr>
        </p:nvSpPr>
        <p:spPr>
          <a:xfrm>
            <a:off x="2194560" y="7680962"/>
            <a:ext cx="39502082" cy="2172462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184"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91" name="Title Text"/>
          <p:cNvSpPr txBox="1">
            <a:spLocks noGrp="1"/>
          </p:cNvSpPr>
          <p:nvPr>
            <p:ph type="title"/>
          </p:nvPr>
        </p:nvSpPr>
        <p:spPr>
          <a:xfrm>
            <a:off x="3467101" y="21153121"/>
            <a:ext cx="37307522" cy="6537961"/>
          </a:xfrm>
          <a:prstGeom prst="rect">
            <a:avLst/>
          </a:prstGeom>
        </p:spPr>
        <p:txBody>
          <a:bodyPr lIns="219456" tIns="219456" rIns="219456" bIns="219456" anchor="t"/>
          <a:lstStyle>
            <a:lvl1pPr>
              <a:lnSpc>
                <a:spcPct val="100000"/>
              </a:lnSpc>
              <a:defRPr sz="17000" b="1" cap="all">
                <a:latin typeface="+mj-lt"/>
                <a:ea typeface="+mj-ea"/>
                <a:cs typeface="+mj-cs"/>
                <a:sym typeface="Calibri"/>
              </a:defRPr>
            </a:lvl1pPr>
          </a:lstStyle>
          <a:p>
            <a:r>
              <a:t>Title Text</a:t>
            </a:r>
          </a:p>
        </p:txBody>
      </p:sp>
      <p:sp>
        <p:nvSpPr>
          <p:cNvPr id="192" name="Body Level One…"/>
          <p:cNvSpPr txBox="1">
            <a:spLocks noGrp="1"/>
          </p:cNvSpPr>
          <p:nvPr>
            <p:ph type="body" sz="quarter" idx="1"/>
          </p:nvPr>
        </p:nvSpPr>
        <p:spPr>
          <a:xfrm>
            <a:off x="3467101" y="13952224"/>
            <a:ext cx="37307522" cy="7200900"/>
          </a:xfrm>
          <a:prstGeom prst="rect">
            <a:avLst/>
          </a:prstGeom>
        </p:spPr>
        <p:txBody>
          <a:bodyPr lIns="219456" tIns="219456" rIns="219456" bIns="219456" anchor="b"/>
          <a:lstStyle>
            <a:lvl1pPr marL="0" indent="0">
              <a:lnSpc>
                <a:spcPct val="100000"/>
              </a:lnSpc>
              <a:spcBef>
                <a:spcPts val="2000"/>
              </a:spcBef>
              <a:buSzTx/>
              <a:buFontTx/>
              <a:buNone/>
              <a:defRPr sz="8500">
                <a:solidFill>
                  <a:srgbClr val="888888"/>
                </a:solidFill>
              </a:defRPr>
            </a:lvl1pPr>
            <a:lvl2pPr marL="0" indent="0">
              <a:lnSpc>
                <a:spcPct val="100000"/>
              </a:lnSpc>
              <a:spcBef>
                <a:spcPts val="2000"/>
              </a:spcBef>
              <a:buSzTx/>
              <a:buFontTx/>
              <a:buNone/>
              <a:defRPr sz="8500">
                <a:solidFill>
                  <a:srgbClr val="888888"/>
                </a:solidFill>
              </a:defRPr>
            </a:lvl2pPr>
            <a:lvl3pPr marL="0" indent="0">
              <a:lnSpc>
                <a:spcPct val="100000"/>
              </a:lnSpc>
              <a:spcBef>
                <a:spcPts val="2000"/>
              </a:spcBef>
              <a:buSzTx/>
              <a:buFontTx/>
              <a:buNone/>
              <a:defRPr sz="8500">
                <a:solidFill>
                  <a:srgbClr val="888888"/>
                </a:solidFill>
              </a:defRPr>
            </a:lvl3pPr>
            <a:lvl4pPr marL="0" indent="0">
              <a:lnSpc>
                <a:spcPct val="100000"/>
              </a:lnSpc>
              <a:spcBef>
                <a:spcPts val="2000"/>
              </a:spcBef>
              <a:buSzTx/>
              <a:buFontTx/>
              <a:buNone/>
              <a:defRPr sz="8500">
                <a:solidFill>
                  <a:srgbClr val="888888"/>
                </a:solidFill>
              </a:defRPr>
            </a:lvl4pPr>
            <a:lvl5pPr marL="0" indent="0">
              <a:lnSpc>
                <a:spcPct val="100000"/>
              </a:lnSpc>
              <a:spcBef>
                <a:spcPts val="2000"/>
              </a:spcBef>
              <a:buSzTx/>
              <a:buFontTx/>
              <a:buNone/>
              <a:defRPr sz="85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00"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01" name="Body Level One…"/>
          <p:cNvSpPr txBox="1">
            <a:spLocks noGrp="1"/>
          </p:cNvSpPr>
          <p:nvPr>
            <p:ph type="body" sz="half" idx="1"/>
          </p:nvPr>
        </p:nvSpPr>
        <p:spPr>
          <a:xfrm>
            <a:off x="2194560" y="7680962"/>
            <a:ext cx="19385281" cy="21724624"/>
          </a:xfrm>
          <a:prstGeom prst="rect">
            <a:avLst/>
          </a:prstGeom>
        </p:spPr>
        <p:txBody>
          <a:bodyPr lIns="219456" tIns="219456" rIns="219456" bIns="219456"/>
          <a:lstStyle>
            <a:lvl1pPr marL="1463057" indent="-1463057">
              <a:lnSpc>
                <a:spcPct val="100000"/>
              </a:lnSpc>
              <a:spcBef>
                <a:spcPts val="2800"/>
              </a:spcBef>
            </a:lvl1pPr>
            <a:lvl2pPr marL="3371393" indent="-1420650">
              <a:lnSpc>
                <a:spcPct val="100000"/>
              </a:lnSpc>
              <a:spcBef>
                <a:spcPts val="2800"/>
              </a:spcBef>
              <a:buChar char="–"/>
            </a:lvl2pPr>
            <a:lvl3pPr>
              <a:lnSpc>
                <a:spcPct val="100000"/>
              </a:lnSpc>
              <a:spcBef>
                <a:spcPts val="2800"/>
              </a:spcBef>
            </a:lvl3pPr>
            <a:lvl4pPr>
              <a:lnSpc>
                <a:spcPct val="100000"/>
              </a:lnSpc>
              <a:spcBef>
                <a:spcPts val="2800"/>
              </a:spcBef>
              <a:buChar char="–"/>
            </a:lvl4pPr>
            <a:lvl5pPr>
              <a:lnSpc>
                <a:spcPct val="100000"/>
              </a:lnSpc>
              <a:spcBef>
                <a:spcPts val="2800"/>
              </a:spcBef>
              <a:buChar char="»"/>
            </a:lvl5pPr>
          </a:lstStyle>
          <a:p>
            <a:r>
              <a:t>Body Level One</a:t>
            </a:r>
          </a:p>
          <a:p>
            <a:pPr lvl="1"/>
            <a:r>
              <a:t>Body Level Two</a:t>
            </a:r>
          </a:p>
          <a:p>
            <a:pPr lvl="2"/>
            <a:r>
              <a:t>Body Level Three</a:t>
            </a:r>
          </a:p>
          <a:p>
            <a:pPr lvl="3"/>
            <a:r>
              <a:t>Body Level Four</a:t>
            </a:r>
          </a:p>
          <a:p>
            <a:pPr lvl="4"/>
            <a:r>
              <a:t>Body Level Five</a:t>
            </a:r>
          </a:p>
        </p:txBody>
      </p:sp>
      <p:sp>
        <p:nvSpPr>
          <p:cNvPr id="20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0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10" name="Body Level One…"/>
          <p:cNvSpPr txBox="1">
            <a:spLocks noGrp="1"/>
          </p:cNvSpPr>
          <p:nvPr>
            <p:ph type="body" sz="quarter" idx="1"/>
          </p:nvPr>
        </p:nvSpPr>
        <p:spPr>
          <a:xfrm>
            <a:off x="2194560" y="7368541"/>
            <a:ext cx="19392905" cy="3070860"/>
          </a:xfrm>
          <a:prstGeom prst="rect">
            <a:avLst/>
          </a:prstGeom>
        </p:spPr>
        <p:txBody>
          <a:bodyPr lIns="219456" tIns="219456" rIns="219456" bIns="219456" anchor="b"/>
          <a:lstStyle>
            <a:lvl1pPr marL="0" indent="0">
              <a:lnSpc>
                <a:spcPct val="100000"/>
              </a:lnSpc>
              <a:spcBef>
                <a:spcPts val="2400"/>
              </a:spcBef>
              <a:buSzTx/>
              <a:buFontTx/>
              <a:buNone/>
              <a:defRPr sz="10200" b="1"/>
            </a:lvl1pPr>
            <a:lvl2pPr marL="0" indent="0">
              <a:lnSpc>
                <a:spcPct val="100000"/>
              </a:lnSpc>
              <a:spcBef>
                <a:spcPts val="2400"/>
              </a:spcBef>
              <a:buSzTx/>
              <a:buFontTx/>
              <a:buNone/>
              <a:defRPr sz="10200" b="1"/>
            </a:lvl2pPr>
            <a:lvl3pPr marL="0" indent="0">
              <a:lnSpc>
                <a:spcPct val="100000"/>
              </a:lnSpc>
              <a:spcBef>
                <a:spcPts val="2400"/>
              </a:spcBef>
              <a:buSzTx/>
              <a:buFontTx/>
              <a:buNone/>
              <a:defRPr sz="10200" b="1"/>
            </a:lvl3pPr>
            <a:lvl4pPr marL="0" indent="0">
              <a:lnSpc>
                <a:spcPct val="100000"/>
              </a:lnSpc>
              <a:spcBef>
                <a:spcPts val="2400"/>
              </a:spcBef>
              <a:buSzTx/>
              <a:buFontTx/>
              <a:buNone/>
              <a:defRPr sz="10200" b="1"/>
            </a:lvl4pPr>
            <a:lvl5pPr marL="0" indent="0">
              <a:lnSpc>
                <a:spcPct val="100000"/>
              </a:lnSpc>
              <a:spcBef>
                <a:spcPts val="2400"/>
              </a:spcBef>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211" name="Text Placeholder 4"/>
          <p:cNvSpPr>
            <a:spLocks noGrp="1"/>
          </p:cNvSpPr>
          <p:nvPr>
            <p:ph type="body" sz="quarter" idx="13"/>
          </p:nvPr>
        </p:nvSpPr>
        <p:spPr>
          <a:xfrm>
            <a:off x="22296121" y="7368541"/>
            <a:ext cx="19400522" cy="3070860"/>
          </a:xfrm>
          <a:prstGeom prst="rect">
            <a:avLst/>
          </a:prstGeom>
        </p:spPr>
        <p:txBody>
          <a:bodyPr lIns="219456" tIns="219456" rIns="219456" bIns="219456" anchor="b"/>
          <a:lstStyle/>
          <a:p>
            <a:pPr marL="0" indent="0">
              <a:lnSpc>
                <a:spcPct val="100000"/>
              </a:lnSpc>
              <a:spcBef>
                <a:spcPts val="2400"/>
              </a:spcBef>
              <a:buSzTx/>
              <a:buFontTx/>
              <a:buNone/>
              <a:defRPr sz="11500" b="1"/>
            </a:pPr>
            <a:endParaRPr/>
          </a:p>
        </p:txBody>
      </p:sp>
      <p:sp>
        <p:nvSpPr>
          <p:cNvPr id="21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20"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2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2194562" y="1310638"/>
            <a:ext cx="14439905" cy="55778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35" name="Body Level One…"/>
          <p:cNvSpPr txBox="1">
            <a:spLocks noGrp="1"/>
          </p:cNvSpPr>
          <p:nvPr>
            <p:ph type="body" idx="1"/>
          </p:nvPr>
        </p:nvSpPr>
        <p:spPr>
          <a:xfrm>
            <a:off x="17160239" y="1310641"/>
            <a:ext cx="24536402" cy="2809494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236" name="Text Placeholder 3"/>
          <p:cNvSpPr>
            <a:spLocks noGrp="1"/>
          </p:cNvSpPr>
          <p:nvPr>
            <p:ph type="body" sz="half" idx="13"/>
          </p:nvPr>
        </p:nvSpPr>
        <p:spPr>
          <a:xfrm>
            <a:off x="2194562" y="6888480"/>
            <a:ext cx="14439904" cy="22517106"/>
          </a:xfrm>
          <a:prstGeom prst="rect">
            <a:avLst/>
          </a:prstGeom>
        </p:spPr>
        <p:txBody>
          <a:bodyPr lIns="219456" tIns="219456" rIns="219456" bIns="219456"/>
          <a:lstStyle/>
          <a:p>
            <a:pPr marL="0" indent="0">
              <a:lnSpc>
                <a:spcPct val="100000"/>
              </a:lnSpc>
              <a:spcBef>
                <a:spcPts val="1400"/>
              </a:spcBef>
              <a:buSzTx/>
              <a:buFontTx/>
              <a:buNone/>
              <a:defRPr sz="6700"/>
            </a:pPr>
            <a:endParaRPr/>
          </a:p>
        </p:txBody>
      </p:sp>
      <p:sp>
        <p:nvSpPr>
          <p:cNvPr id="23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44" name="Title Text"/>
          <p:cNvSpPr txBox="1">
            <a:spLocks noGrp="1"/>
          </p:cNvSpPr>
          <p:nvPr>
            <p:ph type="title"/>
          </p:nvPr>
        </p:nvSpPr>
        <p:spPr>
          <a:xfrm>
            <a:off x="8602981" y="23042880"/>
            <a:ext cx="26334722" cy="27203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45" name="Picture Placeholder 2"/>
          <p:cNvSpPr>
            <a:spLocks noGrp="1"/>
          </p:cNvSpPr>
          <p:nvPr>
            <p:ph type="pic" sz="half" idx="13"/>
          </p:nvPr>
        </p:nvSpPr>
        <p:spPr>
          <a:xfrm>
            <a:off x="8602981" y="2941320"/>
            <a:ext cx="26334722" cy="19751040"/>
          </a:xfrm>
          <a:prstGeom prst="rect">
            <a:avLst/>
          </a:prstGeom>
        </p:spPr>
        <p:txBody>
          <a:bodyPr lIns="91439" tIns="45719" rIns="91439" bIns="45719">
            <a:noAutofit/>
          </a:bodyPr>
          <a:lstStyle/>
          <a:p>
            <a:endParaRPr/>
          </a:p>
        </p:txBody>
      </p:sp>
      <p:sp>
        <p:nvSpPr>
          <p:cNvPr id="246" name="Body Level One…"/>
          <p:cNvSpPr txBox="1">
            <a:spLocks noGrp="1"/>
          </p:cNvSpPr>
          <p:nvPr>
            <p:ph type="body" sz="quarter" idx="1"/>
          </p:nvPr>
        </p:nvSpPr>
        <p:spPr>
          <a:xfrm>
            <a:off x="8602981" y="25763221"/>
            <a:ext cx="26334722" cy="3863340"/>
          </a:xfrm>
          <a:prstGeom prst="rect">
            <a:avLst/>
          </a:prstGeom>
        </p:spPr>
        <p:txBody>
          <a:bodyPr lIns="219456" tIns="219456" rIns="219456" bIns="219456"/>
          <a:lstStyle>
            <a:lvl1pPr marL="0" indent="0">
              <a:lnSpc>
                <a:spcPct val="100000"/>
              </a:lnSpc>
              <a:spcBef>
                <a:spcPts val="1400"/>
              </a:spcBef>
              <a:buSzTx/>
              <a:buFontTx/>
              <a:buNone/>
              <a:defRPr sz="5900"/>
            </a:lvl1pPr>
            <a:lvl2pPr marL="0" indent="0">
              <a:lnSpc>
                <a:spcPct val="100000"/>
              </a:lnSpc>
              <a:spcBef>
                <a:spcPts val="1400"/>
              </a:spcBef>
              <a:buSzTx/>
              <a:buFontTx/>
              <a:buNone/>
              <a:defRPr sz="5900"/>
            </a:lvl2pPr>
            <a:lvl3pPr marL="0" indent="0">
              <a:lnSpc>
                <a:spcPct val="100000"/>
              </a:lnSpc>
              <a:spcBef>
                <a:spcPts val="1400"/>
              </a:spcBef>
              <a:buSzTx/>
              <a:buFontTx/>
              <a:buNone/>
              <a:defRPr sz="5900"/>
            </a:lvl3pPr>
            <a:lvl4pPr marL="0" indent="0">
              <a:lnSpc>
                <a:spcPct val="100000"/>
              </a:lnSpc>
              <a:spcBef>
                <a:spcPts val="1400"/>
              </a:spcBef>
              <a:buSzTx/>
              <a:buFontTx/>
              <a:buNone/>
              <a:defRPr sz="5900"/>
            </a:lvl4pPr>
            <a:lvl5pPr marL="0" indent="0">
              <a:lnSpc>
                <a:spcPct val="100000"/>
              </a:lnSpc>
              <a:spcBef>
                <a:spcPts val="1400"/>
              </a:spcBef>
              <a:buSzTx/>
              <a:buFontTx/>
              <a:buNone/>
              <a:defRPr sz="5900"/>
            </a:lvl5pPr>
          </a:lstStyle>
          <a:p>
            <a:r>
              <a:t>Body Level One</a:t>
            </a:r>
          </a:p>
          <a:p>
            <a:pPr lvl="1"/>
            <a:r>
              <a:t>Body Level Two</a:t>
            </a:r>
          </a:p>
          <a:p>
            <a:pPr lvl="2"/>
            <a:r>
              <a:t>Body Level Three</a:t>
            </a:r>
          </a:p>
          <a:p>
            <a:pPr lvl="3"/>
            <a:r>
              <a:t>Body Level Four</a:t>
            </a:r>
          </a:p>
          <a:p>
            <a:pPr lvl="4"/>
            <a:r>
              <a:t>Body Level Five</a:t>
            </a:r>
          </a:p>
        </p:txBody>
      </p:sp>
      <p:sp>
        <p:nvSpPr>
          <p:cNvPr id="24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30"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023236" y="1752606"/>
            <a:ext cx="37856161" cy="6362705"/>
          </a:xfrm>
          <a:prstGeom prst="rect">
            <a:avLst/>
          </a:prstGeom>
        </p:spPr>
        <p:txBody>
          <a:bodyPr/>
          <a:lstStyle/>
          <a:p>
            <a:r>
              <a:t>Title Text</a:t>
            </a:r>
          </a:p>
        </p:txBody>
      </p:sp>
      <p:sp>
        <p:nvSpPr>
          <p:cNvPr id="48"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22219922" y="8069581"/>
            <a:ext cx="18659478" cy="3954780"/>
          </a:xfrm>
          <a:prstGeom prst="rect">
            <a:avLst/>
          </a:prstGeom>
        </p:spPr>
        <p:txBody>
          <a:bodyPr anchor="b"/>
          <a:lstStyle/>
          <a:p>
            <a:pPr marL="0" indent="0">
              <a:buSzTx/>
              <a:buFontTx/>
              <a:buNone/>
              <a:defRPr sz="115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73" name="Body Level One…"/>
          <p:cNvSpPr txBox="1">
            <a:spLocks noGrp="1"/>
          </p:cNvSpPr>
          <p:nvPr>
            <p:ph type="body" sz="half" idx="1"/>
          </p:nvPr>
        </p:nvSpPr>
        <p:spPr>
          <a:xfrm>
            <a:off x="18659475"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83" name="Picture Placeholder 2"/>
          <p:cNvSpPr>
            <a:spLocks noGrp="1"/>
          </p:cNvSpPr>
          <p:nvPr>
            <p:ph type="pic" sz="half" idx="13"/>
          </p:nvPr>
        </p:nvSpPr>
        <p:spPr>
          <a:xfrm>
            <a:off x="18659475" y="4739647"/>
            <a:ext cx="22219922" cy="23393403"/>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17518" y="1752606"/>
            <a:ext cx="37856162" cy="6362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3017518" y="8763000"/>
            <a:ext cx="37856162" cy="20886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0125861" y="30953720"/>
            <a:ext cx="747821" cy="866139"/>
          </a:xfrm>
          <a:prstGeom prst="rect">
            <a:avLst/>
          </a:prstGeom>
          <a:ln w="12700">
            <a:miter lim="400000"/>
          </a:ln>
        </p:spPr>
        <p:txBody>
          <a:bodyPr wrap="none" lIns="45718" tIns="45718" rIns="45718" bIns="45718" anchor="ctr">
            <a:spAutoFit/>
          </a:bodyPr>
          <a:lstStyle>
            <a:lvl1pPr algn="r">
              <a:defRPr sz="50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ransition spd="med"/>
  <p:txStyles>
    <p:titleStyle>
      <a:lvl1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1pPr>
      <a:lvl2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2pPr>
      <a:lvl3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3pPr>
      <a:lvl4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4pPr>
      <a:lvl5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5pPr>
      <a:lvl6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6pPr>
      <a:lvl7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7pPr>
      <a:lvl8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8pPr>
      <a:lvl9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9pPr>
    </p:titleStyle>
    <p:bodyStyle>
      <a:lvl1pPr marL="975371" marR="0" indent="-975371"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1pPr>
      <a:lvl2pPr marL="3087264" marR="0" indent="-1136519"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2pPr>
      <a:lvl3pPr marL="5262945" marR="0" indent="-136145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3pPr>
      <a:lvl4pPr marL="7371998"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4pPr>
      <a:lvl5pPr marL="9322743"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5pPr>
      <a:lvl6pPr marL="11273487"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6pPr>
      <a:lvl7pPr marL="13224231"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7pPr>
      <a:lvl8pPr marL="15174976"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8pPr>
      <a:lvl9pPr marL="17125722"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CD67EB9-09EF-4747-B1B4-356295069A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50304" y="22573286"/>
            <a:ext cx="11894946" cy="5014973"/>
          </a:xfrm>
          <a:prstGeom prst="rect">
            <a:avLst/>
          </a:prstGeom>
        </p:spPr>
      </p:pic>
      <p:sp>
        <p:nvSpPr>
          <p:cNvPr id="309" name="Title 4"/>
          <p:cNvSpPr txBox="1">
            <a:spLocks noGrp="1"/>
          </p:cNvSpPr>
          <p:nvPr>
            <p:ph type="ctrTitle"/>
          </p:nvPr>
        </p:nvSpPr>
        <p:spPr>
          <a:xfrm>
            <a:off x="1001940" y="833211"/>
            <a:ext cx="13801743" cy="5022553"/>
          </a:xfrm>
          <a:prstGeom prst="rect">
            <a:avLst/>
          </a:prstGeom>
        </p:spPr>
        <p:txBody>
          <a:bodyPr anchor="t">
            <a:normAutofit/>
          </a:bodyPr>
          <a:lstStyle/>
          <a:p>
            <a:pPr defTabSz="3355280">
              <a:defRPr sz="8500"/>
            </a:pPr>
            <a:r>
              <a:rPr lang="en-US" sz="8000" b="1" dirty="0">
                <a:latin typeface="Source Sans Pro Regular" panose="020B0503030403020204" pitchFamily="34" charset="0"/>
                <a:ea typeface="Source Sans Pro Regular" panose="020B0503030403020204" pitchFamily="34" charset="0"/>
              </a:rPr>
              <a:t>Convective Properties of Tropical Cyclone Eye and Eyewall Clouds Observed by Airborne Compact Raman Lidar</a:t>
            </a:r>
            <a:endParaRPr sz="8000" b="1" dirty="0">
              <a:latin typeface="Source Sans Pro Regular" panose="020B0503030403020204" pitchFamily="34" charset="0"/>
              <a:ea typeface="Source Sans Pro Regular" panose="020B0503030403020204" pitchFamily="34" charset="0"/>
            </a:endParaRPr>
          </a:p>
        </p:txBody>
      </p:sp>
      <p:sp>
        <p:nvSpPr>
          <p:cNvPr id="310" name="Line"/>
          <p:cNvSpPr/>
          <p:nvPr/>
        </p:nvSpPr>
        <p:spPr>
          <a:xfrm flipV="1">
            <a:off x="1001940" y="6138041"/>
            <a:ext cx="13716000" cy="0"/>
          </a:xfrm>
          <a:prstGeom prst="line">
            <a:avLst/>
          </a:prstGeom>
          <a:ln w="25400">
            <a:solidFill>
              <a:srgbClr val="2C365E"/>
            </a:solidFill>
            <a:miter lim="400000"/>
          </a:ln>
        </p:spPr>
        <p:txBody>
          <a:bodyPr lIns="45718" tIns="45718" rIns="45718" bIns="45718"/>
          <a:lstStyle/>
          <a:p>
            <a:endParaRPr/>
          </a:p>
        </p:txBody>
      </p:sp>
      <p:sp>
        <p:nvSpPr>
          <p:cNvPr id="311" name="Rectangle 15"/>
          <p:cNvSpPr/>
          <p:nvPr/>
        </p:nvSpPr>
        <p:spPr>
          <a:xfrm>
            <a:off x="-145399" y="-20024"/>
            <a:ext cx="44181998"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2" name="Rectangle 15"/>
          <p:cNvSpPr/>
          <p:nvPr/>
        </p:nvSpPr>
        <p:spPr>
          <a:xfrm>
            <a:off x="-145399" y="32358101"/>
            <a:ext cx="44181998"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3" name="Rectangle 15"/>
          <p:cNvSpPr/>
          <p:nvPr/>
        </p:nvSpPr>
        <p:spPr>
          <a:xfrm rot="16200000">
            <a:off x="-15742913" y="16135550"/>
            <a:ext cx="32078861"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4" name="Rectangle 15"/>
          <p:cNvSpPr/>
          <p:nvPr/>
        </p:nvSpPr>
        <p:spPr>
          <a:xfrm rot="16200000">
            <a:off x="27454335" y="16069365"/>
            <a:ext cx="32471836"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5" name="Rectangle 15"/>
          <p:cNvSpPr/>
          <p:nvPr/>
        </p:nvSpPr>
        <p:spPr>
          <a:xfrm rot="16200000">
            <a:off x="-767105" y="16065525"/>
            <a:ext cx="32536859"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6" name="Rectangle 15"/>
          <p:cNvSpPr/>
          <p:nvPr/>
        </p:nvSpPr>
        <p:spPr>
          <a:xfrm>
            <a:off x="272819" y="10386636"/>
            <a:ext cx="15045625"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20" name="Title 4"/>
          <p:cNvSpPr txBox="1"/>
          <p:nvPr/>
        </p:nvSpPr>
        <p:spPr>
          <a:xfrm>
            <a:off x="943539" y="10933486"/>
            <a:ext cx="6629399" cy="8794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400" dirty="0"/>
              <a:t>     </a:t>
            </a:r>
            <a:r>
              <a:rPr sz="3400" dirty="0"/>
              <a:t>Highlights</a:t>
            </a:r>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sz="3400" dirty="0"/>
          </a:p>
        </p:txBody>
      </p:sp>
      <p:sp>
        <p:nvSpPr>
          <p:cNvPr id="329" name="Title 4"/>
          <p:cNvSpPr txBox="1"/>
          <p:nvPr/>
        </p:nvSpPr>
        <p:spPr>
          <a:xfrm>
            <a:off x="1490212" y="16080891"/>
            <a:ext cx="5471429" cy="560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lvl1pPr defTabSz="2653222">
              <a:lnSpc>
                <a:spcPct val="90000"/>
              </a:lnSpc>
              <a:spcBef>
                <a:spcPts val="1200"/>
              </a:spcBef>
              <a:defRPr sz="2976" b="1">
                <a:solidFill>
                  <a:srgbClr val="2C365E"/>
                </a:solidFill>
                <a:latin typeface="Source Sans Pro"/>
                <a:ea typeface="Source Sans Pro"/>
                <a:cs typeface="Source Sans Pro"/>
                <a:sym typeface="Source Sans Pro"/>
              </a:defRPr>
            </a:lvl1pPr>
          </a:lstStyle>
          <a:p>
            <a:r>
              <a:rPr sz="3400" dirty="0"/>
              <a:t>Background</a:t>
            </a:r>
          </a:p>
        </p:txBody>
      </p:sp>
      <p:sp>
        <p:nvSpPr>
          <p:cNvPr id="415" name="Rectangle 15"/>
          <p:cNvSpPr/>
          <p:nvPr/>
        </p:nvSpPr>
        <p:spPr>
          <a:xfrm>
            <a:off x="470228" y="23227102"/>
            <a:ext cx="15031096"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17" name="Rectangle 15"/>
          <p:cNvSpPr/>
          <p:nvPr/>
        </p:nvSpPr>
        <p:spPr>
          <a:xfrm rot="5400000">
            <a:off x="14451064" y="16324876"/>
            <a:ext cx="324612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18" name="Rectangle 15"/>
          <p:cNvSpPr/>
          <p:nvPr/>
        </p:nvSpPr>
        <p:spPr>
          <a:xfrm>
            <a:off x="15502620" y="25321812"/>
            <a:ext cx="1527048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21" name="Rectangle 15"/>
          <p:cNvSpPr/>
          <p:nvPr/>
        </p:nvSpPr>
        <p:spPr>
          <a:xfrm>
            <a:off x="415019" y="15556979"/>
            <a:ext cx="150876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dirty="0"/>
          </a:p>
        </p:txBody>
      </p:sp>
      <p:pic>
        <p:nvPicPr>
          <p:cNvPr id="1026" name="Picture 2" descr="Funding Opportunities | Office of Naval Research">
            <a:extLst>
              <a:ext uri="{FF2B5EF4-FFF2-40B4-BE49-F238E27FC236}">
                <a16:creationId xmlns:a16="http://schemas.microsoft.com/office/drawing/2014/main" id="{A22D3A91-7F3B-43FE-8E87-33885C7D2C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29838" y="9085484"/>
            <a:ext cx="1970689"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A7BCC7-01AD-447E-9FD2-6F662F5DC9AA}"/>
              </a:ext>
            </a:extLst>
          </p:cNvPr>
          <p:cNvSpPr txBox="1"/>
          <p:nvPr/>
        </p:nvSpPr>
        <p:spPr>
          <a:xfrm>
            <a:off x="1001940" y="6431919"/>
            <a:ext cx="14087964" cy="19902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Ethan Murray</a:t>
            </a:r>
            <a:r>
              <a:rPr lang="en-US" sz="2600" b="1"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Lisa Bucci</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Jason Dunion</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3, 4 </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t>
            </a:r>
            <a:r>
              <a:rPr lang="en-US" sz="2600" dirty="0" err="1">
                <a:latin typeface="Source Sans Pro Regular" panose="020B0503030403020204" pitchFamily="34" charset="0"/>
                <a:ea typeface="Source Sans Pro Regular" panose="020B0503030403020204" pitchFamily="34" charset="0"/>
                <a:cs typeface="Times New Roman" panose="02020603050405020304" pitchFamily="18" charset="0"/>
              </a:rPr>
              <a:t>Zhien</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Wang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Jonathan Zawislak</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and Jun A. Zhang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p>
          <a:p>
            <a:endParaRPr kumimoji="0" lang="en-US" sz="2600" b="0" i="0" u="none" strike="noStrike" cap="none" spc="0" normalizeH="0" baseline="30000" dirty="0">
              <a:ln>
                <a:noFill/>
              </a:ln>
              <a:solidFill>
                <a:srgbClr val="000000"/>
              </a:solidFill>
              <a:effectLst/>
              <a:uFillTx/>
              <a:latin typeface="Source Sans Pro Regular" panose="020B0503030403020204" pitchFamily="34" charset="0"/>
              <a:ea typeface="Source Sans Pro Regular" panose="020B0503030403020204" pitchFamily="34" charset="0"/>
              <a:cs typeface="Times New Roman" panose="02020603050405020304" pitchFamily="18" charset="0"/>
              <a:sym typeface="Helvetica"/>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Laboratory for Atmospheric and Space Physics, University of Colorado Boulder, Boulder, Colorado</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2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Department of Atmospheric and Oceanic Sciences, University of Colorado Boulder, Boulder, Colorado</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NOAA Atlantic Oceanographic and Meteorological Laboratory and Hurricane Research Division, Miami, Florida</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4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Cooperative Institute for Marine &amp; Atmospheric Studies, University of Miami, Miami, Florida</a:t>
            </a:r>
            <a:endParaRPr kumimoji="0" lang="en-US" sz="2000" b="0" i="0" u="none" strike="noStrike" cap="none" spc="0" normalizeH="0" baseline="0" dirty="0">
              <a:ln>
                <a:noFill/>
              </a:ln>
              <a:solidFill>
                <a:srgbClr val="000000"/>
              </a:solidFill>
              <a:effectLst/>
              <a:uFillTx/>
              <a:latin typeface="Source Sans Pro Regular" panose="020B0503030403020204" pitchFamily="34" charset="0"/>
              <a:ea typeface="Source Sans Pro Regular" panose="020B0503030403020204" pitchFamily="34" charset="0"/>
              <a:sym typeface="Helvetica"/>
            </a:endParaRPr>
          </a:p>
        </p:txBody>
      </p:sp>
      <p:sp>
        <p:nvSpPr>
          <p:cNvPr id="31" name="TextBox 30">
            <a:extLst>
              <a:ext uri="{FF2B5EF4-FFF2-40B4-BE49-F238E27FC236}">
                <a16:creationId xmlns:a16="http://schemas.microsoft.com/office/drawing/2014/main" id="{1BCB7314-F3DC-49CE-8EB3-DFDF59D94A96}"/>
              </a:ext>
            </a:extLst>
          </p:cNvPr>
          <p:cNvSpPr txBox="1"/>
          <p:nvPr/>
        </p:nvSpPr>
        <p:spPr>
          <a:xfrm>
            <a:off x="879494" y="9165058"/>
            <a:ext cx="4296550" cy="9852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sz="2400" dirty="0">
                <a:latin typeface="Source Sans Pro Regular" panose="020B0503030403020204" pitchFamily="34" charset="0"/>
                <a:ea typeface="Source Sans Pro Regular" panose="020B0503030403020204" pitchFamily="34" charset="0"/>
                <a:cs typeface="Times New Roman" panose="02020603050405020304" pitchFamily="18" charset="0"/>
              </a:rPr>
              <a:t>Correspondence: Ethan.Murray@Colorado.edu</a:t>
            </a:r>
          </a:p>
        </p:txBody>
      </p:sp>
      <p:sp>
        <p:nvSpPr>
          <p:cNvPr id="32" name="Title 4">
            <a:extLst>
              <a:ext uri="{FF2B5EF4-FFF2-40B4-BE49-F238E27FC236}">
                <a16:creationId xmlns:a16="http://schemas.microsoft.com/office/drawing/2014/main" id="{CD51BA82-4B0A-443F-A531-524C37D67E2E}"/>
              </a:ext>
            </a:extLst>
          </p:cNvPr>
          <p:cNvSpPr txBox="1"/>
          <p:nvPr/>
        </p:nvSpPr>
        <p:spPr>
          <a:xfrm>
            <a:off x="16323342" y="25845724"/>
            <a:ext cx="2782206" cy="8174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400" dirty="0"/>
              <a:t>Discussion</a:t>
            </a:r>
            <a:endParaRPr sz="3400" dirty="0"/>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sz="3400" dirty="0"/>
          </a:p>
        </p:txBody>
      </p:sp>
      <p:pic>
        <p:nvPicPr>
          <p:cNvPr id="4" name="Picture 3">
            <a:extLst>
              <a:ext uri="{FF2B5EF4-FFF2-40B4-BE49-F238E27FC236}">
                <a16:creationId xmlns:a16="http://schemas.microsoft.com/office/drawing/2014/main" id="{4F7B45F2-3EA5-4C7C-8129-54C9BA2D8BF8}"/>
              </a:ext>
            </a:extLst>
          </p:cNvPr>
          <p:cNvPicPr>
            <a:picLocks noChangeAspect="1"/>
          </p:cNvPicPr>
          <p:nvPr/>
        </p:nvPicPr>
        <p:blipFill>
          <a:blip r:embed="rId5"/>
          <a:stretch>
            <a:fillRect/>
          </a:stretch>
        </p:blipFill>
        <p:spPr>
          <a:xfrm>
            <a:off x="4886300" y="9020691"/>
            <a:ext cx="5247764" cy="1143000"/>
          </a:xfrm>
          <a:prstGeom prst="rect">
            <a:avLst/>
          </a:prstGeom>
        </p:spPr>
      </p:pic>
      <p:pic>
        <p:nvPicPr>
          <p:cNvPr id="5" name="Picture 2" descr="ATOC at CU-Boulder (@CUBoulderATOC) / Twitter">
            <a:extLst>
              <a:ext uri="{FF2B5EF4-FFF2-40B4-BE49-F238E27FC236}">
                <a16:creationId xmlns:a16="http://schemas.microsoft.com/office/drawing/2014/main" id="{4245F7AB-6332-41BC-807E-0FF06205222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29371" y="9085484"/>
            <a:ext cx="1143000" cy="1143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A60EC34C-A7AB-4B64-828C-5A8D01F34DEC}"/>
              </a:ext>
            </a:extLst>
          </p:cNvPr>
          <p:cNvGraphicFramePr>
            <a:graphicFrameLocks noGrp="1"/>
          </p:cNvGraphicFramePr>
          <p:nvPr>
            <p:extLst>
              <p:ext uri="{D42A27DB-BD31-4B8C-83A1-F6EECF244321}">
                <p14:modId xmlns:p14="http://schemas.microsoft.com/office/powerpoint/2010/main" val="1002589599"/>
              </p:ext>
            </p:extLst>
          </p:nvPr>
        </p:nvGraphicFramePr>
        <p:xfrm>
          <a:off x="8582137" y="24506085"/>
          <a:ext cx="6341632" cy="6530908"/>
        </p:xfrm>
        <a:graphic>
          <a:graphicData uri="http://schemas.openxmlformats.org/drawingml/2006/table">
            <a:tbl>
              <a:tblPr firstRow="1" firstCol="1" bandRow="1">
                <a:tableStyleId>{5940675A-B579-460E-94D1-54222C63F5DA}</a:tableStyleId>
              </a:tblPr>
              <a:tblGrid>
                <a:gridCol w="1033768">
                  <a:extLst>
                    <a:ext uri="{9D8B030D-6E8A-4147-A177-3AD203B41FA5}">
                      <a16:colId xmlns:a16="http://schemas.microsoft.com/office/drawing/2014/main" val="722008135"/>
                    </a:ext>
                  </a:extLst>
                </a:gridCol>
                <a:gridCol w="1013343">
                  <a:extLst>
                    <a:ext uri="{9D8B030D-6E8A-4147-A177-3AD203B41FA5}">
                      <a16:colId xmlns:a16="http://schemas.microsoft.com/office/drawing/2014/main" val="1676906514"/>
                    </a:ext>
                  </a:extLst>
                </a:gridCol>
                <a:gridCol w="1042333">
                  <a:extLst>
                    <a:ext uri="{9D8B030D-6E8A-4147-A177-3AD203B41FA5}">
                      <a16:colId xmlns:a16="http://schemas.microsoft.com/office/drawing/2014/main" val="2661763129"/>
                    </a:ext>
                  </a:extLst>
                </a:gridCol>
                <a:gridCol w="1075278">
                  <a:extLst>
                    <a:ext uri="{9D8B030D-6E8A-4147-A177-3AD203B41FA5}">
                      <a16:colId xmlns:a16="http://schemas.microsoft.com/office/drawing/2014/main" val="2792044140"/>
                    </a:ext>
                  </a:extLst>
                </a:gridCol>
                <a:gridCol w="1056829">
                  <a:extLst>
                    <a:ext uri="{9D8B030D-6E8A-4147-A177-3AD203B41FA5}">
                      <a16:colId xmlns:a16="http://schemas.microsoft.com/office/drawing/2014/main" val="519330740"/>
                    </a:ext>
                  </a:extLst>
                </a:gridCol>
                <a:gridCol w="1120081">
                  <a:extLst>
                    <a:ext uri="{9D8B030D-6E8A-4147-A177-3AD203B41FA5}">
                      <a16:colId xmlns:a16="http://schemas.microsoft.com/office/drawing/2014/main" val="3045734067"/>
                    </a:ext>
                  </a:extLst>
                </a:gridCol>
              </a:tblGrid>
              <a:tr h="1523158">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Storm Name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Date (in 2021)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No. of Passes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Mean Sea Level Pressure (hPa)</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Surface Wind Speed (kt)</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Category (Saffir-Simpson)</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3068800"/>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17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1005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45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TS</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121055"/>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18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70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5756001"/>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19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994</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55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TS</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445486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Henri</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20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993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60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TS</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3354242"/>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Henri</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21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65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1140745"/>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Ida</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27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989</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70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2303342"/>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Ida</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29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931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130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4</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909993"/>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26 Sept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928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135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4</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890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27 Sept</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958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105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586191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29 Sept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945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115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3387643"/>
                  </a:ext>
                </a:extLst>
              </a:tr>
            </a:tbl>
          </a:graphicData>
        </a:graphic>
      </p:graphicFrame>
      <p:sp>
        <p:nvSpPr>
          <p:cNvPr id="40" name="TextBox 39">
            <a:extLst>
              <a:ext uri="{FF2B5EF4-FFF2-40B4-BE49-F238E27FC236}">
                <a16:creationId xmlns:a16="http://schemas.microsoft.com/office/drawing/2014/main" id="{DB9EC012-B434-48E4-AD5B-0878E7CFD5D4}"/>
              </a:ext>
            </a:extLst>
          </p:cNvPr>
          <p:cNvSpPr txBox="1"/>
          <p:nvPr/>
        </p:nvSpPr>
        <p:spPr>
          <a:xfrm>
            <a:off x="16015583" y="21940894"/>
            <a:ext cx="14217756" cy="31700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spcAft>
                <a:spcPts val="800"/>
              </a:spcAft>
            </a:pPr>
            <a:r>
              <a:rPr lang="en-US" sz="20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1:</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Observational data used to find cloud top heights and diagnose dynamic processes present in the eye of Hurricane Sam. </a:t>
            </a:r>
          </a:p>
          <a:p>
            <a:pPr algn="just">
              <a:spcAft>
                <a:spcPts val="800"/>
              </a:spcAft>
            </a:pP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a) A satellite view of Sam’s inner core using the GOES 16 clean IR channel. Wind speed data and the P-3’s position are also indicated.</a:t>
            </a:r>
          </a:p>
          <a:p>
            <a:pPr algn="just">
              <a:spcAft>
                <a:spcPts val="800"/>
              </a:spcAft>
            </a:pP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b) The cloud top height distribution for this pass calculated using the method described in Figure 2. </a:t>
            </a:r>
          </a:p>
          <a:p>
            <a:pPr marL="274320" indent="-640080" algn="just">
              <a:spcAft>
                <a:spcPts val="800"/>
              </a:spcAft>
            </a:pP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c) Tail Doppler Radar (TDR) view of Sam’s eye, eyewall, and inner </a:t>
            </a:r>
            <a:r>
              <a:rPr lang="en-US" sz="2000" dirty="0" err="1">
                <a:latin typeface="Source Sans Pro Regular" panose="020B0503030403020204" pitchFamily="34" charset="0"/>
                <a:ea typeface="Source Sans Pro Regular" panose="020B0503030403020204" pitchFamily="34" charset="0"/>
                <a:cs typeface="Times New Roman" panose="02020603050405020304" pitchFamily="18" charset="0"/>
              </a:rPr>
              <a:t>rainbands</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High reflectivity corresponds to high precipitation rates, with eyewalls located at approximately-37.5 km and 25 km from the TC center, respectively.  </a:t>
            </a:r>
          </a:p>
          <a:p>
            <a:pPr marL="457200" indent="-640080" algn="just">
              <a:spcAft>
                <a:spcPts val="800"/>
              </a:spcAft>
            </a:pP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d-f) Compact Raman lidar (CRL) plots of return power, temperature, and water vapor. Black regions denote areas of total signal attenuation. Note the dry air in the eye next to the eyewalls in f).</a:t>
            </a:r>
          </a:p>
          <a:p>
            <a:pPr algn="just">
              <a:spcAft>
                <a:spcPts val="800"/>
              </a:spcAft>
            </a:pP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g) Flight level measurements of total wind speed (cyan), vertical wind speed (yellow), and SFMR derived rain rates (blue). </a:t>
            </a:r>
          </a:p>
        </p:txBody>
      </p:sp>
      <p:sp>
        <p:nvSpPr>
          <p:cNvPr id="41" name="TextBox 40">
            <a:extLst>
              <a:ext uri="{FF2B5EF4-FFF2-40B4-BE49-F238E27FC236}">
                <a16:creationId xmlns:a16="http://schemas.microsoft.com/office/drawing/2014/main" id="{6F7ECF5E-D864-4F20-A455-35D6F2288E10}"/>
              </a:ext>
            </a:extLst>
          </p:cNvPr>
          <p:cNvSpPr txBox="1"/>
          <p:nvPr/>
        </p:nvSpPr>
        <p:spPr>
          <a:xfrm>
            <a:off x="876560" y="11535558"/>
            <a:ext cx="6949440" cy="3985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457200" indent="-457200" algn="just">
              <a:lnSpc>
                <a:spcPct val="107000"/>
              </a:lnSpc>
              <a:spcAft>
                <a:spcPts val="800"/>
              </a:spcAft>
              <a:buFont typeface="Arial" panose="020B0604020202020204" pitchFamily="34" charset="0"/>
              <a:buChar char="•"/>
            </a:pPr>
            <a:r>
              <a:rPr lang="en-US" sz="2800" dirty="0">
                <a:latin typeface="Source Sans Pro Regular" panose="020B0503030403020204" pitchFamily="34" charset="0"/>
                <a:ea typeface="Source Sans Pro Regular" panose="020B0503030403020204" pitchFamily="34" charset="0"/>
                <a:cs typeface="Times New Roman" panose="02020603050405020304" pitchFamily="18" charset="0"/>
              </a:rPr>
              <a:t>GOES satellite images, along with tail Doppler radar (TDR), compact Raman lidar (CRL), and flight level measurements from NOAA’s P-3 aircraft are collocated to view tropical cyclone (TC) inner cores (Figure 1).</a:t>
            </a:r>
          </a:p>
          <a:p>
            <a:pPr marL="457200" indent="-457200" algn="just">
              <a:lnSpc>
                <a:spcPct val="107000"/>
              </a:lnSpc>
              <a:spcAft>
                <a:spcPts val="800"/>
              </a:spcAft>
              <a:buFont typeface="Arial" panose="020B0604020202020204" pitchFamily="34" charset="0"/>
              <a:buChar char="•"/>
            </a:pPr>
            <a:r>
              <a:rPr lang="en-US" sz="2800" dirty="0">
                <a:latin typeface="Source Sans Pro Regular" panose="020B0503030403020204" pitchFamily="34" charset="0"/>
                <a:ea typeface="Source Sans Pro Regular" panose="020B0503030403020204" pitchFamily="34" charset="0"/>
                <a:cs typeface="Times New Roman" panose="02020603050405020304" pitchFamily="18" charset="0"/>
              </a:rPr>
              <a:t>Cloud top heights are derived using the CRL’s  backscattered power channel (Figure 2).</a:t>
            </a:r>
          </a:p>
        </p:txBody>
      </p:sp>
      <p:sp>
        <p:nvSpPr>
          <p:cNvPr id="43" name="TextBox 42">
            <a:extLst>
              <a:ext uri="{FF2B5EF4-FFF2-40B4-BE49-F238E27FC236}">
                <a16:creationId xmlns:a16="http://schemas.microsoft.com/office/drawing/2014/main" id="{F599107B-C791-40F3-B4BB-56434943428E}"/>
              </a:ext>
            </a:extLst>
          </p:cNvPr>
          <p:cNvSpPr txBox="1"/>
          <p:nvPr/>
        </p:nvSpPr>
        <p:spPr>
          <a:xfrm>
            <a:off x="31524516" y="9661444"/>
            <a:ext cx="11284879" cy="18415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0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2:</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A schematic view of a cloud top height calculation. a) A zoomed in view of TC Sam’s eye, where the red line atop the data is the estimated cloud top heights. b) A vertical profile of return power at the position of the gray line in a). The smoother curve above .5 km represents precipitation, while the steeper peaks below .5 km represents attenuation from clouds. The dashed blue line is the estimated cloud top height for this location.</a:t>
            </a:r>
          </a:p>
        </p:txBody>
      </p:sp>
      <p:sp>
        <p:nvSpPr>
          <p:cNvPr id="44" name="Rectangle 15">
            <a:extLst>
              <a:ext uri="{FF2B5EF4-FFF2-40B4-BE49-F238E27FC236}">
                <a16:creationId xmlns:a16="http://schemas.microsoft.com/office/drawing/2014/main" id="{11251436-9894-4FDF-A095-E00F5701D35A}"/>
              </a:ext>
            </a:extLst>
          </p:cNvPr>
          <p:cNvSpPr/>
          <p:nvPr/>
        </p:nvSpPr>
        <p:spPr>
          <a:xfrm flipV="1">
            <a:off x="30715529" y="11555505"/>
            <a:ext cx="13245297"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dirty="0"/>
          </a:p>
        </p:txBody>
      </p:sp>
      <p:sp>
        <p:nvSpPr>
          <p:cNvPr id="45" name="TextBox 44">
            <a:extLst>
              <a:ext uri="{FF2B5EF4-FFF2-40B4-BE49-F238E27FC236}">
                <a16:creationId xmlns:a16="http://schemas.microsoft.com/office/drawing/2014/main" id="{B950D225-4A81-4A11-B243-F28803E3E5EA}"/>
              </a:ext>
            </a:extLst>
          </p:cNvPr>
          <p:cNvSpPr txBox="1"/>
          <p:nvPr/>
        </p:nvSpPr>
        <p:spPr>
          <a:xfrm>
            <a:off x="8067378" y="11535558"/>
            <a:ext cx="6949440" cy="3985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lgn="just">
              <a:lnSpc>
                <a:spcPct val="107000"/>
              </a:lnSpc>
              <a:spcAft>
                <a:spcPts val="800"/>
              </a:spcAft>
              <a:buFont typeface="Arial" panose="020B0604020202020204" pitchFamily="34" charset="0"/>
              <a:buChar char="•"/>
            </a:pPr>
            <a:r>
              <a:rPr lang="en-US" sz="2800" dirty="0">
                <a:latin typeface="Source Sans Pro Regular" panose="020B0503030403020204" pitchFamily="34" charset="0"/>
                <a:ea typeface="Source Sans Pro Regular" panose="020B0503030403020204" pitchFamily="34" charset="0"/>
                <a:cs typeface="Times New Roman" panose="02020603050405020304" pitchFamily="18" charset="0"/>
              </a:rPr>
              <a:t>Cloud top height distributions are plotted for individual TCs (Figure 1b) and for TCs grouped by intensity (Figure 3).</a:t>
            </a:r>
          </a:p>
          <a:p>
            <a:pPr marL="457200" indent="-457200" algn="just">
              <a:lnSpc>
                <a:spcPct val="107000"/>
              </a:lnSpc>
              <a:spcAft>
                <a:spcPts val="800"/>
              </a:spcAft>
              <a:buFont typeface="Arial" panose="020B0604020202020204" pitchFamily="34" charset="0"/>
              <a:buChar char="•"/>
            </a:pPr>
            <a:r>
              <a:rPr lang="en-US" sz="2800" dirty="0">
                <a:latin typeface="Source Sans Pro Regular" panose="020B0503030403020204" pitchFamily="34" charset="0"/>
                <a:ea typeface="Source Sans Pro Regular" panose="020B0503030403020204" pitchFamily="34" charset="0"/>
                <a:cs typeface="Times New Roman" panose="02020603050405020304" pitchFamily="18" charset="0"/>
              </a:rPr>
              <a:t>A conceptual model of TC eye cloud dynamics is presented (Figure 4), highlighting how both convective and stratiform clouds influence the cyclone’s dynamics.</a:t>
            </a:r>
          </a:p>
        </p:txBody>
      </p:sp>
      <p:sp>
        <p:nvSpPr>
          <p:cNvPr id="46" name="TextBox 45">
            <a:extLst>
              <a:ext uri="{FF2B5EF4-FFF2-40B4-BE49-F238E27FC236}">
                <a16:creationId xmlns:a16="http://schemas.microsoft.com/office/drawing/2014/main" id="{2ABAE2A0-107F-4D1A-A8E5-2FE346C5DFF5}"/>
              </a:ext>
            </a:extLst>
          </p:cNvPr>
          <p:cNvSpPr txBox="1"/>
          <p:nvPr/>
        </p:nvSpPr>
        <p:spPr>
          <a:xfrm>
            <a:off x="8345380" y="31257940"/>
            <a:ext cx="6756769" cy="8535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000" b="1" dirty="0">
                <a:latin typeface="Source Sans Pro Regular" panose="020B0503030403020204" pitchFamily="34" charset="0"/>
                <a:ea typeface="Source Sans Pro Regular" panose="020B0503030403020204" pitchFamily="34" charset="0"/>
                <a:cs typeface="Times New Roman" panose="02020603050405020304" pitchFamily="18" charset="0"/>
              </a:rPr>
              <a:t>Table 1:</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A summary of TC cases included in cloud height calculations, showing the number of eye passes by intensity. </a:t>
            </a:r>
          </a:p>
        </p:txBody>
      </p:sp>
      <p:graphicFrame>
        <p:nvGraphicFramePr>
          <p:cNvPr id="6" name="Table 5">
            <a:extLst>
              <a:ext uri="{FF2B5EF4-FFF2-40B4-BE49-F238E27FC236}">
                <a16:creationId xmlns:a16="http://schemas.microsoft.com/office/drawing/2014/main" id="{9FD2EFCD-1E96-4CC9-AB40-987A2996802A}"/>
              </a:ext>
            </a:extLst>
          </p:cNvPr>
          <p:cNvGraphicFramePr>
            <a:graphicFrameLocks noGrp="1"/>
          </p:cNvGraphicFramePr>
          <p:nvPr>
            <p:extLst>
              <p:ext uri="{D42A27DB-BD31-4B8C-83A1-F6EECF244321}">
                <p14:modId xmlns:p14="http://schemas.microsoft.com/office/powerpoint/2010/main" val="4138880179"/>
              </p:ext>
            </p:extLst>
          </p:nvPr>
        </p:nvGraphicFramePr>
        <p:xfrm>
          <a:off x="37280579" y="17157475"/>
          <a:ext cx="5483077" cy="2765930"/>
        </p:xfrm>
        <a:graphic>
          <a:graphicData uri="http://schemas.openxmlformats.org/drawingml/2006/table">
            <a:tbl>
              <a:tblPr firstRow="1" firstCol="1" bandRow="1">
                <a:tableStyleId>{5940675A-B579-460E-94D1-54222C63F5DA}</a:tableStyleId>
              </a:tblPr>
              <a:tblGrid>
                <a:gridCol w="1861758">
                  <a:extLst>
                    <a:ext uri="{9D8B030D-6E8A-4147-A177-3AD203B41FA5}">
                      <a16:colId xmlns:a16="http://schemas.microsoft.com/office/drawing/2014/main" val="1623615105"/>
                    </a:ext>
                  </a:extLst>
                </a:gridCol>
                <a:gridCol w="936604">
                  <a:extLst>
                    <a:ext uri="{9D8B030D-6E8A-4147-A177-3AD203B41FA5}">
                      <a16:colId xmlns:a16="http://schemas.microsoft.com/office/drawing/2014/main" val="3260927316"/>
                    </a:ext>
                  </a:extLst>
                </a:gridCol>
                <a:gridCol w="1380337">
                  <a:extLst>
                    <a:ext uri="{9D8B030D-6E8A-4147-A177-3AD203B41FA5}">
                      <a16:colId xmlns:a16="http://schemas.microsoft.com/office/drawing/2014/main" val="3129639363"/>
                    </a:ext>
                  </a:extLst>
                </a:gridCol>
                <a:gridCol w="1304378">
                  <a:extLst>
                    <a:ext uri="{9D8B030D-6E8A-4147-A177-3AD203B41FA5}">
                      <a16:colId xmlns:a16="http://schemas.microsoft.com/office/drawing/2014/main" val="2018978488"/>
                    </a:ext>
                  </a:extLst>
                </a:gridCol>
              </a:tblGrid>
              <a:tr h="654668">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Cyclone Type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No. of Passes</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Mean Cloud  Height (km)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Clear Air Presence (%)</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532724"/>
                  </a:ext>
                </a:extLst>
              </a:tr>
              <a:tr h="589882">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TS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0" marR="0" algn="ctr">
                        <a:lnSpc>
                          <a:spcPct val="107000"/>
                        </a:lnSpc>
                        <a:spcBef>
                          <a:spcPts val="0"/>
                        </a:spcBef>
                        <a:spcAft>
                          <a:spcPts val="0"/>
                        </a:spcAft>
                      </a:pP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8 </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1.24 </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17.06</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5657026"/>
                  </a:ext>
                </a:extLst>
              </a:tr>
              <a:tr h="654668">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Weak Hurricane (Categories 1-2)</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9 </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1.21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8.32 </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5387176"/>
                  </a:ext>
                </a:extLst>
              </a:tr>
              <a:tr h="654668">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Strong Hurricane</a:t>
                      </a:r>
                    </a:p>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(Categories 3-5)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8 </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1.56</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5.11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0187809"/>
                  </a:ext>
                </a:extLst>
              </a:tr>
            </a:tbl>
          </a:graphicData>
        </a:graphic>
      </p:graphicFrame>
      <p:sp>
        <p:nvSpPr>
          <p:cNvPr id="58" name="TextBox 57">
            <a:extLst>
              <a:ext uri="{FF2B5EF4-FFF2-40B4-BE49-F238E27FC236}">
                <a16:creationId xmlns:a16="http://schemas.microsoft.com/office/drawing/2014/main" id="{08340CD4-694F-4E47-ACE6-329FDB59CB5B}"/>
              </a:ext>
            </a:extLst>
          </p:cNvPr>
          <p:cNvSpPr txBox="1"/>
          <p:nvPr/>
        </p:nvSpPr>
        <p:spPr>
          <a:xfrm>
            <a:off x="37280579" y="20142911"/>
            <a:ext cx="5467137" cy="18415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0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3:</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Cloud top height distributions for tropical storms (a), weak hurricanes (b), and strong hurricanes (c). </a:t>
            </a:r>
            <a:r>
              <a:rPr lang="en-US" sz="2000" b="1" dirty="0">
                <a:latin typeface="Source Sans Pro Regular" panose="020B0503030403020204" pitchFamily="34" charset="0"/>
                <a:ea typeface="Source Sans Pro Regular" panose="020B0503030403020204" pitchFamily="34" charset="0"/>
                <a:cs typeface="Times New Roman" panose="02020603050405020304" pitchFamily="18" charset="0"/>
              </a:rPr>
              <a:t>Table 2</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(above) contains a summary of these statistics. Note that clear air includes any CRL return height below 50 m. </a:t>
            </a:r>
          </a:p>
        </p:txBody>
      </p:sp>
      <p:sp>
        <p:nvSpPr>
          <p:cNvPr id="59" name="Rectangle 15">
            <a:extLst>
              <a:ext uri="{FF2B5EF4-FFF2-40B4-BE49-F238E27FC236}">
                <a16:creationId xmlns:a16="http://schemas.microsoft.com/office/drawing/2014/main" id="{2FE3BEF9-95CC-44FC-94DA-633E84274AAF}"/>
              </a:ext>
            </a:extLst>
          </p:cNvPr>
          <p:cNvSpPr/>
          <p:nvPr/>
        </p:nvSpPr>
        <p:spPr>
          <a:xfrm flipV="1">
            <a:off x="30667167" y="21964894"/>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60" name="TextBox 59">
            <a:extLst>
              <a:ext uri="{FF2B5EF4-FFF2-40B4-BE49-F238E27FC236}">
                <a16:creationId xmlns:a16="http://schemas.microsoft.com/office/drawing/2014/main" id="{CB022108-B138-49C6-898E-1B6FE60A7324}"/>
              </a:ext>
            </a:extLst>
          </p:cNvPr>
          <p:cNvSpPr txBox="1"/>
          <p:nvPr/>
        </p:nvSpPr>
        <p:spPr>
          <a:xfrm>
            <a:off x="746046" y="16756021"/>
            <a:ext cx="14270772" cy="5817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TC eye clouds are directly related to eyewall and boundary layer dynamics, two regions essential for understanding TC intensity change.</a:t>
            </a: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Yet, cloud heights and extents in TC eyes are poorly resolved by current observational measurements, as satellite studies can be obscured by tall anvil clouds</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and radar measurements can only view regions with large amounts of precipitation.</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 2</a:t>
            </a: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While studies of TC eye clouds based on observations</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and theory</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 4</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have been made in the past, no detailed study of cloud top heights throughout an entire TC eye exists. </a:t>
            </a: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Currently, the only clouds thought to develop throughout the TC eye are stratiform clouds trapped beneath a strong inversion layer.</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4</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This would suggest that low level mixing and downward subsidence are the only main contributors to eye dynamics.</a:t>
            </a:r>
          </a:p>
          <a:p>
            <a:pPr marL="64008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This theory can be tested by finding cloud top heights for a variety of TCs using the CRL’s backscattered power channel (Figure 2), which was deployed on NOAA’s P-3 aircraft during the 2021 Hurricane Season (Table 1). </a:t>
            </a:r>
          </a:p>
          <a:p>
            <a:pPr marL="640080" indent="-457200" algn="just">
              <a:lnSpc>
                <a:spcPct val="107000"/>
              </a:lnSpc>
              <a:spcAft>
                <a:spcPts val="800"/>
              </a:spcAft>
              <a:buFont typeface="Arial" panose="020B0604020202020204" pitchFamily="34" charset="0"/>
              <a:buChar char="•"/>
            </a:pPr>
            <a:endPar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endParaRPr>
          </a:p>
        </p:txBody>
      </p:sp>
      <p:sp>
        <p:nvSpPr>
          <p:cNvPr id="8" name="Arrow: Down 7">
            <a:extLst>
              <a:ext uri="{FF2B5EF4-FFF2-40B4-BE49-F238E27FC236}">
                <a16:creationId xmlns:a16="http://schemas.microsoft.com/office/drawing/2014/main" id="{D2C43C81-B564-49BD-B18F-B39F8F8F64D0}"/>
              </a:ext>
            </a:extLst>
          </p:cNvPr>
          <p:cNvSpPr/>
          <p:nvPr/>
        </p:nvSpPr>
        <p:spPr>
          <a:xfrm>
            <a:off x="32107661" y="23651186"/>
            <a:ext cx="316848" cy="1371600"/>
          </a:xfrm>
          <a:prstGeom prst="downArrow">
            <a:avLst/>
          </a:prstGeom>
          <a:solidFill>
            <a:srgbClr val="FF33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8" name="Arrow: Down 47">
            <a:extLst>
              <a:ext uri="{FF2B5EF4-FFF2-40B4-BE49-F238E27FC236}">
                <a16:creationId xmlns:a16="http://schemas.microsoft.com/office/drawing/2014/main" id="{3F09DBDE-ACFC-4A04-9CBD-5CFACC480178}"/>
              </a:ext>
            </a:extLst>
          </p:cNvPr>
          <p:cNvSpPr/>
          <p:nvPr/>
        </p:nvSpPr>
        <p:spPr>
          <a:xfrm rot="10800000">
            <a:off x="32962547" y="23651935"/>
            <a:ext cx="437153" cy="1494085"/>
          </a:xfrm>
          <a:prstGeom prst="downArrow">
            <a:avLst/>
          </a:prstGeom>
          <a:solidFill>
            <a:schemeClr val="accent1">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9" name="Arrow: Down 48">
            <a:extLst>
              <a:ext uri="{FF2B5EF4-FFF2-40B4-BE49-F238E27FC236}">
                <a16:creationId xmlns:a16="http://schemas.microsoft.com/office/drawing/2014/main" id="{079DF11F-BF0C-4B42-8A76-9468B2D7C25B}"/>
              </a:ext>
            </a:extLst>
          </p:cNvPr>
          <p:cNvSpPr/>
          <p:nvPr/>
        </p:nvSpPr>
        <p:spPr>
          <a:xfrm rot="10800000">
            <a:off x="40415422" y="23602745"/>
            <a:ext cx="437153" cy="1494085"/>
          </a:xfrm>
          <a:prstGeom prst="downArrow">
            <a:avLst/>
          </a:prstGeom>
          <a:solidFill>
            <a:schemeClr val="accent1">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51" name="Arrow: Down 50">
            <a:extLst>
              <a:ext uri="{FF2B5EF4-FFF2-40B4-BE49-F238E27FC236}">
                <a16:creationId xmlns:a16="http://schemas.microsoft.com/office/drawing/2014/main" id="{E7B97EE7-930B-449D-B5E0-DCC0A89D4486}"/>
              </a:ext>
            </a:extLst>
          </p:cNvPr>
          <p:cNvSpPr/>
          <p:nvPr/>
        </p:nvSpPr>
        <p:spPr>
          <a:xfrm>
            <a:off x="41358584" y="23686971"/>
            <a:ext cx="320040" cy="1371600"/>
          </a:xfrm>
          <a:prstGeom prst="downArrow">
            <a:avLst/>
          </a:prstGeom>
          <a:solidFill>
            <a:srgbClr val="FF33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52" name="Arrow: Down 51">
            <a:extLst>
              <a:ext uri="{FF2B5EF4-FFF2-40B4-BE49-F238E27FC236}">
                <a16:creationId xmlns:a16="http://schemas.microsoft.com/office/drawing/2014/main" id="{58052805-BB3F-46E8-B40D-6347B49B4835}"/>
              </a:ext>
            </a:extLst>
          </p:cNvPr>
          <p:cNvSpPr/>
          <p:nvPr/>
        </p:nvSpPr>
        <p:spPr>
          <a:xfrm>
            <a:off x="39283434" y="23765143"/>
            <a:ext cx="320040" cy="1371600"/>
          </a:xfrm>
          <a:prstGeom prst="downArrow">
            <a:avLst/>
          </a:prstGeom>
          <a:solidFill>
            <a:srgbClr val="FF33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53" name="Arrow: Down 52">
            <a:extLst>
              <a:ext uri="{FF2B5EF4-FFF2-40B4-BE49-F238E27FC236}">
                <a16:creationId xmlns:a16="http://schemas.microsoft.com/office/drawing/2014/main" id="{2A113B49-FC62-446D-B0F2-B42BE7814ED8}"/>
              </a:ext>
            </a:extLst>
          </p:cNvPr>
          <p:cNvSpPr/>
          <p:nvPr/>
        </p:nvSpPr>
        <p:spPr>
          <a:xfrm>
            <a:off x="34338362" y="23765143"/>
            <a:ext cx="320040" cy="1371600"/>
          </a:xfrm>
          <a:prstGeom prst="downArrow">
            <a:avLst/>
          </a:prstGeom>
          <a:solidFill>
            <a:srgbClr val="FF33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54" name="Arrow: Down 53">
            <a:extLst>
              <a:ext uri="{FF2B5EF4-FFF2-40B4-BE49-F238E27FC236}">
                <a16:creationId xmlns:a16="http://schemas.microsoft.com/office/drawing/2014/main" id="{499016AD-1C31-408F-8BD6-A41B1041FA00}"/>
              </a:ext>
            </a:extLst>
          </p:cNvPr>
          <p:cNvSpPr/>
          <p:nvPr/>
        </p:nvSpPr>
        <p:spPr>
          <a:xfrm rot="10800000">
            <a:off x="37622067" y="24368584"/>
            <a:ext cx="218577" cy="1494085"/>
          </a:xfrm>
          <a:prstGeom prst="downArrow">
            <a:avLst/>
          </a:prstGeom>
          <a:solidFill>
            <a:schemeClr val="accent1">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55" name="Arrow: Down 54">
            <a:extLst>
              <a:ext uri="{FF2B5EF4-FFF2-40B4-BE49-F238E27FC236}">
                <a16:creationId xmlns:a16="http://schemas.microsoft.com/office/drawing/2014/main" id="{9DF36579-08A5-44CA-AD60-E886FCF4B2D0}"/>
              </a:ext>
            </a:extLst>
          </p:cNvPr>
          <p:cNvSpPr/>
          <p:nvPr/>
        </p:nvSpPr>
        <p:spPr>
          <a:xfrm rot="10800000">
            <a:off x="35932737" y="24381965"/>
            <a:ext cx="218577" cy="1494085"/>
          </a:xfrm>
          <a:prstGeom prst="downArrow">
            <a:avLst/>
          </a:prstGeom>
          <a:solidFill>
            <a:schemeClr val="accent1">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56" name="Arrow: Down 55">
            <a:extLst>
              <a:ext uri="{FF2B5EF4-FFF2-40B4-BE49-F238E27FC236}">
                <a16:creationId xmlns:a16="http://schemas.microsoft.com/office/drawing/2014/main" id="{B517534F-0297-4AE7-ABBF-8D8F6A6BD2E2}"/>
              </a:ext>
            </a:extLst>
          </p:cNvPr>
          <p:cNvSpPr/>
          <p:nvPr/>
        </p:nvSpPr>
        <p:spPr>
          <a:xfrm rot="16200000">
            <a:off x="33171183" y="25360169"/>
            <a:ext cx="419022" cy="2243013"/>
          </a:xfrm>
          <a:prstGeom prst="downArrow">
            <a:avLst/>
          </a:prstGeom>
          <a:solidFill>
            <a:schemeClr val="accent4">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57" name="Arrow: Down 56">
            <a:extLst>
              <a:ext uri="{FF2B5EF4-FFF2-40B4-BE49-F238E27FC236}">
                <a16:creationId xmlns:a16="http://schemas.microsoft.com/office/drawing/2014/main" id="{7BF9A4F0-1DCB-4F27-A3F2-07124BEB246B}"/>
              </a:ext>
            </a:extLst>
          </p:cNvPr>
          <p:cNvSpPr/>
          <p:nvPr/>
        </p:nvSpPr>
        <p:spPr>
          <a:xfrm rot="5400000">
            <a:off x="40174186" y="25311312"/>
            <a:ext cx="419022" cy="2243013"/>
          </a:xfrm>
          <a:prstGeom prst="downArrow">
            <a:avLst/>
          </a:prstGeom>
          <a:solidFill>
            <a:schemeClr val="accent4">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Helvetica"/>
            </a:endParaRPr>
          </a:p>
        </p:txBody>
      </p:sp>
      <p:sp>
        <p:nvSpPr>
          <p:cNvPr id="61" name="TextBox 60">
            <a:extLst>
              <a:ext uri="{FF2B5EF4-FFF2-40B4-BE49-F238E27FC236}">
                <a16:creationId xmlns:a16="http://schemas.microsoft.com/office/drawing/2014/main" id="{9A39120A-E2BD-4D33-A764-D6371EEC98B5}"/>
              </a:ext>
            </a:extLst>
          </p:cNvPr>
          <p:cNvSpPr txBox="1"/>
          <p:nvPr/>
        </p:nvSpPr>
        <p:spPr>
          <a:xfrm>
            <a:off x="31384356" y="27732070"/>
            <a:ext cx="11498502" cy="15122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0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4:</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A conceptual model of parcel movements within the eye of Hurricane Sam; light blue arrows denote updrafts, red arrows show downdrafts, and yellow arrows highlight inflow. This schematic was derived using the collocation of data in Figure 1, and it stresses the importance of inflowing air rising convectively in the eye (thin blue arrows) and penetrating the boundary layer. </a:t>
            </a:r>
          </a:p>
        </p:txBody>
      </p:sp>
      <p:sp>
        <p:nvSpPr>
          <p:cNvPr id="62" name="Title 4">
            <a:extLst>
              <a:ext uri="{FF2B5EF4-FFF2-40B4-BE49-F238E27FC236}">
                <a16:creationId xmlns:a16="http://schemas.microsoft.com/office/drawing/2014/main" id="{A7455C97-6F1E-47B1-A238-7B5FF2EC18A9}"/>
              </a:ext>
            </a:extLst>
          </p:cNvPr>
          <p:cNvSpPr txBox="1"/>
          <p:nvPr/>
        </p:nvSpPr>
        <p:spPr>
          <a:xfrm>
            <a:off x="1444470" y="23882605"/>
            <a:ext cx="2846796" cy="1007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400" dirty="0"/>
              <a:t>Methods</a:t>
            </a:r>
            <a:endParaRPr sz="3400" dirty="0"/>
          </a:p>
        </p:txBody>
      </p:sp>
      <p:sp>
        <p:nvSpPr>
          <p:cNvPr id="63" name="TextBox 62">
            <a:extLst>
              <a:ext uri="{FF2B5EF4-FFF2-40B4-BE49-F238E27FC236}">
                <a16:creationId xmlns:a16="http://schemas.microsoft.com/office/drawing/2014/main" id="{8C41C402-F222-4659-9361-A0275EAD495A}"/>
              </a:ext>
            </a:extLst>
          </p:cNvPr>
          <p:cNvSpPr txBox="1"/>
          <p:nvPr/>
        </p:nvSpPr>
        <p:spPr>
          <a:xfrm>
            <a:off x="816412" y="24506085"/>
            <a:ext cx="7250965" cy="74553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Only flights that made a continuous pass through a TC eye are included in this analysis.</a:t>
            </a:r>
          </a:p>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The TC center at 0 km was defined for every eye pass as the lowest central pressure recorded at flight level. </a:t>
            </a:r>
          </a:p>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Dips in aircraft height are common during eye penetrations, and they were accounted for when plotting CRL data and calculating cloud heights.</a:t>
            </a:r>
          </a:p>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The available TDR, CRL, and flight level data were collocated and plotted using the same x axis for comparison (Figure 1).</a:t>
            </a:r>
          </a:p>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An algorithm was used to find cloud top heights based on CRL backscattered power. Sharp return peaks from clouds look much different than the smoother return peaks from precipitation (Figure 2).</a:t>
            </a:r>
          </a:p>
        </p:txBody>
      </p:sp>
      <p:sp>
        <p:nvSpPr>
          <p:cNvPr id="64" name="TextBox 63">
            <a:extLst>
              <a:ext uri="{FF2B5EF4-FFF2-40B4-BE49-F238E27FC236}">
                <a16:creationId xmlns:a16="http://schemas.microsoft.com/office/drawing/2014/main" id="{C7DDDDDA-4963-4AAD-BF15-F124D96CCC8C}"/>
              </a:ext>
            </a:extLst>
          </p:cNvPr>
          <p:cNvSpPr txBox="1"/>
          <p:nvPr/>
        </p:nvSpPr>
        <p:spPr>
          <a:xfrm>
            <a:off x="15912745" y="26425884"/>
            <a:ext cx="6949440" cy="59657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The TC present in Figure 1 is quite intense and axisymmetric; its main eyewalls at -37.5 km and 37.5 km have strong updrafts and high wind speeds (Figure 1g).</a:t>
            </a:r>
          </a:p>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Figure 1 also shows an active eyewall replacement cycle; two main updrafts on each side of the eye can be seen in 1a, and the total wind speed in 1g flattens out before it peaks at the outer eyewall.</a:t>
            </a:r>
          </a:p>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Large amounts of asymmetric precipitation entrainment from the disintegrating inner eyewall can be seen on the left side of the eye (green streaks in 1d).</a:t>
            </a:r>
          </a:p>
        </p:txBody>
      </p:sp>
      <p:pic>
        <p:nvPicPr>
          <p:cNvPr id="1028" name="Picture 4" descr="About the NOAA emblem and logo | National Oceanic and Atmospheric  Administration">
            <a:extLst>
              <a:ext uri="{FF2B5EF4-FFF2-40B4-BE49-F238E27FC236}">
                <a16:creationId xmlns:a16="http://schemas.microsoft.com/office/drawing/2014/main" id="{CB50B38F-4C1D-42CC-BF3A-7B84A75BD2E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68921" y="9085484"/>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82A422A4-6F4E-47CF-B58E-EF4B2AEE51C0}"/>
              </a:ext>
            </a:extLst>
          </p:cNvPr>
          <p:cNvSpPr txBox="1"/>
          <p:nvPr/>
        </p:nvSpPr>
        <p:spPr>
          <a:xfrm>
            <a:off x="31142548" y="29882833"/>
            <a:ext cx="12027810" cy="2308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r>
              <a:rPr lang="en-US" baseline="30000" dirty="0">
                <a:latin typeface="Source Sans Pro Regular" panose="020B0503030403020204" pitchFamily="34" charset="0"/>
                <a:ea typeface="Source Sans Pro Regular" panose="020B0503030403020204" pitchFamily="34" charset="0"/>
              </a:rPr>
              <a:t>1 </a:t>
            </a:r>
            <a:r>
              <a:rPr lang="en-US" dirty="0" err="1">
                <a:latin typeface="Source Sans Pro Regular" panose="020B0503030403020204" pitchFamily="34" charset="0"/>
                <a:ea typeface="Source Sans Pro Regular" panose="020B0503030403020204" pitchFamily="34" charset="0"/>
              </a:rPr>
              <a:t>Harnos</a:t>
            </a:r>
            <a:r>
              <a:rPr lang="en-US" dirty="0">
                <a:latin typeface="Source Sans Pro Regular" panose="020B0503030403020204" pitchFamily="34" charset="0"/>
                <a:ea typeface="Source Sans Pro Regular" panose="020B0503030403020204" pitchFamily="34" charset="0"/>
              </a:rPr>
              <a:t>, Daniel S., and Stephen W. Nesbitt. “Passive Microwave Quantification of Tropical Cyclone Inner-Core Cloud Populations Relative to Subsequent Intensity Change.” </a:t>
            </a:r>
            <a:r>
              <a:rPr lang="en-US" i="1" dirty="0">
                <a:latin typeface="Source Sans Pro Regular" panose="020B0503030403020204" pitchFamily="34" charset="0"/>
                <a:ea typeface="Source Sans Pro Regular" panose="020B0503030403020204" pitchFamily="34" charset="0"/>
              </a:rPr>
              <a:t>Monthly Weather Review</a:t>
            </a:r>
            <a:r>
              <a:rPr lang="en-US" dirty="0">
                <a:latin typeface="Source Sans Pro Regular" panose="020B0503030403020204" pitchFamily="34" charset="0"/>
                <a:ea typeface="Source Sans Pro Regular" panose="020B0503030403020204" pitchFamily="34" charset="0"/>
              </a:rPr>
              <a:t> 144, no. 11 (November 1, 2016): 4461–82.</a:t>
            </a:r>
          </a:p>
          <a:p>
            <a:pPr marL="457200" indent="-457200"/>
            <a:r>
              <a:rPr lang="en-US" baseline="30000" dirty="0">
                <a:latin typeface="Source Sans Pro Regular" panose="020B0503030403020204" pitchFamily="34" charset="0"/>
                <a:ea typeface="Source Sans Pro Regular" panose="020B0503030403020204" pitchFamily="34" charset="0"/>
              </a:rPr>
              <a:t>2 </a:t>
            </a:r>
            <a:r>
              <a:rPr lang="en-US" dirty="0">
                <a:latin typeface="Source Sans Pro Regular" panose="020B0503030403020204" pitchFamily="34" charset="0"/>
                <a:ea typeface="Source Sans Pro Regular" panose="020B0503030403020204" pitchFamily="34" charset="0"/>
              </a:rPr>
              <a:t>Rogers, Robert F. “Recent Advances in Our Understanding of Tropical Cyclone Intensity Change Processes from Airborne Observations.” </a:t>
            </a:r>
            <a:r>
              <a:rPr lang="en-US" i="1" dirty="0">
                <a:latin typeface="Source Sans Pro Regular" panose="020B0503030403020204" pitchFamily="34" charset="0"/>
                <a:ea typeface="Source Sans Pro Regular" panose="020B0503030403020204" pitchFamily="34" charset="0"/>
              </a:rPr>
              <a:t>Atmosphere</a:t>
            </a:r>
            <a:r>
              <a:rPr lang="en-US" dirty="0">
                <a:latin typeface="Source Sans Pro Regular" panose="020B0503030403020204" pitchFamily="34" charset="0"/>
                <a:ea typeface="Source Sans Pro Regular" panose="020B0503030403020204" pitchFamily="34" charset="0"/>
              </a:rPr>
              <a:t> 12, no. 5 (May 2021): 650.</a:t>
            </a:r>
          </a:p>
          <a:p>
            <a:pPr marL="457200" indent="-457200"/>
            <a:r>
              <a:rPr lang="en-US" baseline="30000" dirty="0">
                <a:latin typeface="Source Sans Pro Regular" panose="020B0503030403020204" pitchFamily="34" charset="0"/>
                <a:ea typeface="Source Sans Pro Regular" panose="020B0503030403020204" pitchFamily="34" charset="0"/>
              </a:rPr>
              <a:t>3 </a:t>
            </a:r>
            <a:r>
              <a:rPr lang="en-US" dirty="0">
                <a:latin typeface="Source Sans Pro Regular" panose="020B0503030403020204" pitchFamily="34" charset="0"/>
                <a:ea typeface="Source Sans Pro Regular" panose="020B0503030403020204" pitchFamily="34" charset="0"/>
              </a:rPr>
              <a:t>Willoughby, H. E. “Tropical Cyclone Eye Thermodynamics.” </a:t>
            </a:r>
            <a:r>
              <a:rPr lang="en-US" i="1" dirty="0">
                <a:latin typeface="Source Sans Pro Regular" panose="020B0503030403020204" pitchFamily="34" charset="0"/>
                <a:ea typeface="Source Sans Pro Regular" panose="020B0503030403020204" pitchFamily="34" charset="0"/>
              </a:rPr>
              <a:t>Monthly Weather Review</a:t>
            </a:r>
            <a:r>
              <a:rPr lang="en-US" dirty="0">
                <a:latin typeface="Source Sans Pro Regular" panose="020B0503030403020204" pitchFamily="34" charset="0"/>
                <a:ea typeface="Source Sans Pro Regular" panose="020B0503030403020204" pitchFamily="34" charset="0"/>
              </a:rPr>
              <a:t> 126, no. 12 (December 1, 1998): 3053–67.</a:t>
            </a:r>
            <a:endParaRPr lang="en-US" baseline="30000" dirty="0">
              <a:latin typeface="Source Sans Pro Regular" panose="020B0503030403020204" pitchFamily="34" charset="0"/>
              <a:ea typeface="Source Sans Pro Regular" panose="020B0503030403020204" pitchFamily="34" charset="0"/>
            </a:endParaRPr>
          </a:p>
          <a:p>
            <a:pPr marL="457200" indent="-457200"/>
            <a:r>
              <a:rPr lang="en-US" baseline="30000" dirty="0">
                <a:latin typeface="Source Sans Pro Regular" panose="020B0503030403020204" pitchFamily="34" charset="0"/>
                <a:ea typeface="Source Sans Pro Regular" panose="020B0503030403020204" pitchFamily="34" charset="0"/>
              </a:rPr>
              <a:t>4 </a:t>
            </a:r>
            <a:r>
              <a:rPr lang="en-US" dirty="0" err="1">
                <a:latin typeface="Source Sans Pro Regular" panose="020B0503030403020204" pitchFamily="34" charset="0"/>
                <a:ea typeface="Source Sans Pro Regular" panose="020B0503030403020204" pitchFamily="34" charset="0"/>
              </a:rPr>
              <a:t>Houze</a:t>
            </a:r>
            <a:r>
              <a:rPr lang="en-US" dirty="0">
                <a:latin typeface="Source Sans Pro Regular" panose="020B0503030403020204" pitchFamily="34" charset="0"/>
                <a:ea typeface="Source Sans Pro Regular" panose="020B0503030403020204" pitchFamily="34" charset="0"/>
              </a:rPr>
              <a:t>, Robert A. “Clouds in Tropical Cyclones.” </a:t>
            </a:r>
            <a:r>
              <a:rPr lang="en-US" i="1" dirty="0">
                <a:latin typeface="Source Sans Pro Regular" panose="020B0503030403020204" pitchFamily="34" charset="0"/>
                <a:ea typeface="Source Sans Pro Regular" panose="020B0503030403020204" pitchFamily="34" charset="0"/>
              </a:rPr>
              <a:t>Monthly Weather Review</a:t>
            </a:r>
            <a:r>
              <a:rPr lang="en-US" dirty="0">
                <a:latin typeface="Source Sans Pro Regular" panose="020B0503030403020204" pitchFamily="34" charset="0"/>
                <a:ea typeface="Source Sans Pro Regular" panose="020B0503030403020204" pitchFamily="34" charset="0"/>
              </a:rPr>
              <a:t> 138, no. 2 (February 1, 2010): 293–344.</a:t>
            </a:r>
          </a:p>
        </p:txBody>
      </p:sp>
      <p:sp>
        <p:nvSpPr>
          <p:cNvPr id="67" name="TextBox 5">
            <a:extLst>
              <a:ext uri="{FF2B5EF4-FFF2-40B4-BE49-F238E27FC236}">
                <a16:creationId xmlns:a16="http://schemas.microsoft.com/office/drawing/2014/main" id="{AB20B6B3-EC7B-4CD0-828F-7BAE1FC8658B}"/>
              </a:ext>
            </a:extLst>
          </p:cNvPr>
          <p:cNvSpPr txBox="1">
            <a:spLocks noChangeArrowheads="1"/>
          </p:cNvSpPr>
          <p:nvPr/>
        </p:nvSpPr>
        <p:spPr bwMode="auto">
          <a:xfrm>
            <a:off x="36144220" y="23094934"/>
            <a:ext cx="1325880" cy="400110"/>
          </a:xfrm>
          <a:prstGeom prst="rect">
            <a:avLst/>
          </a:prstGeom>
          <a:solidFill>
            <a:schemeClr val="bg1"/>
          </a:solidFill>
          <a:ln w="127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TC Eye</a:t>
            </a:r>
          </a:p>
        </p:txBody>
      </p:sp>
      <p:sp>
        <p:nvSpPr>
          <p:cNvPr id="68" name="TextBox 5">
            <a:extLst>
              <a:ext uri="{FF2B5EF4-FFF2-40B4-BE49-F238E27FC236}">
                <a16:creationId xmlns:a16="http://schemas.microsoft.com/office/drawing/2014/main" id="{383998F2-FD8E-4878-8A9B-72603F199615}"/>
              </a:ext>
            </a:extLst>
          </p:cNvPr>
          <p:cNvSpPr txBox="1">
            <a:spLocks noChangeArrowheads="1"/>
          </p:cNvSpPr>
          <p:nvPr/>
        </p:nvSpPr>
        <p:spPr bwMode="auto">
          <a:xfrm>
            <a:off x="32570327" y="23099358"/>
            <a:ext cx="1325880" cy="400110"/>
          </a:xfrm>
          <a:prstGeom prst="rect">
            <a:avLst/>
          </a:prstGeom>
          <a:solidFill>
            <a:schemeClr val="bg1"/>
          </a:solidFill>
          <a:ln w="127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Eyewall</a:t>
            </a:r>
          </a:p>
        </p:txBody>
      </p:sp>
      <p:sp>
        <p:nvSpPr>
          <p:cNvPr id="69" name="TextBox 5">
            <a:extLst>
              <a:ext uri="{FF2B5EF4-FFF2-40B4-BE49-F238E27FC236}">
                <a16:creationId xmlns:a16="http://schemas.microsoft.com/office/drawing/2014/main" id="{807B2EAF-9760-405E-A40B-2C3699DE6669}"/>
              </a:ext>
            </a:extLst>
          </p:cNvPr>
          <p:cNvSpPr txBox="1">
            <a:spLocks noChangeArrowheads="1"/>
          </p:cNvSpPr>
          <p:nvPr/>
        </p:nvSpPr>
        <p:spPr bwMode="auto">
          <a:xfrm>
            <a:off x="40032704" y="23094934"/>
            <a:ext cx="1325880" cy="400110"/>
          </a:xfrm>
          <a:prstGeom prst="rect">
            <a:avLst/>
          </a:prstGeom>
          <a:solidFill>
            <a:schemeClr val="bg1"/>
          </a:solidFill>
          <a:ln w="127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Eyewall</a:t>
            </a:r>
          </a:p>
        </p:txBody>
      </p:sp>
      <p:sp>
        <p:nvSpPr>
          <p:cNvPr id="70" name="TextBox 5">
            <a:extLst>
              <a:ext uri="{FF2B5EF4-FFF2-40B4-BE49-F238E27FC236}">
                <a16:creationId xmlns:a16="http://schemas.microsoft.com/office/drawing/2014/main" id="{49648A91-B077-4188-BAA3-64B553040305}"/>
              </a:ext>
            </a:extLst>
          </p:cNvPr>
          <p:cNvSpPr txBox="1">
            <a:spLocks noChangeArrowheads="1"/>
          </p:cNvSpPr>
          <p:nvPr/>
        </p:nvSpPr>
        <p:spPr bwMode="auto">
          <a:xfrm>
            <a:off x="35780346" y="26170914"/>
            <a:ext cx="2053627" cy="400110"/>
          </a:xfrm>
          <a:prstGeom prst="rect">
            <a:avLst/>
          </a:prstGeom>
          <a:solidFill>
            <a:schemeClr val="bg1"/>
          </a:solidFill>
          <a:ln w="127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Inflow Layer</a:t>
            </a:r>
          </a:p>
        </p:txBody>
      </p:sp>
      <p:sp>
        <p:nvSpPr>
          <p:cNvPr id="71" name="Title 4">
            <a:extLst>
              <a:ext uri="{FF2B5EF4-FFF2-40B4-BE49-F238E27FC236}">
                <a16:creationId xmlns:a16="http://schemas.microsoft.com/office/drawing/2014/main" id="{0422E1DA-C6FA-4728-9B7F-C59F5112EE30}"/>
              </a:ext>
            </a:extLst>
          </p:cNvPr>
          <p:cNvSpPr txBox="1"/>
          <p:nvPr/>
        </p:nvSpPr>
        <p:spPr>
          <a:xfrm>
            <a:off x="31142548" y="29357927"/>
            <a:ext cx="2782206" cy="8174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400" dirty="0"/>
              <a:t>Citations</a:t>
            </a:r>
            <a:endParaRPr sz="3400" dirty="0"/>
          </a:p>
        </p:txBody>
      </p:sp>
      <p:sp>
        <p:nvSpPr>
          <p:cNvPr id="72" name="TextBox 71">
            <a:extLst>
              <a:ext uri="{FF2B5EF4-FFF2-40B4-BE49-F238E27FC236}">
                <a16:creationId xmlns:a16="http://schemas.microsoft.com/office/drawing/2014/main" id="{44CB7607-EC7D-449C-B05C-86F5E9A1E6BE}"/>
              </a:ext>
            </a:extLst>
          </p:cNvPr>
          <p:cNvSpPr txBox="1"/>
          <p:nvPr/>
        </p:nvSpPr>
        <p:spPr>
          <a:xfrm>
            <a:off x="23078061" y="25978184"/>
            <a:ext cx="6949440" cy="6393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Temperature is high but relatively uniform in the eye, while air is much drier along the eyewalls versus the center (Figure 1e-f). This, along with the vertical velocities in 1g, suggest that subsidence dominates along the eyewalls while significant mixing above the inversion layer occurs in the TC center.</a:t>
            </a:r>
          </a:p>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Looking at Figure </a:t>
            </a:r>
            <a:r>
              <a:rPr lang="en-US" sz="2600">
                <a:latin typeface="Source Sans Pro Regular" panose="020B0503030403020204" pitchFamily="34" charset="0"/>
                <a:ea typeface="Source Sans Pro Regular" panose="020B0503030403020204" pitchFamily="34" charset="0"/>
                <a:cs typeface="Times New Roman" panose="02020603050405020304" pitchFamily="18" charset="0"/>
              </a:rPr>
              <a:t>3, </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TS and weak hurricane distributions are very similar, while strong hurricanes have higher clouds, likely due to steep eyewalls and convective eye clouds. </a:t>
            </a:r>
          </a:p>
          <a:p>
            <a:pPr marL="457200" indent="-457200" algn="just">
              <a:lnSpc>
                <a:spcPct val="107000"/>
              </a:lnSpc>
              <a:spcAft>
                <a:spcPts val="800"/>
              </a:spcAft>
              <a:buFont typeface="Arial" panose="020B0604020202020204" pitchFamily="34" charset="0"/>
              <a:buChar char="•"/>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TS cases also have much more clear air, likely from weaker convection and a less stratified inversion layer.</a:t>
            </a:r>
          </a:p>
        </p:txBody>
      </p:sp>
      <p:pic>
        <p:nvPicPr>
          <p:cNvPr id="36" name="Picture 35">
            <a:extLst>
              <a:ext uri="{FF2B5EF4-FFF2-40B4-BE49-F238E27FC236}">
                <a16:creationId xmlns:a16="http://schemas.microsoft.com/office/drawing/2014/main" id="{9CFC077B-CA97-46C3-BBF6-6928E4BA41E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384355" y="17190785"/>
            <a:ext cx="5545501" cy="4572000"/>
          </a:xfrm>
          <a:prstGeom prst="rect">
            <a:avLst/>
          </a:prstGeom>
        </p:spPr>
      </p:pic>
      <p:pic>
        <p:nvPicPr>
          <p:cNvPr id="50" name="Picture 49">
            <a:extLst>
              <a:ext uri="{FF2B5EF4-FFF2-40B4-BE49-F238E27FC236}">
                <a16:creationId xmlns:a16="http://schemas.microsoft.com/office/drawing/2014/main" id="{8837ED29-7F25-4219-8D4D-5BF32CED83F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359423" y="12105237"/>
            <a:ext cx="5545501" cy="4572000"/>
          </a:xfrm>
          <a:prstGeom prst="rect">
            <a:avLst/>
          </a:prstGeom>
        </p:spPr>
      </p:pic>
      <p:pic>
        <p:nvPicPr>
          <p:cNvPr id="78" name="Picture 77">
            <a:extLst>
              <a:ext uri="{FF2B5EF4-FFF2-40B4-BE49-F238E27FC236}">
                <a16:creationId xmlns:a16="http://schemas.microsoft.com/office/drawing/2014/main" id="{4D8AD4D0-467C-42B5-9B93-6A83B738DB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245307" y="925535"/>
            <a:ext cx="11818160" cy="3736549"/>
          </a:xfrm>
          <a:prstGeom prst="rect">
            <a:avLst/>
          </a:prstGeom>
        </p:spPr>
      </p:pic>
      <p:pic>
        <p:nvPicPr>
          <p:cNvPr id="80" name="Picture 79">
            <a:extLst>
              <a:ext uri="{FF2B5EF4-FFF2-40B4-BE49-F238E27FC236}">
                <a16:creationId xmlns:a16="http://schemas.microsoft.com/office/drawing/2014/main" id="{9AF12EFC-1F78-4DB2-996C-589555DE150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403317" y="4521575"/>
            <a:ext cx="12344399" cy="4937760"/>
          </a:xfrm>
          <a:prstGeom prst="rect">
            <a:avLst/>
          </a:prstGeom>
        </p:spPr>
      </p:pic>
      <p:pic>
        <p:nvPicPr>
          <p:cNvPr id="102" name="Picture 101">
            <a:extLst>
              <a:ext uri="{FF2B5EF4-FFF2-40B4-BE49-F238E27FC236}">
                <a16:creationId xmlns:a16="http://schemas.microsoft.com/office/drawing/2014/main" id="{D2BEA656-B529-46BD-A652-118845111F4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1384355" y="12131799"/>
            <a:ext cx="5550524" cy="4572000"/>
          </a:xfrm>
          <a:prstGeom prst="rect">
            <a:avLst/>
          </a:prstGeom>
        </p:spPr>
      </p:pic>
      <p:pic>
        <p:nvPicPr>
          <p:cNvPr id="82" name="Picture 81">
            <a:extLst>
              <a:ext uri="{FF2B5EF4-FFF2-40B4-BE49-F238E27FC236}">
                <a16:creationId xmlns:a16="http://schemas.microsoft.com/office/drawing/2014/main" id="{695C26B0-0D49-4301-89A4-7F90C5603E0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491059" y="852555"/>
            <a:ext cx="6123444" cy="5989332"/>
          </a:xfrm>
          <a:prstGeom prst="rect">
            <a:avLst/>
          </a:prstGeom>
        </p:spPr>
      </p:pic>
      <p:pic>
        <p:nvPicPr>
          <p:cNvPr id="86" name="Picture 85">
            <a:extLst>
              <a:ext uri="{FF2B5EF4-FFF2-40B4-BE49-F238E27FC236}">
                <a16:creationId xmlns:a16="http://schemas.microsoft.com/office/drawing/2014/main" id="{9B2672BA-D140-48A3-AF4F-93F7C23CBD4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4831909" y="523712"/>
            <a:ext cx="8870385" cy="6335989"/>
          </a:xfrm>
          <a:prstGeom prst="rect">
            <a:avLst/>
          </a:prstGeom>
        </p:spPr>
      </p:pic>
      <p:pic>
        <p:nvPicPr>
          <p:cNvPr id="106" name="Picture 105">
            <a:extLst>
              <a:ext uri="{FF2B5EF4-FFF2-40B4-BE49-F238E27FC236}">
                <a16:creationId xmlns:a16="http://schemas.microsoft.com/office/drawing/2014/main" id="{820DC0C5-D7B5-44DA-A2E8-2F86CEBF46F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831909" y="5201547"/>
            <a:ext cx="17993071" cy="17993071"/>
          </a:xfrm>
          <a:prstGeom prst="rect">
            <a:avLst/>
          </a:prstGeom>
        </p:spPr>
      </p:pic>
      <p:sp>
        <p:nvSpPr>
          <p:cNvPr id="124" name="TextBox 5">
            <a:extLst>
              <a:ext uri="{FF2B5EF4-FFF2-40B4-BE49-F238E27FC236}">
                <a16:creationId xmlns:a16="http://schemas.microsoft.com/office/drawing/2014/main" id="{E60AA416-C169-454D-BA91-7F27879B3A52}"/>
              </a:ext>
            </a:extLst>
          </p:cNvPr>
          <p:cNvSpPr txBox="1">
            <a:spLocks noChangeArrowheads="1"/>
          </p:cNvSpPr>
          <p:nvPr/>
        </p:nvSpPr>
        <p:spPr bwMode="auto">
          <a:xfrm>
            <a:off x="17257245" y="1403643"/>
            <a:ext cx="457200" cy="45720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a</a:t>
            </a:r>
          </a:p>
        </p:txBody>
      </p:sp>
      <p:sp>
        <p:nvSpPr>
          <p:cNvPr id="125" name="TextBox 5">
            <a:extLst>
              <a:ext uri="{FF2B5EF4-FFF2-40B4-BE49-F238E27FC236}">
                <a16:creationId xmlns:a16="http://schemas.microsoft.com/office/drawing/2014/main" id="{39F1F83F-B571-44DB-AA82-49B93EEC0150}"/>
              </a:ext>
            </a:extLst>
          </p:cNvPr>
          <p:cNvSpPr txBox="1">
            <a:spLocks noChangeArrowheads="1"/>
          </p:cNvSpPr>
          <p:nvPr/>
        </p:nvSpPr>
        <p:spPr bwMode="auto">
          <a:xfrm>
            <a:off x="28650097" y="1404972"/>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b</a:t>
            </a:r>
          </a:p>
        </p:txBody>
      </p:sp>
      <p:sp>
        <p:nvSpPr>
          <p:cNvPr id="126" name="TextBox 5">
            <a:extLst>
              <a:ext uri="{FF2B5EF4-FFF2-40B4-BE49-F238E27FC236}">
                <a16:creationId xmlns:a16="http://schemas.microsoft.com/office/drawing/2014/main" id="{4840164C-2145-44ED-B72D-AC742A5F7F10}"/>
              </a:ext>
            </a:extLst>
          </p:cNvPr>
          <p:cNvSpPr txBox="1">
            <a:spLocks noChangeArrowheads="1"/>
          </p:cNvSpPr>
          <p:nvPr/>
        </p:nvSpPr>
        <p:spPr bwMode="auto">
          <a:xfrm>
            <a:off x="17326730" y="7534443"/>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c</a:t>
            </a:r>
          </a:p>
        </p:txBody>
      </p:sp>
      <p:sp>
        <p:nvSpPr>
          <p:cNvPr id="127" name="TextBox 5">
            <a:extLst>
              <a:ext uri="{FF2B5EF4-FFF2-40B4-BE49-F238E27FC236}">
                <a16:creationId xmlns:a16="http://schemas.microsoft.com/office/drawing/2014/main" id="{8F0FF164-02E9-4DDC-A5DE-D7729C87D21A}"/>
              </a:ext>
            </a:extLst>
          </p:cNvPr>
          <p:cNvSpPr txBox="1">
            <a:spLocks noChangeArrowheads="1"/>
          </p:cNvSpPr>
          <p:nvPr/>
        </p:nvSpPr>
        <p:spPr bwMode="auto">
          <a:xfrm>
            <a:off x="17326730" y="10181858"/>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d</a:t>
            </a:r>
          </a:p>
        </p:txBody>
      </p:sp>
      <p:sp>
        <p:nvSpPr>
          <p:cNvPr id="128" name="TextBox 5">
            <a:extLst>
              <a:ext uri="{FF2B5EF4-FFF2-40B4-BE49-F238E27FC236}">
                <a16:creationId xmlns:a16="http://schemas.microsoft.com/office/drawing/2014/main" id="{AC151D0E-EF8F-4DF6-8F3E-8DE4BA0EEE2F}"/>
              </a:ext>
            </a:extLst>
          </p:cNvPr>
          <p:cNvSpPr txBox="1">
            <a:spLocks noChangeArrowheads="1"/>
          </p:cNvSpPr>
          <p:nvPr/>
        </p:nvSpPr>
        <p:spPr bwMode="auto">
          <a:xfrm>
            <a:off x="17326730" y="12749513"/>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e</a:t>
            </a:r>
          </a:p>
        </p:txBody>
      </p:sp>
      <p:sp>
        <p:nvSpPr>
          <p:cNvPr id="129" name="TextBox 5">
            <a:extLst>
              <a:ext uri="{FF2B5EF4-FFF2-40B4-BE49-F238E27FC236}">
                <a16:creationId xmlns:a16="http://schemas.microsoft.com/office/drawing/2014/main" id="{FDB4197E-7270-46E6-878A-54BBEB1A2A5C}"/>
              </a:ext>
            </a:extLst>
          </p:cNvPr>
          <p:cNvSpPr txBox="1">
            <a:spLocks noChangeArrowheads="1"/>
          </p:cNvSpPr>
          <p:nvPr/>
        </p:nvSpPr>
        <p:spPr bwMode="auto">
          <a:xfrm>
            <a:off x="17326730" y="15388671"/>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f</a:t>
            </a:r>
          </a:p>
        </p:txBody>
      </p:sp>
      <p:sp>
        <p:nvSpPr>
          <p:cNvPr id="130" name="TextBox 5">
            <a:extLst>
              <a:ext uri="{FF2B5EF4-FFF2-40B4-BE49-F238E27FC236}">
                <a16:creationId xmlns:a16="http://schemas.microsoft.com/office/drawing/2014/main" id="{561A84DC-7A7A-4DA4-B958-7C5819AEB4C9}"/>
              </a:ext>
            </a:extLst>
          </p:cNvPr>
          <p:cNvSpPr txBox="1">
            <a:spLocks noChangeArrowheads="1"/>
          </p:cNvSpPr>
          <p:nvPr/>
        </p:nvSpPr>
        <p:spPr bwMode="auto">
          <a:xfrm>
            <a:off x="17328558" y="17856618"/>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g</a:t>
            </a:r>
          </a:p>
        </p:txBody>
      </p:sp>
      <p:sp>
        <p:nvSpPr>
          <p:cNvPr id="131" name="TextBox 5">
            <a:extLst>
              <a:ext uri="{FF2B5EF4-FFF2-40B4-BE49-F238E27FC236}">
                <a16:creationId xmlns:a16="http://schemas.microsoft.com/office/drawing/2014/main" id="{95F1817C-350A-453F-8236-84E81037E1E6}"/>
              </a:ext>
            </a:extLst>
          </p:cNvPr>
          <p:cNvSpPr txBox="1">
            <a:spLocks noChangeArrowheads="1"/>
          </p:cNvSpPr>
          <p:nvPr/>
        </p:nvSpPr>
        <p:spPr bwMode="auto">
          <a:xfrm>
            <a:off x="32135713" y="1404972"/>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a</a:t>
            </a:r>
          </a:p>
        </p:txBody>
      </p:sp>
      <p:sp>
        <p:nvSpPr>
          <p:cNvPr id="132" name="TextBox 5">
            <a:extLst>
              <a:ext uri="{FF2B5EF4-FFF2-40B4-BE49-F238E27FC236}">
                <a16:creationId xmlns:a16="http://schemas.microsoft.com/office/drawing/2014/main" id="{5F9ED4FA-B49D-43D7-8C94-B2447CA84264}"/>
              </a:ext>
            </a:extLst>
          </p:cNvPr>
          <p:cNvSpPr txBox="1">
            <a:spLocks noChangeArrowheads="1"/>
          </p:cNvSpPr>
          <p:nvPr/>
        </p:nvSpPr>
        <p:spPr bwMode="auto">
          <a:xfrm>
            <a:off x="32135713" y="5267803"/>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b</a:t>
            </a:r>
          </a:p>
        </p:txBody>
      </p:sp>
      <p:sp>
        <p:nvSpPr>
          <p:cNvPr id="133" name="TextBox 5">
            <a:extLst>
              <a:ext uri="{FF2B5EF4-FFF2-40B4-BE49-F238E27FC236}">
                <a16:creationId xmlns:a16="http://schemas.microsoft.com/office/drawing/2014/main" id="{0C4E7763-7FDB-402F-8475-9771588D2D60}"/>
              </a:ext>
            </a:extLst>
          </p:cNvPr>
          <p:cNvSpPr txBox="1">
            <a:spLocks noChangeArrowheads="1"/>
          </p:cNvSpPr>
          <p:nvPr/>
        </p:nvSpPr>
        <p:spPr bwMode="auto">
          <a:xfrm>
            <a:off x="35955918" y="12664612"/>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a</a:t>
            </a:r>
          </a:p>
        </p:txBody>
      </p:sp>
      <p:sp>
        <p:nvSpPr>
          <p:cNvPr id="134" name="TextBox 5">
            <a:extLst>
              <a:ext uri="{FF2B5EF4-FFF2-40B4-BE49-F238E27FC236}">
                <a16:creationId xmlns:a16="http://schemas.microsoft.com/office/drawing/2014/main" id="{EF87B94D-C37B-40D8-82C7-C5C95D8CDF27}"/>
              </a:ext>
            </a:extLst>
          </p:cNvPr>
          <p:cNvSpPr txBox="1">
            <a:spLocks noChangeArrowheads="1"/>
          </p:cNvSpPr>
          <p:nvPr/>
        </p:nvSpPr>
        <p:spPr bwMode="auto">
          <a:xfrm>
            <a:off x="41929998" y="12559823"/>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b</a:t>
            </a:r>
          </a:p>
        </p:txBody>
      </p:sp>
      <p:sp>
        <p:nvSpPr>
          <p:cNvPr id="135" name="TextBox 5">
            <a:extLst>
              <a:ext uri="{FF2B5EF4-FFF2-40B4-BE49-F238E27FC236}">
                <a16:creationId xmlns:a16="http://schemas.microsoft.com/office/drawing/2014/main" id="{6CAE43C8-05C9-4B36-A20B-DACF5350F871}"/>
              </a:ext>
            </a:extLst>
          </p:cNvPr>
          <p:cNvSpPr txBox="1">
            <a:spLocks noChangeArrowheads="1"/>
          </p:cNvSpPr>
          <p:nvPr/>
        </p:nvSpPr>
        <p:spPr bwMode="auto">
          <a:xfrm>
            <a:off x="36042025" y="1767833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c</a:t>
            </a:r>
          </a:p>
        </p:txBody>
      </p:sp>
    </p:spTree>
    <p:extLst>
      <p:ext uri="{BB962C8B-B14F-4D97-AF65-F5344CB8AC3E}">
        <p14:creationId xmlns:p14="http://schemas.microsoft.com/office/powerpoint/2010/main" val="5992291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5E005B-FD04-4DE0-B260-FE02B7AF02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50304" y="22573286"/>
            <a:ext cx="11894946" cy="5014973"/>
          </a:xfrm>
          <a:prstGeom prst="rect">
            <a:avLst/>
          </a:prstGeom>
        </p:spPr>
      </p:pic>
      <p:sp>
        <p:nvSpPr>
          <p:cNvPr id="5" name="Arrow: Down 4">
            <a:extLst>
              <a:ext uri="{FF2B5EF4-FFF2-40B4-BE49-F238E27FC236}">
                <a16:creationId xmlns:a16="http://schemas.microsoft.com/office/drawing/2014/main" id="{9AC20B54-7E4B-43A2-B7E2-659091FDCC7E}"/>
              </a:ext>
            </a:extLst>
          </p:cNvPr>
          <p:cNvSpPr/>
          <p:nvPr/>
        </p:nvSpPr>
        <p:spPr>
          <a:xfrm>
            <a:off x="32107661" y="23651186"/>
            <a:ext cx="316848" cy="1371600"/>
          </a:xfrm>
          <a:prstGeom prst="downArrow">
            <a:avLst/>
          </a:prstGeom>
          <a:solidFill>
            <a:srgbClr val="FF33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6" name="Arrow: Down 5">
            <a:extLst>
              <a:ext uri="{FF2B5EF4-FFF2-40B4-BE49-F238E27FC236}">
                <a16:creationId xmlns:a16="http://schemas.microsoft.com/office/drawing/2014/main" id="{49DC39BF-D993-452D-8740-CA62C80690BF}"/>
              </a:ext>
            </a:extLst>
          </p:cNvPr>
          <p:cNvSpPr/>
          <p:nvPr/>
        </p:nvSpPr>
        <p:spPr>
          <a:xfrm rot="10800000">
            <a:off x="32962547" y="23651935"/>
            <a:ext cx="437153" cy="1494085"/>
          </a:xfrm>
          <a:prstGeom prst="downArrow">
            <a:avLst/>
          </a:prstGeom>
          <a:solidFill>
            <a:schemeClr val="accent1">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7" name="Arrow: Down 6">
            <a:extLst>
              <a:ext uri="{FF2B5EF4-FFF2-40B4-BE49-F238E27FC236}">
                <a16:creationId xmlns:a16="http://schemas.microsoft.com/office/drawing/2014/main" id="{405EB0F4-36CC-4F7A-B55E-C259A40DE07A}"/>
              </a:ext>
            </a:extLst>
          </p:cNvPr>
          <p:cNvSpPr/>
          <p:nvPr/>
        </p:nvSpPr>
        <p:spPr>
          <a:xfrm rot="10800000">
            <a:off x="40415422" y="23602745"/>
            <a:ext cx="437153" cy="1494085"/>
          </a:xfrm>
          <a:prstGeom prst="downArrow">
            <a:avLst/>
          </a:prstGeom>
          <a:solidFill>
            <a:schemeClr val="accent1">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8" name="Arrow: Down 7">
            <a:extLst>
              <a:ext uri="{FF2B5EF4-FFF2-40B4-BE49-F238E27FC236}">
                <a16:creationId xmlns:a16="http://schemas.microsoft.com/office/drawing/2014/main" id="{C4E975FA-FA88-44FA-961C-9F8D6A73BBC4}"/>
              </a:ext>
            </a:extLst>
          </p:cNvPr>
          <p:cNvSpPr/>
          <p:nvPr/>
        </p:nvSpPr>
        <p:spPr>
          <a:xfrm>
            <a:off x="41358584" y="23686971"/>
            <a:ext cx="320040" cy="1371600"/>
          </a:xfrm>
          <a:prstGeom prst="downArrow">
            <a:avLst/>
          </a:prstGeom>
          <a:solidFill>
            <a:srgbClr val="FF33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9" name="Arrow: Down 8">
            <a:extLst>
              <a:ext uri="{FF2B5EF4-FFF2-40B4-BE49-F238E27FC236}">
                <a16:creationId xmlns:a16="http://schemas.microsoft.com/office/drawing/2014/main" id="{547BA970-062E-4200-9DF2-C9AD45A3C7F7}"/>
              </a:ext>
            </a:extLst>
          </p:cNvPr>
          <p:cNvSpPr/>
          <p:nvPr/>
        </p:nvSpPr>
        <p:spPr>
          <a:xfrm>
            <a:off x="39283434" y="23765143"/>
            <a:ext cx="320040" cy="1371600"/>
          </a:xfrm>
          <a:prstGeom prst="downArrow">
            <a:avLst/>
          </a:prstGeom>
          <a:solidFill>
            <a:srgbClr val="FF33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0" name="Arrow: Down 9">
            <a:extLst>
              <a:ext uri="{FF2B5EF4-FFF2-40B4-BE49-F238E27FC236}">
                <a16:creationId xmlns:a16="http://schemas.microsoft.com/office/drawing/2014/main" id="{434B29AB-A4F1-42CA-BC65-C84CA973093C}"/>
              </a:ext>
            </a:extLst>
          </p:cNvPr>
          <p:cNvSpPr/>
          <p:nvPr/>
        </p:nvSpPr>
        <p:spPr>
          <a:xfrm>
            <a:off x="34338362" y="23765143"/>
            <a:ext cx="320040" cy="1371600"/>
          </a:xfrm>
          <a:prstGeom prst="downArrow">
            <a:avLst/>
          </a:prstGeom>
          <a:solidFill>
            <a:srgbClr val="FF33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1" name="Arrow: Down 10">
            <a:extLst>
              <a:ext uri="{FF2B5EF4-FFF2-40B4-BE49-F238E27FC236}">
                <a16:creationId xmlns:a16="http://schemas.microsoft.com/office/drawing/2014/main" id="{BFF4B145-DD3F-41FF-B137-A79EAFCD7EB2}"/>
              </a:ext>
            </a:extLst>
          </p:cNvPr>
          <p:cNvSpPr/>
          <p:nvPr/>
        </p:nvSpPr>
        <p:spPr>
          <a:xfrm rot="10800000">
            <a:off x="37622067" y="24368584"/>
            <a:ext cx="218577" cy="1494085"/>
          </a:xfrm>
          <a:prstGeom prst="downArrow">
            <a:avLst/>
          </a:prstGeom>
          <a:solidFill>
            <a:schemeClr val="accent1">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2" name="Arrow: Down 11">
            <a:extLst>
              <a:ext uri="{FF2B5EF4-FFF2-40B4-BE49-F238E27FC236}">
                <a16:creationId xmlns:a16="http://schemas.microsoft.com/office/drawing/2014/main" id="{34C4A69C-5E4E-4A1A-A501-6D3CD4E9094E}"/>
              </a:ext>
            </a:extLst>
          </p:cNvPr>
          <p:cNvSpPr/>
          <p:nvPr/>
        </p:nvSpPr>
        <p:spPr>
          <a:xfrm rot="10800000">
            <a:off x="35932737" y="24381965"/>
            <a:ext cx="218577" cy="1494085"/>
          </a:xfrm>
          <a:prstGeom prst="downArrow">
            <a:avLst/>
          </a:prstGeom>
          <a:solidFill>
            <a:schemeClr val="accent1">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3" name="Arrow: Down 12">
            <a:extLst>
              <a:ext uri="{FF2B5EF4-FFF2-40B4-BE49-F238E27FC236}">
                <a16:creationId xmlns:a16="http://schemas.microsoft.com/office/drawing/2014/main" id="{73FBFD53-0B73-49BA-83EE-733C5C26731A}"/>
              </a:ext>
            </a:extLst>
          </p:cNvPr>
          <p:cNvSpPr/>
          <p:nvPr/>
        </p:nvSpPr>
        <p:spPr>
          <a:xfrm rot="16200000">
            <a:off x="33171183" y="25360169"/>
            <a:ext cx="419022" cy="2243013"/>
          </a:xfrm>
          <a:prstGeom prst="downArrow">
            <a:avLst/>
          </a:prstGeom>
          <a:solidFill>
            <a:schemeClr val="accent4">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4" name="Arrow: Down 13">
            <a:extLst>
              <a:ext uri="{FF2B5EF4-FFF2-40B4-BE49-F238E27FC236}">
                <a16:creationId xmlns:a16="http://schemas.microsoft.com/office/drawing/2014/main" id="{5FCFA80C-0BCD-45EA-B17A-621814241525}"/>
              </a:ext>
            </a:extLst>
          </p:cNvPr>
          <p:cNvSpPr/>
          <p:nvPr/>
        </p:nvSpPr>
        <p:spPr>
          <a:xfrm rot="5400000">
            <a:off x="40174186" y="25311312"/>
            <a:ext cx="419022" cy="2243013"/>
          </a:xfrm>
          <a:prstGeom prst="downArrow">
            <a:avLst/>
          </a:prstGeom>
          <a:solidFill>
            <a:schemeClr val="accent4">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Helvetica"/>
            </a:endParaRPr>
          </a:p>
        </p:txBody>
      </p:sp>
      <p:sp>
        <p:nvSpPr>
          <p:cNvPr id="15" name="TextBox 5">
            <a:extLst>
              <a:ext uri="{FF2B5EF4-FFF2-40B4-BE49-F238E27FC236}">
                <a16:creationId xmlns:a16="http://schemas.microsoft.com/office/drawing/2014/main" id="{AD62869B-3377-41E1-9954-FE7E49F1B1B2}"/>
              </a:ext>
            </a:extLst>
          </p:cNvPr>
          <p:cNvSpPr txBox="1">
            <a:spLocks noChangeArrowheads="1"/>
          </p:cNvSpPr>
          <p:nvPr/>
        </p:nvSpPr>
        <p:spPr bwMode="auto">
          <a:xfrm>
            <a:off x="36144220" y="23094934"/>
            <a:ext cx="1325880" cy="400110"/>
          </a:xfrm>
          <a:prstGeom prst="rect">
            <a:avLst/>
          </a:prstGeom>
          <a:solidFill>
            <a:schemeClr val="bg1"/>
          </a:solidFill>
          <a:ln w="127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TC Eye</a:t>
            </a:r>
          </a:p>
        </p:txBody>
      </p:sp>
      <p:sp>
        <p:nvSpPr>
          <p:cNvPr id="16" name="TextBox 5">
            <a:extLst>
              <a:ext uri="{FF2B5EF4-FFF2-40B4-BE49-F238E27FC236}">
                <a16:creationId xmlns:a16="http://schemas.microsoft.com/office/drawing/2014/main" id="{EBEBA622-CAE7-4355-A8F4-697DB01B361D}"/>
              </a:ext>
            </a:extLst>
          </p:cNvPr>
          <p:cNvSpPr txBox="1">
            <a:spLocks noChangeArrowheads="1"/>
          </p:cNvSpPr>
          <p:nvPr/>
        </p:nvSpPr>
        <p:spPr bwMode="auto">
          <a:xfrm>
            <a:off x="32570327" y="23099358"/>
            <a:ext cx="1325880" cy="400110"/>
          </a:xfrm>
          <a:prstGeom prst="rect">
            <a:avLst/>
          </a:prstGeom>
          <a:solidFill>
            <a:schemeClr val="bg1"/>
          </a:solidFill>
          <a:ln w="127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Eyewall</a:t>
            </a:r>
          </a:p>
        </p:txBody>
      </p:sp>
      <p:sp>
        <p:nvSpPr>
          <p:cNvPr id="17" name="TextBox 5">
            <a:extLst>
              <a:ext uri="{FF2B5EF4-FFF2-40B4-BE49-F238E27FC236}">
                <a16:creationId xmlns:a16="http://schemas.microsoft.com/office/drawing/2014/main" id="{CA31A35C-8DAC-4D17-A52C-F94F6952F512}"/>
              </a:ext>
            </a:extLst>
          </p:cNvPr>
          <p:cNvSpPr txBox="1">
            <a:spLocks noChangeArrowheads="1"/>
          </p:cNvSpPr>
          <p:nvPr/>
        </p:nvSpPr>
        <p:spPr bwMode="auto">
          <a:xfrm>
            <a:off x="40032704" y="23094934"/>
            <a:ext cx="1325880" cy="400110"/>
          </a:xfrm>
          <a:prstGeom prst="rect">
            <a:avLst/>
          </a:prstGeom>
          <a:solidFill>
            <a:schemeClr val="bg1"/>
          </a:solidFill>
          <a:ln w="127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Eyewall</a:t>
            </a:r>
          </a:p>
        </p:txBody>
      </p:sp>
      <p:sp>
        <p:nvSpPr>
          <p:cNvPr id="18" name="TextBox 5">
            <a:extLst>
              <a:ext uri="{FF2B5EF4-FFF2-40B4-BE49-F238E27FC236}">
                <a16:creationId xmlns:a16="http://schemas.microsoft.com/office/drawing/2014/main" id="{8869AFF0-79B8-48F7-8EB5-3886DA4179EC}"/>
              </a:ext>
            </a:extLst>
          </p:cNvPr>
          <p:cNvSpPr txBox="1">
            <a:spLocks noChangeArrowheads="1"/>
          </p:cNvSpPr>
          <p:nvPr/>
        </p:nvSpPr>
        <p:spPr bwMode="auto">
          <a:xfrm>
            <a:off x="35780346" y="26170914"/>
            <a:ext cx="2053627" cy="400110"/>
          </a:xfrm>
          <a:prstGeom prst="rect">
            <a:avLst/>
          </a:prstGeom>
          <a:solidFill>
            <a:schemeClr val="bg1"/>
          </a:solidFill>
          <a:ln w="127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Inflow Layer</a:t>
            </a:r>
          </a:p>
        </p:txBody>
      </p:sp>
    </p:spTree>
    <p:extLst>
      <p:ext uri="{BB962C8B-B14F-4D97-AF65-F5344CB8AC3E}">
        <p14:creationId xmlns:p14="http://schemas.microsoft.com/office/powerpoint/2010/main" val="2672149082"/>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6329</TotalTime>
  <Words>1449</Words>
  <Application>Microsoft Office PowerPoint</Application>
  <PresentationFormat>Custom</PresentationFormat>
  <Paragraphs>150</Paragraphs>
  <Slides>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Calibri</vt:lpstr>
      <vt:lpstr>Calibri Light</vt:lpstr>
      <vt:lpstr>Helvetica</vt:lpstr>
      <vt:lpstr>Source Sans Pro</vt:lpstr>
      <vt:lpstr>Source Sans Pro Black</vt:lpstr>
      <vt:lpstr>Source Sans Pro Regular</vt:lpstr>
      <vt:lpstr>Source Sans Pro SemiBold</vt:lpstr>
      <vt:lpstr>Times New Roman</vt:lpstr>
      <vt:lpstr>Office Theme</vt:lpstr>
      <vt:lpstr>Convective Properties of Tropical Cyclone Eye and Eyewall Clouds Observed by Airborne Compact Raman Lidar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and UX design principles can improve the effectiveness of Morrison’s Better Poster and poster presentations</dc:title>
  <dc:creator>Ethan Murray</dc:creator>
  <cp:lastModifiedBy>Ethan Murray</cp:lastModifiedBy>
  <cp:revision>81</cp:revision>
  <dcterms:modified xsi:type="dcterms:W3CDTF">2022-10-27T16:13:00Z</dcterms:modified>
</cp:coreProperties>
</file>