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70" y="5"/>
      </p:cViewPr>
      <p:guideLst/>
    </p:cSldViewPr>
  </p:slideViewPr>
  <p:notesTextViewPr>
    <p:cViewPr>
      <p:scale>
        <a:sx n="25" d="100"/>
        <a:sy n="2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1143000" y="685800"/>
            <a:ext cx="4572000" cy="3429000"/>
          </a:xfrm>
          <a:prstGeom prst="rect">
            <a:avLst/>
          </a:prstGeom>
        </p:spPr>
        <p:txBody>
          <a:bodyPr/>
          <a:lstStyle/>
          <a:p>
            <a:endParaRPr/>
          </a:p>
        </p:txBody>
      </p:sp>
      <p:sp>
        <p:nvSpPr>
          <p:cNvPr id="254" name="Shape 2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043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12"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2"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93"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1" name="Title Text"/>
          <p:cNvSpPr txBox="1">
            <a:spLocks noGrp="1"/>
          </p:cNvSpPr>
          <p:nvPr>
            <p:ph type="title"/>
          </p:nvPr>
        </p:nvSpPr>
        <p:spPr>
          <a:prstGeom prst="rect">
            <a:avLst/>
          </a:prstGeom>
        </p:spPr>
        <p:txBody>
          <a:bodyPr/>
          <a:lstStyle/>
          <a:p>
            <a:r>
              <a:t>Title Text</a:t>
            </a:r>
          </a:p>
        </p:txBody>
      </p:sp>
      <p:sp>
        <p:nvSpPr>
          <p:cNvPr id="1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111"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3023237" y="1752606"/>
            <a:ext cx="37856159" cy="6362705"/>
          </a:xfrm>
          <a:prstGeom prst="rect">
            <a:avLst/>
          </a:prstGeom>
        </p:spPr>
        <p:txBody>
          <a:bodyPr/>
          <a:lstStyle/>
          <a:p>
            <a:r>
              <a:t>Title Text</a:t>
            </a:r>
          </a:p>
        </p:txBody>
      </p:sp>
      <p:sp>
        <p:nvSpPr>
          <p:cNvPr id="129"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130" name="Text Placeholder 4"/>
          <p:cNvSpPr>
            <a:spLocks noGrp="1"/>
          </p:cNvSpPr>
          <p:nvPr>
            <p:ph type="body" sz="quarter" idx="13"/>
          </p:nvPr>
        </p:nvSpPr>
        <p:spPr>
          <a:xfrm>
            <a:off x="22219922" y="8069581"/>
            <a:ext cx="18659481" cy="3954780"/>
          </a:xfrm>
          <a:prstGeom prst="rect">
            <a:avLst/>
          </a:prstGeom>
        </p:spPr>
        <p:txBody>
          <a:bodyPr anchor="b"/>
          <a:lstStyle/>
          <a:p>
            <a:pPr marL="0" indent="0">
              <a:buSzTx/>
              <a:buFontTx/>
              <a:buNone/>
              <a:defRPr sz="11500" b="1"/>
            </a:pPr>
            <a:endParaRP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8" name="Title Text"/>
          <p:cNvSpPr txBox="1">
            <a:spLocks noGrp="1"/>
          </p:cNvSpPr>
          <p:nvPr>
            <p:ph type="title"/>
          </p:nvPr>
        </p:nvSpPr>
        <p:spPr>
          <a:prstGeom prst="rect">
            <a:avLst/>
          </a:prstGeom>
        </p:spPr>
        <p:txBody>
          <a:body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54" name="Body Level One…"/>
          <p:cNvSpPr txBox="1">
            <a:spLocks noGrp="1"/>
          </p:cNvSpPr>
          <p:nvPr>
            <p:ph type="body" sz="half" idx="1"/>
          </p:nvPr>
        </p:nvSpPr>
        <p:spPr>
          <a:xfrm>
            <a:off x="18659476"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155"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6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64" name="Picture Placeholder 2"/>
          <p:cNvSpPr>
            <a:spLocks noGrp="1"/>
          </p:cNvSpPr>
          <p:nvPr>
            <p:ph type="pic" sz="half" idx="13"/>
          </p:nvPr>
        </p:nvSpPr>
        <p:spPr>
          <a:xfrm>
            <a:off x="18659476" y="4739647"/>
            <a:ext cx="22219922" cy="23393403"/>
          </a:xfrm>
          <a:prstGeom prst="rect">
            <a:avLst/>
          </a:prstGeom>
        </p:spPr>
        <p:txBody>
          <a:bodyPr lIns="91439" tIns="45719" rIns="91439" bIns="45719">
            <a:noAutofit/>
          </a:bodyPr>
          <a:lstStyle/>
          <a:p>
            <a:endParaRPr/>
          </a:p>
        </p:txBody>
      </p:sp>
      <p:sp>
        <p:nvSpPr>
          <p:cNvPr id="165"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bg>
      <p:bgPr>
        <a:solidFill>
          <a:srgbClr val="003062"/>
        </a:solidFill>
        <a:effectLst/>
      </p:bgPr>
    </p:bg>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3291840" y="10226041"/>
            <a:ext cx="37307522" cy="7056122"/>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74" name="Body Level One…"/>
          <p:cNvSpPr txBox="1">
            <a:spLocks noGrp="1"/>
          </p:cNvSpPr>
          <p:nvPr>
            <p:ph type="body" sz="quarter" idx="1"/>
          </p:nvPr>
        </p:nvSpPr>
        <p:spPr>
          <a:xfrm>
            <a:off x="6583680" y="18653760"/>
            <a:ext cx="30723843" cy="8412482"/>
          </a:xfrm>
          <a:prstGeom prst="rect">
            <a:avLst/>
          </a:prstGeom>
        </p:spPr>
        <p:txBody>
          <a:bodyPr lIns="219456" tIns="219456" rIns="219456" bIns="219456"/>
          <a:lstStyle>
            <a:lvl1pPr marL="0" indent="0" algn="ctr">
              <a:lnSpc>
                <a:spcPct val="100000"/>
              </a:lnSpc>
              <a:spcBef>
                <a:spcPts val="3200"/>
              </a:spcBef>
              <a:buSzTx/>
              <a:buFontTx/>
              <a:buNone/>
              <a:defRPr sz="13600">
                <a:solidFill>
                  <a:srgbClr val="888888"/>
                </a:solidFill>
              </a:defRPr>
            </a:lvl1pPr>
            <a:lvl2pPr marL="0" indent="0" algn="ctr">
              <a:lnSpc>
                <a:spcPct val="100000"/>
              </a:lnSpc>
              <a:spcBef>
                <a:spcPts val="3200"/>
              </a:spcBef>
              <a:buSzTx/>
              <a:buFontTx/>
              <a:buNone/>
              <a:defRPr sz="13600">
                <a:solidFill>
                  <a:srgbClr val="888888"/>
                </a:solidFill>
              </a:defRPr>
            </a:lvl2pPr>
            <a:lvl3pPr marL="0" indent="0" algn="ctr">
              <a:lnSpc>
                <a:spcPct val="100000"/>
              </a:lnSpc>
              <a:spcBef>
                <a:spcPts val="3200"/>
              </a:spcBef>
              <a:buSzTx/>
              <a:buFontTx/>
              <a:buNone/>
              <a:defRPr sz="13600">
                <a:solidFill>
                  <a:srgbClr val="888888"/>
                </a:solidFill>
              </a:defRPr>
            </a:lvl3pPr>
            <a:lvl4pPr marL="0" indent="0" algn="ctr">
              <a:lnSpc>
                <a:spcPct val="100000"/>
              </a:lnSpc>
              <a:spcBef>
                <a:spcPts val="3200"/>
              </a:spcBef>
              <a:buSzTx/>
              <a:buFontTx/>
              <a:buNone/>
              <a:defRPr sz="13600">
                <a:solidFill>
                  <a:srgbClr val="888888"/>
                </a:solidFill>
              </a:defRPr>
            </a:lvl4pPr>
            <a:lvl5pPr marL="0" indent="0" algn="ctr">
              <a:lnSpc>
                <a:spcPct val="100000"/>
              </a:lnSpc>
              <a:spcBef>
                <a:spcPts val="3200"/>
              </a:spcBef>
              <a:buSzTx/>
              <a:buFontTx/>
              <a:buNone/>
              <a:defRPr sz="136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003062"/>
        </a:solidFill>
        <a:effectLst/>
      </p:bgPr>
    </p:bg>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83" name="Body Level One…"/>
          <p:cNvSpPr txBox="1">
            <a:spLocks noGrp="1"/>
          </p:cNvSpPr>
          <p:nvPr>
            <p:ph type="body" idx="1"/>
          </p:nvPr>
        </p:nvSpPr>
        <p:spPr>
          <a:xfrm>
            <a:off x="2194560" y="7680962"/>
            <a:ext cx="39502082" cy="2172462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184"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003062"/>
        </a:solidFill>
        <a:effectLst/>
      </p:bgPr>
    </p:bg>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3467101" y="21153121"/>
            <a:ext cx="37307522" cy="6537961"/>
          </a:xfrm>
          <a:prstGeom prst="rect">
            <a:avLst/>
          </a:prstGeom>
        </p:spPr>
        <p:txBody>
          <a:bodyPr lIns="219456" tIns="219456" rIns="219456" bIns="219456" anchor="t"/>
          <a:lstStyle>
            <a:lvl1pPr>
              <a:lnSpc>
                <a:spcPct val="100000"/>
              </a:lnSpc>
              <a:defRPr sz="17000" b="1" cap="all">
                <a:latin typeface="+mj-lt"/>
                <a:ea typeface="+mj-ea"/>
                <a:cs typeface="+mj-cs"/>
                <a:sym typeface="Calibri"/>
              </a:defRPr>
            </a:lvl1pPr>
          </a:lstStyle>
          <a:p>
            <a:r>
              <a:t>Title Text</a:t>
            </a:r>
          </a:p>
        </p:txBody>
      </p:sp>
      <p:sp>
        <p:nvSpPr>
          <p:cNvPr id="192" name="Body Level One…"/>
          <p:cNvSpPr txBox="1">
            <a:spLocks noGrp="1"/>
          </p:cNvSpPr>
          <p:nvPr>
            <p:ph type="body" sz="quarter" idx="1"/>
          </p:nvPr>
        </p:nvSpPr>
        <p:spPr>
          <a:xfrm>
            <a:off x="3467101" y="13952224"/>
            <a:ext cx="37307522" cy="7200900"/>
          </a:xfrm>
          <a:prstGeom prst="rect">
            <a:avLst/>
          </a:prstGeom>
        </p:spPr>
        <p:txBody>
          <a:bodyPr lIns="219456" tIns="219456" rIns="219456" bIns="219456" anchor="b"/>
          <a:lstStyle>
            <a:lvl1pPr marL="0" indent="0">
              <a:lnSpc>
                <a:spcPct val="100000"/>
              </a:lnSpc>
              <a:spcBef>
                <a:spcPts val="2000"/>
              </a:spcBef>
              <a:buSzTx/>
              <a:buFontTx/>
              <a:buNone/>
              <a:defRPr sz="8500">
                <a:solidFill>
                  <a:srgbClr val="888888"/>
                </a:solidFill>
              </a:defRPr>
            </a:lvl1pPr>
            <a:lvl2pPr marL="0" indent="0">
              <a:lnSpc>
                <a:spcPct val="100000"/>
              </a:lnSpc>
              <a:spcBef>
                <a:spcPts val="2000"/>
              </a:spcBef>
              <a:buSzTx/>
              <a:buFontTx/>
              <a:buNone/>
              <a:defRPr sz="8500">
                <a:solidFill>
                  <a:srgbClr val="888888"/>
                </a:solidFill>
              </a:defRPr>
            </a:lvl2pPr>
            <a:lvl3pPr marL="0" indent="0">
              <a:lnSpc>
                <a:spcPct val="100000"/>
              </a:lnSpc>
              <a:spcBef>
                <a:spcPts val="2000"/>
              </a:spcBef>
              <a:buSzTx/>
              <a:buFontTx/>
              <a:buNone/>
              <a:defRPr sz="8500">
                <a:solidFill>
                  <a:srgbClr val="888888"/>
                </a:solidFill>
              </a:defRPr>
            </a:lvl3pPr>
            <a:lvl4pPr marL="0" indent="0">
              <a:lnSpc>
                <a:spcPct val="100000"/>
              </a:lnSpc>
              <a:spcBef>
                <a:spcPts val="2000"/>
              </a:spcBef>
              <a:buSzTx/>
              <a:buFontTx/>
              <a:buNone/>
              <a:defRPr sz="8500">
                <a:solidFill>
                  <a:srgbClr val="888888"/>
                </a:solidFill>
              </a:defRPr>
            </a:lvl4pPr>
            <a:lvl5pPr marL="0" indent="0">
              <a:lnSpc>
                <a:spcPct val="100000"/>
              </a:lnSpc>
              <a:spcBef>
                <a:spcPts val="2000"/>
              </a:spcBef>
              <a:buSzTx/>
              <a:buFontTx/>
              <a:buNone/>
              <a:defRPr sz="85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bg>
      <p:bgPr>
        <a:solidFill>
          <a:srgbClr val="003062"/>
        </a:solidFill>
        <a:effectLst/>
      </p:bgPr>
    </p:bg>
    <p:spTree>
      <p:nvGrpSpPr>
        <p:cNvPr id="1" name=""/>
        <p:cNvGrpSpPr/>
        <p:nvPr/>
      </p:nvGrpSpPr>
      <p:grpSpPr>
        <a:xfrm>
          <a:off x="0" y="0"/>
          <a:ext cx="0" cy="0"/>
          <a:chOff x="0" y="0"/>
          <a:chExt cx="0" cy="0"/>
        </a:xfrm>
      </p:grpSpPr>
      <p:sp>
        <p:nvSpPr>
          <p:cNvPr id="200"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01" name="Body Level One…"/>
          <p:cNvSpPr txBox="1">
            <a:spLocks noGrp="1"/>
          </p:cNvSpPr>
          <p:nvPr>
            <p:ph type="body" sz="half" idx="1"/>
          </p:nvPr>
        </p:nvSpPr>
        <p:spPr>
          <a:xfrm>
            <a:off x="2194560" y="7680962"/>
            <a:ext cx="19385281" cy="21724624"/>
          </a:xfrm>
          <a:prstGeom prst="rect">
            <a:avLst/>
          </a:prstGeom>
        </p:spPr>
        <p:txBody>
          <a:bodyPr lIns="219456" tIns="219456" rIns="219456" bIns="219456"/>
          <a:lstStyle>
            <a:lvl1pPr marL="1463057" indent="-1463057">
              <a:lnSpc>
                <a:spcPct val="100000"/>
              </a:lnSpc>
              <a:spcBef>
                <a:spcPts val="2800"/>
              </a:spcBef>
            </a:lvl1pPr>
            <a:lvl2pPr marL="3371393" indent="-1420650">
              <a:lnSpc>
                <a:spcPct val="100000"/>
              </a:lnSpc>
              <a:spcBef>
                <a:spcPts val="2800"/>
              </a:spcBef>
              <a:buChar char="–"/>
            </a:lvl2pPr>
            <a:lvl3pPr>
              <a:lnSpc>
                <a:spcPct val="100000"/>
              </a:lnSpc>
              <a:spcBef>
                <a:spcPts val="2800"/>
              </a:spcBef>
            </a:lvl3pPr>
            <a:lvl4pPr>
              <a:lnSpc>
                <a:spcPct val="100000"/>
              </a:lnSpc>
              <a:spcBef>
                <a:spcPts val="2800"/>
              </a:spcBef>
              <a:buChar char="–"/>
            </a:lvl4pPr>
            <a:lvl5pPr>
              <a:lnSpc>
                <a:spcPct val="100000"/>
              </a:lnSpc>
              <a:spcBef>
                <a:spcPts val="2800"/>
              </a:spcBef>
              <a:buChar char="»"/>
            </a:lvl5pPr>
          </a:lstStyle>
          <a:p>
            <a:r>
              <a:t>Body Level One</a:t>
            </a:r>
          </a:p>
          <a:p>
            <a:pPr lvl="1"/>
            <a:r>
              <a:t>Body Level Two</a:t>
            </a:r>
          </a:p>
          <a:p>
            <a:pPr lvl="2"/>
            <a:r>
              <a:t>Body Level Three</a:t>
            </a:r>
          </a:p>
          <a:p>
            <a:pPr lvl="3"/>
            <a:r>
              <a:t>Body Level Four</a:t>
            </a:r>
          </a:p>
          <a:p>
            <a:pPr lvl="4"/>
            <a:r>
              <a:t>Body Level Five</a:t>
            </a:r>
          </a:p>
        </p:txBody>
      </p:sp>
      <p:sp>
        <p:nvSpPr>
          <p:cNvPr id="20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omparison">
    <p:bg>
      <p:bgPr>
        <a:solidFill>
          <a:srgbClr val="003062"/>
        </a:solidFill>
        <a:effectLst/>
      </p:bgPr>
    </p:bg>
    <p:spTree>
      <p:nvGrpSpPr>
        <p:cNvPr id="1" name=""/>
        <p:cNvGrpSpPr/>
        <p:nvPr/>
      </p:nvGrpSpPr>
      <p:grpSpPr>
        <a:xfrm>
          <a:off x="0" y="0"/>
          <a:ext cx="0" cy="0"/>
          <a:chOff x="0" y="0"/>
          <a:chExt cx="0" cy="0"/>
        </a:xfrm>
      </p:grpSpPr>
      <p:sp>
        <p:nvSpPr>
          <p:cNvPr id="20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10" name="Body Level One…"/>
          <p:cNvSpPr txBox="1">
            <a:spLocks noGrp="1"/>
          </p:cNvSpPr>
          <p:nvPr>
            <p:ph type="body" sz="quarter" idx="1"/>
          </p:nvPr>
        </p:nvSpPr>
        <p:spPr>
          <a:xfrm>
            <a:off x="2194560" y="7368541"/>
            <a:ext cx="19392905" cy="3070860"/>
          </a:xfrm>
          <a:prstGeom prst="rect">
            <a:avLst/>
          </a:prstGeom>
        </p:spPr>
        <p:txBody>
          <a:bodyPr lIns="219456" tIns="219456" rIns="219456" bIns="219456" anchor="b"/>
          <a:lstStyle>
            <a:lvl1pPr marL="0" indent="0">
              <a:lnSpc>
                <a:spcPct val="100000"/>
              </a:lnSpc>
              <a:spcBef>
                <a:spcPts val="2400"/>
              </a:spcBef>
              <a:buSzTx/>
              <a:buFontTx/>
              <a:buNone/>
              <a:defRPr sz="10200" b="1"/>
            </a:lvl1pPr>
            <a:lvl2pPr marL="0" indent="0">
              <a:lnSpc>
                <a:spcPct val="100000"/>
              </a:lnSpc>
              <a:spcBef>
                <a:spcPts val="2400"/>
              </a:spcBef>
              <a:buSzTx/>
              <a:buFontTx/>
              <a:buNone/>
              <a:defRPr sz="10200" b="1"/>
            </a:lvl2pPr>
            <a:lvl3pPr marL="0" indent="0">
              <a:lnSpc>
                <a:spcPct val="100000"/>
              </a:lnSpc>
              <a:spcBef>
                <a:spcPts val="2400"/>
              </a:spcBef>
              <a:buSzTx/>
              <a:buFontTx/>
              <a:buNone/>
              <a:defRPr sz="10200" b="1"/>
            </a:lvl3pPr>
            <a:lvl4pPr marL="0" indent="0">
              <a:lnSpc>
                <a:spcPct val="100000"/>
              </a:lnSpc>
              <a:spcBef>
                <a:spcPts val="2400"/>
              </a:spcBef>
              <a:buSzTx/>
              <a:buFontTx/>
              <a:buNone/>
              <a:defRPr sz="10200" b="1"/>
            </a:lvl4pPr>
            <a:lvl5pPr marL="0" indent="0">
              <a:lnSpc>
                <a:spcPct val="100000"/>
              </a:lnSpc>
              <a:spcBef>
                <a:spcPts val="2400"/>
              </a:spcBef>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211" name="Text Placeholder 4"/>
          <p:cNvSpPr>
            <a:spLocks noGrp="1"/>
          </p:cNvSpPr>
          <p:nvPr>
            <p:ph type="body" sz="quarter" idx="13"/>
          </p:nvPr>
        </p:nvSpPr>
        <p:spPr>
          <a:xfrm>
            <a:off x="22296121" y="7368541"/>
            <a:ext cx="19400522" cy="3070860"/>
          </a:xfrm>
          <a:prstGeom prst="rect">
            <a:avLst/>
          </a:prstGeom>
        </p:spPr>
        <p:txBody>
          <a:bodyPr lIns="219456" tIns="219456" rIns="219456" bIns="219456" anchor="b"/>
          <a:lstStyle/>
          <a:p>
            <a:pPr marL="0" indent="0">
              <a:lnSpc>
                <a:spcPct val="100000"/>
              </a:lnSpc>
              <a:spcBef>
                <a:spcPts val="2400"/>
              </a:spcBef>
              <a:buSzTx/>
              <a:buFontTx/>
              <a:buNone/>
              <a:defRPr sz="11500" b="1"/>
            </a:pPr>
            <a:endParaRPr/>
          </a:p>
        </p:txBody>
      </p:sp>
      <p:sp>
        <p:nvSpPr>
          <p:cNvPr id="21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Only">
    <p:bg>
      <p:bgPr>
        <a:solidFill>
          <a:srgbClr val="003062"/>
        </a:solidFill>
        <a:effectLst/>
      </p:bgPr>
    </p:bg>
    <p:spTree>
      <p:nvGrpSpPr>
        <p:cNvPr id="1" name=""/>
        <p:cNvGrpSpPr/>
        <p:nvPr/>
      </p:nvGrpSpPr>
      <p:grpSpPr>
        <a:xfrm>
          <a:off x="0" y="0"/>
          <a:ext cx="0" cy="0"/>
          <a:chOff x="0" y="0"/>
          <a:chExt cx="0" cy="0"/>
        </a:xfrm>
      </p:grpSpPr>
      <p:sp>
        <p:nvSpPr>
          <p:cNvPr id="21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20"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bg>
      <p:bgPr>
        <a:solidFill>
          <a:srgbClr val="003062"/>
        </a:solidFill>
        <a:effectLst/>
      </p:bgPr>
    </p:bg>
    <p:spTree>
      <p:nvGrpSpPr>
        <p:cNvPr id="1" name=""/>
        <p:cNvGrpSpPr/>
        <p:nvPr/>
      </p:nvGrpSpPr>
      <p:grpSpPr>
        <a:xfrm>
          <a:off x="0" y="0"/>
          <a:ext cx="0" cy="0"/>
          <a:chOff x="0" y="0"/>
          <a:chExt cx="0" cy="0"/>
        </a:xfrm>
      </p:grpSpPr>
      <p:sp>
        <p:nvSpPr>
          <p:cNvPr id="22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ntent with Caption">
    <p:bg>
      <p:bgPr>
        <a:solidFill>
          <a:srgbClr val="003062"/>
        </a:solidFill>
        <a:effectLst/>
      </p:bgPr>
    </p:bg>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2194562" y="1310638"/>
            <a:ext cx="14439905" cy="55778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35" name="Body Level One…"/>
          <p:cNvSpPr txBox="1">
            <a:spLocks noGrp="1"/>
          </p:cNvSpPr>
          <p:nvPr>
            <p:ph type="body" idx="1"/>
          </p:nvPr>
        </p:nvSpPr>
        <p:spPr>
          <a:xfrm>
            <a:off x="17160239" y="1310641"/>
            <a:ext cx="24536402" cy="2809494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236" name="Text Placeholder 3"/>
          <p:cNvSpPr>
            <a:spLocks noGrp="1"/>
          </p:cNvSpPr>
          <p:nvPr>
            <p:ph type="body" sz="half" idx="13"/>
          </p:nvPr>
        </p:nvSpPr>
        <p:spPr>
          <a:xfrm>
            <a:off x="2194562" y="6888480"/>
            <a:ext cx="14439904" cy="22517106"/>
          </a:xfrm>
          <a:prstGeom prst="rect">
            <a:avLst/>
          </a:prstGeom>
        </p:spPr>
        <p:txBody>
          <a:bodyPr lIns="219456" tIns="219456" rIns="219456" bIns="219456"/>
          <a:lstStyle/>
          <a:p>
            <a:pPr marL="0" indent="0">
              <a:lnSpc>
                <a:spcPct val="100000"/>
              </a:lnSpc>
              <a:spcBef>
                <a:spcPts val="1400"/>
              </a:spcBef>
              <a:buSzTx/>
              <a:buFontTx/>
              <a:buNone/>
              <a:defRPr sz="6700"/>
            </a:pPr>
            <a:endParaRPr/>
          </a:p>
        </p:txBody>
      </p:sp>
      <p:sp>
        <p:nvSpPr>
          <p:cNvPr id="23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icture with Caption">
    <p:bg>
      <p:bgPr>
        <a:solidFill>
          <a:srgbClr val="003062"/>
        </a:solidFill>
        <a:effectLst/>
      </p:bgPr>
    </p:bg>
    <p:spTree>
      <p:nvGrpSpPr>
        <p:cNvPr id="1" name=""/>
        <p:cNvGrpSpPr/>
        <p:nvPr/>
      </p:nvGrpSpPr>
      <p:grpSpPr>
        <a:xfrm>
          <a:off x="0" y="0"/>
          <a:ext cx="0" cy="0"/>
          <a:chOff x="0" y="0"/>
          <a:chExt cx="0" cy="0"/>
        </a:xfrm>
      </p:grpSpPr>
      <p:sp>
        <p:nvSpPr>
          <p:cNvPr id="244" name="Title Text"/>
          <p:cNvSpPr txBox="1">
            <a:spLocks noGrp="1"/>
          </p:cNvSpPr>
          <p:nvPr>
            <p:ph type="title"/>
          </p:nvPr>
        </p:nvSpPr>
        <p:spPr>
          <a:xfrm>
            <a:off x="8602981" y="23042880"/>
            <a:ext cx="26334722" cy="27203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45" name="Picture Placeholder 2"/>
          <p:cNvSpPr>
            <a:spLocks noGrp="1"/>
          </p:cNvSpPr>
          <p:nvPr>
            <p:ph type="pic" sz="half" idx="13"/>
          </p:nvPr>
        </p:nvSpPr>
        <p:spPr>
          <a:xfrm>
            <a:off x="8602981" y="2941320"/>
            <a:ext cx="26334722" cy="19751040"/>
          </a:xfrm>
          <a:prstGeom prst="rect">
            <a:avLst/>
          </a:prstGeom>
        </p:spPr>
        <p:txBody>
          <a:bodyPr lIns="91439" tIns="45719" rIns="91439" bIns="45719">
            <a:noAutofit/>
          </a:bodyPr>
          <a:lstStyle/>
          <a:p>
            <a:endParaRPr/>
          </a:p>
        </p:txBody>
      </p:sp>
      <p:sp>
        <p:nvSpPr>
          <p:cNvPr id="246" name="Body Level One…"/>
          <p:cNvSpPr txBox="1">
            <a:spLocks noGrp="1"/>
          </p:cNvSpPr>
          <p:nvPr>
            <p:ph type="body" sz="quarter" idx="1"/>
          </p:nvPr>
        </p:nvSpPr>
        <p:spPr>
          <a:xfrm>
            <a:off x="8602981" y="25763221"/>
            <a:ext cx="26334722" cy="3863340"/>
          </a:xfrm>
          <a:prstGeom prst="rect">
            <a:avLst/>
          </a:prstGeom>
        </p:spPr>
        <p:txBody>
          <a:bodyPr lIns="219456" tIns="219456" rIns="219456" bIns="219456"/>
          <a:lstStyle>
            <a:lvl1pPr marL="0" indent="0">
              <a:lnSpc>
                <a:spcPct val="100000"/>
              </a:lnSpc>
              <a:spcBef>
                <a:spcPts val="1400"/>
              </a:spcBef>
              <a:buSzTx/>
              <a:buFontTx/>
              <a:buNone/>
              <a:defRPr sz="5900"/>
            </a:lvl1pPr>
            <a:lvl2pPr marL="0" indent="0">
              <a:lnSpc>
                <a:spcPct val="100000"/>
              </a:lnSpc>
              <a:spcBef>
                <a:spcPts val="1400"/>
              </a:spcBef>
              <a:buSzTx/>
              <a:buFontTx/>
              <a:buNone/>
              <a:defRPr sz="5900"/>
            </a:lvl2pPr>
            <a:lvl3pPr marL="0" indent="0">
              <a:lnSpc>
                <a:spcPct val="100000"/>
              </a:lnSpc>
              <a:spcBef>
                <a:spcPts val="1400"/>
              </a:spcBef>
              <a:buSzTx/>
              <a:buFontTx/>
              <a:buNone/>
              <a:defRPr sz="5900"/>
            </a:lvl3pPr>
            <a:lvl4pPr marL="0" indent="0">
              <a:lnSpc>
                <a:spcPct val="100000"/>
              </a:lnSpc>
              <a:spcBef>
                <a:spcPts val="1400"/>
              </a:spcBef>
              <a:buSzTx/>
              <a:buFontTx/>
              <a:buNone/>
              <a:defRPr sz="5900"/>
            </a:lvl4pPr>
            <a:lvl5pPr marL="0" indent="0">
              <a:lnSpc>
                <a:spcPct val="100000"/>
              </a:lnSpc>
              <a:spcBef>
                <a:spcPts val="1400"/>
              </a:spcBef>
              <a:buSzTx/>
              <a:buFontTx/>
              <a:buNone/>
              <a:defRPr sz="5900"/>
            </a:lvl5pPr>
          </a:lstStyle>
          <a:p>
            <a:r>
              <a:t>Body Level One</a:t>
            </a:r>
          </a:p>
          <a:p>
            <a:pPr lvl="1"/>
            <a:r>
              <a:t>Body Level Two</a:t>
            </a:r>
          </a:p>
          <a:p>
            <a:pPr lvl="2"/>
            <a:r>
              <a:t>Body Level Three</a:t>
            </a:r>
          </a:p>
          <a:p>
            <a:pPr lvl="3"/>
            <a:r>
              <a:t>Body Level Four</a:t>
            </a:r>
          </a:p>
          <a:p>
            <a:pPr lvl="4"/>
            <a:r>
              <a:t>Body Level Five</a:t>
            </a:r>
          </a:p>
        </p:txBody>
      </p:sp>
      <p:sp>
        <p:nvSpPr>
          <p:cNvPr id="24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30"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023236" y="1752606"/>
            <a:ext cx="37856161" cy="6362705"/>
          </a:xfrm>
          <a:prstGeom prst="rect">
            <a:avLst/>
          </a:prstGeom>
        </p:spPr>
        <p:txBody>
          <a:bodyPr/>
          <a:lstStyle/>
          <a:p>
            <a:r>
              <a:t>Title Text</a:t>
            </a:r>
          </a:p>
        </p:txBody>
      </p:sp>
      <p:sp>
        <p:nvSpPr>
          <p:cNvPr id="48"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19922" y="8069581"/>
            <a:ext cx="18659478" cy="3954780"/>
          </a:xfrm>
          <a:prstGeom prst="rect">
            <a:avLst/>
          </a:prstGeom>
        </p:spPr>
        <p:txBody>
          <a:bodyPr anchor="b"/>
          <a:lstStyle/>
          <a:p>
            <a:pPr marL="0" indent="0">
              <a:buSzTx/>
              <a:buFontTx/>
              <a:buNone/>
              <a:defRPr sz="115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73" name="Body Level One…"/>
          <p:cNvSpPr txBox="1">
            <a:spLocks noGrp="1"/>
          </p:cNvSpPr>
          <p:nvPr>
            <p:ph type="body" sz="half" idx="1"/>
          </p:nvPr>
        </p:nvSpPr>
        <p:spPr>
          <a:xfrm>
            <a:off x="18659475"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83" name="Picture Placeholder 2"/>
          <p:cNvSpPr>
            <a:spLocks noGrp="1"/>
          </p:cNvSpPr>
          <p:nvPr>
            <p:ph type="pic" sz="half" idx="13"/>
          </p:nvPr>
        </p:nvSpPr>
        <p:spPr>
          <a:xfrm>
            <a:off x="18659475" y="4739647"/>
            <a:ext cx="22219922" cy="23393403"/>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17518" y="1752606"/>
            <a:ext cx="37856162" cy="6362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3017518" y="8763000"/>
            <a:ext cx="37856162" cy="208864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125861" y="30953720"/>
            <a:ext cx="747821" cy="866139"/>
          </a:xfrm>
          <a:prstGeom prst="rect">
            <a:avLst/>
          </a:prstGeom>
          <a:ln w="12700">
            <a:miter lim="400000"/>
          </a:ln>
        </p:spPr>
        <p:txBody>
          <a:bodyPr wrap="none" lIns="45718" tIns="45718" rIns="45718" bIns="45718" anchor="ctr">
            <a:spAutoFit/>
          </a:bodyPr>
          <a:lstStyle>
            <a:lvl1pPr algn="r">
              <a:defRPr sz="50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spd="med"/>
  <p:txStyles>
    <p:titleStyle>
      <a:lvl1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p:titleStyle>
    <p:bodyStyle>
      <a:lvl1pPr marL="975371" marR="0" indent="-975371"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1pPr>
      <a:lvl2pPr marL="3087264" marR="0" indent="-1136519"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2pPr>
      <a:lvl3pPr marL="5262945" marR="0" indent="-136145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3pPr>
      <a:lvl4pPr marL="7371998"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4pPr>
      <a:lvl5pPr marL="9322743"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5pPr>
      <a:lvl6pPr marL="11273487"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6pPr>
      <a:lvl7pPr marL="13224231"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7pPr>
      <a:lvl8pPr marL="15174976"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8pPr>
      <a:lvl9pPr marL="17125722"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09" name="Title 4"/>
          <p:cNvSpPr txBox="1">
            <a:spLocks noGrp="1"/>
          </p:cNvSpPr>
          <p:nvPr>
            <p:ph type="ctrTitle"/>
          </p:nvPr>
        </p:nvSpPr>
        <p:spPr>
          <a:xfrm>
            <a:off x="1001940" y="833211"/>
            <a:ext cx="14569280" cy="5022553"/>
          </a:xfrm>
          <a:prstGeom prst="rect">
            <a:avLst/>
          </a:prstGeom>
        </p:spPr>
        <p:txBody>
          <a:bodyPr anchor="t">
            <a:normAutofit/>
          </a:bodyPr>
          <a:lstStyle/>
          <a:p>
            <a:pPr defTabSz="3355280">
              <a:defRPr sz="8500"/>
            </a:pPr>
            <a:r>
              <a:rPr lang="en-US" sz="8000" b="1" dirty="0">
                <a:latin typeface="Source Sans Pro Regular" panose="020B0503030403020204" pitchFamily="34" charset="0"/>
                <a:ea typeface="Source Sans Pro Regular" panose="020B0503030403020204" pitchFamily="34" charset="0"/>
              </a:rPr>
              <a:t>Convective Properties of Tropical Cyclone Eye and Eyewall Clouds Observed by Airborne Compact Raman Lidar</a:t>
            </a:r>
            <a:endParaRPr sz="8000" b="1" dirty="0">
              <a:latin typeface="Source Sans Pro Regular" panose="020B0503030403020204" pitchFamily="34" charset="0"/>
              <a:ea typeface="Source Sans Pro Regular" panose="020B0503030403020204" pitchFamily="34" charset="0"/>
            </a:endParaRPr>
          </a:p>
        </p:txBody>
      </p:sp>
      <p:sp>
        <p:nvSpPr>
          <p:cNvPr id="310" name="Line"/>
          <p:cNvSpPr/>
          <p:nvPr/>
        </p:nvSpPr>
        <p:spPr>
          <a:xfrm flipV="1">
            <a:off x="1001940" y="6138041"/>
            <a:ext cx="13946930" cy="0"/>
          </a:xfrm>
          <a:prstGeom prst="line">
            <a:avLst/>
          </a:prstGeom>
          <a:ln w="25400">
            <a:solidFill>
              <a:srgbClr val="2C365E"/>
            </a:solidFill>
            <a:miter lim="400000"/>
          </a:ln>
        </p:spPr>
        <p:txBody>
          <a:bodyPr lIns="45718" tIns="45718" rIns="45718" bIns="45718"/>
          <a:lstStyle/>
          <a:p>
            <a:endParaRPr/>
          </a:p>
        </p:txBody>
      </p:sp>
      <p:sp>
        <p:nvSpPr>
          <p:cNvPr id="311" name="Rectangle 15"/>
          <p:cNvSpPr/>
          <p:nvPr/>
        </p:nvSpPr>
        <p:spPr>
          <a:xfrm>
            <a:off x="-145399" y="-20024"/>
            <a:ext cx="44181998" cy="560474"/>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2" name="Rectangle 15"/>
          <p:cNvSpPr/>
          <p:nvPr/>
        </p:nvSpPr>
        <p:spPr>
          <a:xfrm>
            <a:off x="-145399" y="32358102"/>
            <a:ext cx="44181998" cy="56047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3" name="Rectangle 15"/>
          <p:cNvSpPr/>
          <p:nvPr/>
        </p:nvSpPr>
        <p:spPr>
          <a:xfrm rot="16200000">
            <a:off x="-15759150" y="16151788"/>
            <a:ext cx="32078861" cy="56188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4" name="Rectangle 15"/>
          <p:cNvSpPr/>
          <p:nvPr/>
        </p:nvSpPr>
        <p:spPr>
          <a:xfrm rot="16200000">
            <a:off x="27438098" y="16085603"/>
            <a:ext cx="32471836" cy="56188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5" name="Rectangle 15"/>
          <p:cNvSpPr/>
          <p:nvPr/>
        </p:nvSpPr>
        <p:spPr>
          <a:xfrm rot="16200000">
            <a:off x="-15261" y="15922465"/>
            <a:ext cx="32536859" cy="56188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6" name="Rectangle 15"/>
          <p:cNvSpPr/>
          <p:nvPr/>
        </p:nvSpPr>
        <p:spPr>
          <a:xfrm>
            <a:off x="272818" y="10386636"/>
            <a:ext cx="16031917" cy="56047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20" name="Title 4"/>
          <p:cNvSpPr txBox="1"/>
          <p:nvPr/>
        </p:nvSpPr>
        <p:spPr>
          <a:xfrm>
            <a:off x="960032" y="11235304"/>
            <a:ext cx="6395168" cy="4491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dirty="0"/>
              <a:t>Highlights</a:t>
            </a:r>
            <a:endParaRPr sz="3564" dirty="0"/>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dirty="0"/>
          </a:p>
        </p:txBody>
      </p:sp>
      <p:sp>
        <p:nvSpPr>
          <p:cNvPr id="321" name="Title 4"/>
          <p:cNvSpPr txBox="1"/>
          <p:nvPr/>
        </p:nvSpPr>
        <p:spPr>
          <a:xfrm>
            <a:off x="1018105" y="16393842"/>
            <a:ext cx="3852434" cy="829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numCol="2" spcCol="712229">
            <a:normAutofit/>
          </a:bodyPr>
          <a:lstStyle/>
          <a:p>
            <a:pPr defTabSz="3082176">
              <a:spcBef>
                <a:spcPts val="1300"/>
              </a:spcBef>
              <a:defRPr sz="3200" b="1">
                <a:solidFill>
                  <a:srgbClr val="2C365E"/>
                </a:solidFill>
                <a:latin typeface="Source Sans Pro"/>
                <a:ea typeface="Source Sans Pro"/>
                <a:cs typeface="Source Sans Pro"/>
                <a:sym typeface="Source Sans Pro"/>
              </a:defRPr>
            </a:pPr>
            <a:r>
              <a:rPr dirty="0"/>
              <a:t>Abstract</a:t>
            </a:r>
            <a:endParaRPr sz="3600" dirty="0"/>
          </a:p>
        </p:txBody>
      </p:sp>
      <p:sp>
        <p:nvSpPr>
          <p:cNvPr id="329" name="Title 4"/>
          <p:cNvSpPr txBox="1"/>
          <p:nvPr/>
        </p:nvSpPr>
        <p:spPr>
          <a:xfrm>
            <a:off x="1084311" y="24974876"/>
            <a:ext cx="5471429" cy="560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lvl1pPr defTabSz="2653222">
              <a:lnSpc>
                <a:spcPct val="90000"/>
              </a:lnSpc>
              <a:spcBef>
                <a:spcPts val="1200"/>
              </a:spcBef>
              <a:defRPr sz="2976" b="1">
                <a:solidFill>
                  <a:srgbClr val="2C365E"/>
                </a:solidFill>
                <a:latin typeface="Source Sans Pro"/>
                <a:ea typeface="Source Sans Pro"/>
                <a:cs typeface="Source Sans Pro"/>
                <a:sym typeface="Source Sans Pro"/>
              </a:defRPr>
            </a:lvl1pPr>
          </a:lstStyle>
          <a:p>
            <a:r>
              <a:rPr dirty="0"/>
              <a:t>Background</a:t>
            </a:r>
          </a:p>
        </p:txBody>
      </p:sp>
      <p:sp>
        <p:nvSpPr>
          <p:cNvPr id="415" name="Rectangle 15"/>
          <p:cNvSpPr/>
          <p:nvPr/>
        </p:nvSpPr>
        <p:spPr>
          <a:xfrm>
            <a:off x="471523" y="23927198"/>
            <a:ext cx="8322238" cy="56047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17" name="Rectangle 15"/>
          <p:cNvSpPr/>
          <p:nvPr/>
        </p:nvSpPr>
        <p:spPr>
          <a:xfrm rot="5400000">
            <a:off x="16906378" y="16281761"/>
            <a:ext cx="32030583" cy="349568"/>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18" name="Rectangle 15"/>
          <p:cNvSpPr/>
          <p:nvPr/>
        </p:nvSpPr>
        <p:spPr>
          <a:xfrm>
            <a:off x="16040512" y="25321812"/>
            <a:ext cx="16706373" cy="213522"/>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19" name="Rectangle 15"/>
          <p:cNvSpPr/>
          <p:nvPr/>
        </p:nvSpPr>
        <p:spPr>
          <a:xfrm>
            <a:off x="8211956" y="23938938"/>
            <a:ext cx="7762114" cy="56047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21" name="Rectangle 15"/>
          <p:cNvSpPr/>
          <p:nvPr/>
        </p:nvSpPr>
        <p:spPr>
          <a:xfrm>
            <a:off x="415019" y="15556979"/>
            <a:ext cx="15579908" cy="56047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pic>
        <p:nvPicPr>
          <p:cNvPr id="1026" name="Picture 2" descr="Funding Opportunities | Office of Naval Research">
            <a:extLst>
              <a:ext uri="{FF2B5EF4-FFF2-40B4-BE49-F238E27FC236}">
                <a16:creationId xmlns:a16="http://schemas.microsoft.com/office/drawing/2014/main" id="{A22D3A91-7F3B-43FE-8E87-33885C7D2C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5360" y="8837203"/>
            <a:ext cx="2235860" cy="12967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E589B29-F00D-4BE6-98B6-AD70FD40F5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93543" y="511066"/>
            <a:ext cx="8546943" cy="6837555"/>
          </a:xfrm>
          <a:prstGeom prst="rect">
            <a:avLst/>
          </a:prstGeom>
        </p:spPr>
      </p:pic>
      <p:pic>
        <p:nvPicPr>
          <p:cNvPr id="12" name="Picture 11">
            <a:extLst>
              <a:ext uri="{FF2B5EF4-FFF2-40B4-BE49-F238E27FC236}">
                <a16:creationId xmlns:a16="http://schemas.microsoft.com/office/drawing/2014/main" id="{EB9A90AC-A8CA-4F13-B688-87392A91538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130" t="10655" r="15032" b="8255"/>
          <a:stretch/>
        </p:blipFill>
        <p:spPr>
          <a:xfrm>
            <a:off x="18070893" y="7172351"/>
            <a:ext cx="13869976" cy="14830628"/>
          </a:xfrm>
          <a:prstGeom prst="rect">
            <a:avLst/>
          </a:prstGeom>
        </p:spPr>
      </p:pic>
      <p:pic>
        <p:nvPicPr>
          <p:cNvPr id="14" name="Picture 13">
            <a:extLst>
              <a:ext uri="{FF2B5EF4-FFF2-40B4-BE49-F238E27FC236}">
                <a16:creationId xmlns:a16="http://schemas.microsoft.com/office/drawing/2014/main" id="{DAA8BCE0-E899-4532-BD28-6FCFF3D682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858180" y="1106466"/>
            <a:ext cx="9384016" cy="2888445"/>
          </a:xfrm>
          <a:prstGeom prst="rect">
            <a:avLst/>
          </a:prstGeom>
        </p:spPr>
      </p:pic>
      <p:pic>
        <p:nvPicPr>
          <p:cNvPr id="16" name="Picture 15">
            <a:extLst>
              <a:ext uri="{FF2B5EF4-FFF2-40B4-BE49-F238E27FC236}">
                <a16:creationId xmlns:a16="http://schemas.microsoft.com/office/drawing/2014/main" id="{7B164D5D-1C91-4A0F-8693-562BA187C1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058230" y="3559380"/>
            <a:ext cx="9933838" cy="6622559"/>
          </a:xfrm>
          <a:prstGeom prst="rect">
            <a:avLst/>
          </a:prstGeom>
        </p:spPr>
      </p:pic>
      <p:sp>
        <p:nvSpPr>
          <p:cNvPr id="2" name="TextBox 1">
            <a:extLst>
              <a:ext uri="{FF2B5EF4-FFF2-40B4-BE49-F238E27FC236}">
                <a16:creationId xmlns:a16="http://schemas.microsoft.com/office/drawing/2014/main" id="{19A7BCC7-01AD-447E-9FD2-6F662F5DC9AA}"/>
              </a:ext>
            </a:extLst>
          </p:cNvPr>
          <p:cNvSpPr txBox="1"/>
          <p:nvPr/>
        </p:nvSpPr>
        <p:spPr>
          <a:xfrm>
            <a:off x="1001940" y="6431919"/>
            <a:ext cx="14087964" cy="18671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Ethan Murray</a:t>
            </a:r>
            <a:r>
              <a:rPr lang="en-US" sz="2600" b="1"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Lisa Bucci</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Jason Dunion</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3, 4 </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2600" dirty="0" err="1">
                <a:latin typeface="Source Sans Pro Regular" panose="020B0503030403020204" pitchFamily="34" charset="0"/>
                <a:ea typeface="Source Sans Pro Regular" panose="020B0503030403020204" pitchFamily="34" charset="0"/>
                <a:cs typeface="Times New Roman" panose="02020603050405020304" pitchFamily="18" charset="0"/>
              </a:rPr>
              <a:t>Zhien</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Wang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Jonathan Zawislak</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and Jun A. Zhang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p>
          <a:p>
            <a:endParaRPr kumimoji="0" lang="en-US" sz="2600" b="0" i="0" u="none" strike="noStrike" cap="none" spc="0" normalizeH="0" baseline="30000" dirty="0">
              <a:ln>
                <a:noFill/>
              </a:ln>
              <a:solidFill>
                <a:srgbClr val="000000"/>
              </a:solidFill>
              <a:effectLst/>
              <a:uFillTx/>
              <a:latin typeface="Source Sans Pro Regular" panose="020B0503030403020204" pitchFamily="34" charset="0"/>
              <a:ea typeface="Source Sans Pro Regular" panose="020B0503030403020204" pitchFamily="34" charset="0"/>
              <a:cs typeface="Times New Roman" panose="02020603050405020304" pitchFamily="18" charset="0"/>
              <a:sym typeface="Helvetica"/>
            </a:endParaRPr>
          </a:p>
          <a:p>
            <a:r>
              <a:rPr lang="en-US"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a:t>
            </a: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Laboratory for Atmospheric and Space Physics, University of Colorado Boulder, Boulder, Colorado</a:t>
            </a:r>
            <a:endParaRPr lang="en-US"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  </a:t>
            </a: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Department of Atmospheric and Oceanic Sciences, University of Colorado Boulder, Boulder, Colorado</a:t>
            </a:r>
            <a:endParaRPr lang="en-US"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 NOAA Atlantic Oceanographic and Meteorological Laboratory and Hurricane Research Division, Miami, Florida</a:t>
            </a:r>
            <a:endParaRPr lang="en-US"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4 </a:t>
            </a: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Cooperative Institute for Marine &amp; Atmospheric Studies, University of Miami, Miami, Florida</a:t>
            </a:r>
            <a:endParaRPr kumimoji="0" lang="en-US" b="0" i="0" u="none" strike="noStrike" cap="none" spc="0" normalizeH="0" baseline="0" dirty="0">
              <a:ln>
                <a:noFill/>
              </a:ln>
              <a:solidFill>
                <a:srgbClr val="000000"/>
              </a:solidFill>
              <a:effectLst/>
              <a:uFillTx/>
              <a:latin typeface="Source Sans Pro Regular" panose="020B0503030403020204" pitchFamily="34" charset="0"/>
              <a:ea typeface="Source Sans Pro Regular" panose="020B0503030403020204" pitchFamily="34" charset="0"/>
              <a:sym typeface="Helvetica"/>
            </a:endParaRPr>
          </a:p>
        </p:txBody>
      </p:sp>
      <p:sp>
        <p:nvSpPr>
          <p:cNvPr id="31" name="TextBox 30">
            <a:extLst>
              <a:ext uri="{FF2B5EF4-FFF2-40B4-BE49-F238E27FC236}">
                <a16:creationId xmlns:a16="http://schemas.microsoft.com/office/drawing/2014/main" id="{1BCB7314-F3DC-49CE-8EB3-DFDF59D94A96}"/>
              </a:ext>
            </a:extLst>
          </p:cNvPr>
          <p:cNvSpPr txBox="1"/>
          <p:nvPr/>
        </p:nvSpPr>
        <p:spPr>
          <a:xfrm>
            <a:off x="960032" y="9036640"/>
            <a:ext cx="6468445" cy="10511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Correspondence: Ethan.Murray@Colorado.edu</a:t>
            </a:r>
          </a:p>
        </p:txBody>
      </p:sp>
      <p:sp>
        <p:nvSpPr>
          <p:cNvPr id="32" name="Title 4">
            <a:extLst>
              <a:ext uri="{FF2B5EF4-FFF2-40B4-BE49-F238E27FC236}">
                <a16:creationId xmlns:a16="http://schemas.microsoft.com/office/drawing/2014/main" id="{CD51BA82-4B0A-443F-A531-524C37D67E2E}"/>
              </a:ext>
            </a:extLst>
          </p:cNvPr>
          <p:cNvSpPr txBox="1"/>
          <p:nvPr/>
        </p:nvSpPr>
        <p:spPr>
          <a:xfrm>
            <a:off x="17702654" y="25868462"/>
            <a:ext cx="6395168" cy="4491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dirty="0"/>
              <a:t>Results</a:t>
            </a:r>
            <a:endParaRPr sz="3564" dirty="0"/>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dirty="0"/>
          </a:p>
        </p:txBody>
      </p:sp>
      <p:sp>
        <p:nvSpPr>
          <p:cNvPr id="33" name="Title 4">
            <a:extLst>
              <a:ext uri="{FF2B5EF4-FFF2-40B4-BE49-F238E27FC236}">
                <a16:creationId xmlns:a16="http://schemas.microsoft.com/office/drawing/2014/main" id="{0CFB0F4E-7FB5-46CD-9800-9255733AC60F}"/>
              </a:ext>
            </a:extLst>
          </p:cNvPr>
          <p:cNvSpPr txBox="1"/>
          <p:nvPr/>
        </p:nvSpPr>
        <p:spPr>
          <a:xfrm>
            <a:off x="33815584" y="25350740"/>
            <a:ext cx="6395168" cy="9251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564" dirty="0"/>
              <a:t>Conceptual figure</a:t>
            </a:r>
            <a:endParaRPr sz="3564" dirty="0"/>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dirty="0"/>
          </a:p>
        </p:txBody>
      </p:sp>
      <p:sp>
        <p:nvSpPr>
          <p:cNvPr id="34" name="Title 4">
            <a:extLst>
              <a:ext uri="{FF2B5EF4-FFF2-40B4-BE49-F238E27FC236}">
                <a16:creationId xmlns:a16="http://schemas.microsoft.com/office/drawing/2014/main" id="{C6120B27-BCFB-42CB-B521-0AD3EAF85FD7}"/>
              </a:ext>
            </a:extLst>
          </p:cNvPr>
          <p:cNvSpPr txBox="1"/>
          <p:nvPr/>
        </p:nvSpPr>
        <p:spPr>
          <a:xfrm>
            <a:off x="33944443" y="13268761"/>
            <a:ext cx="5761400" cy="14793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564" dirty="0"/>
              <a:t>Cloud Height PDFs by TC Intensity</a:t>
            </a:r>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dirty="0"/>
          </a:p>
        </p:txBody>
      </p:sp>
      <p:sp>
        <p:nvSpPr>
          <p:cNvPr id="37" name="Title 4">
            <a:extLst>
              <a:ext uri="{FF2B5EF4-FFF2-40B4-BE49-F238E27FC236}">
                <a16:creationId xmlns:a16="http://schemas.microsoft.com/office/drawing/2014/main" id="{6E6247E0-E4F1-4283-8770-5D087566AD31}"/>
              </a:ext>
            </a:extLst>
          </p:cNvPr>
          <p:cNvSpPr txBox="1"/>
          <p:nvPr/>
        </p:nvSpPr>
        <p:spPr>
          <a:xfrm>
            <a:off x="33529583" y="30471706"/>
            <a:ext cx="6787540" cy="560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dirty="0"/>
              <a:t>Citations</a:t>
            </a:r>
            <a:endParaRPr lang="en-US" sz="3564" dirty="0"/>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dirty="0"/>
          </a:p>
        </p:txBody>
      </p:sp>
      <p:pic>
        <p:nvPicPr>
          <p:cNvPr id="4" name="Picture 3">
            <a:extLst>
              <a:ext uri="{FF2B5EF4-FFF2-40B4-BE49-F238E27FC236}">
                <a16:creationId xmlns:a16="http://schemas.microsoft.com/office/drawing/2014/main" id="{4F7B45F2-3EA5-4C7C-8129-54C9BA2D8BF8}"/>
              </a:ext>
            </a:extLst>
          </p:cNvPr>
          <p:cNvPicPr>
            <a:picLocks noChangeAspect="1"/>
          </p:cNvPicPr>
          <p:nvPr/>
        </p:nvPicPr>
        <p:blipFill>
          <a:blip r:embed="rId8"/>
          <a:stretch>
            <a:fillRect/>
          </a:stretch>
        </p:blipFill>
        <p:spPr>
          <a:xfrm>
            <a:off x="5657587" y="8819751"/>
            <a:ext cx="5911615" cy="1287591"/>
          </a:xfrm>
          <a:prstGeom prst="rect">
            <a:avLst/>
          </a:prstGeom>
        </p:spPr>
      </p:pic>
      <p:pic>
        <p:nvPicPr>
          <p:cNvPr id="5" name="Picture 2" descr="ATOC at CU-Boulder (@CUBoulderATOC) / Twitter">
            <a:extLst>
              <a:ext uri="{FF2B5EF4-FFF2-40B4-BE49-F238E27FC236}">
                <a16:creationId xmlns:a16="http://schemas.microsoft.com/office/drawing/2014/main" id="{4245F7AB-6332-41BC-807E-0FF06205222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765388" y="8858772"/>
            <a:ext cx="1296799" cy="12967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A60EC34C-A7AB-4B64-828C-5A8D01F34DEC}"/>
              </a:ext>
            </a:extLst>
          </p:cNvPr>
          <p:cNvGraphicFramePr>
            <a:graphicFrameLocks noGrp="1"/>
          </p:cNvGraphicFramePr>
          <p:nvPr>
            <p:extLst>
              <p:ext uri="{D42A27DB-BD31-4B8C-83A1-F6EECF244321}">
                <p14:modId xmlns:p14="http://schemas.microsoft.com/office/powerpoint/2010/main" val="273311498"/>
              </p:ext>
            </p:extLst>
          </p:nvPr>
        </p:nvGraphicFramePr>
        <p:xfrm>
          <a:off x="9030750" y="25539782"/>
          <a:ext cx="6424359" cy="5679240"/>
        </p:xfrm>
        <a:graphic>
          <a:graphicData uri="http://schemas.openxmlformats.org/drawingml/2006/table">
            <a:tbl>
              <a:tblPr firstRow="1" firstCol="1" bandRow="1">
                <a:tableStyleId>{5940675A-B579-460E-94D1-54222C63F5DA}</a:tableStyleId>
              </a:tblPr>
              <a:tblGrid>
                <a:gridCol w="1047254">
                  <a:extLst>
                    <a:ext uri="{9D8B030D-6E8A-4147-A177-3AD203B41FA5}">
                      <a16:colId xmlns:a16="http://schemas.microsoft.com/office/drawing/2014/main" val="722008135"/>
                    </a:ext>
                  </a:extLst>
                </a:gridCol>
                <a:gridCol w="1026562">
                  <a:extLst>
                    <a:ext uri="{9D8B030D-6E8A-4147-A177-3AD203B41FA5}">
                      <a16:colId xmlns:a16="http://schemas.microsoft.com/office/drawing/2014/main" val="1676906514"/>
                    </a:ext>
                  </a:extLst>
                </a:gridCol>
                <a:gridCol w="1055930">
                  <a:extLst>
                    <a:ext uri="{9D8B030D-6E8A-4147-A177-3AD203B41FA5}">
                      <a16:colId xmlns:a16="http://schemas.microsoft.com/office/drawing/2014/main" val="2661763129"/>
                    </a:ext>
                  </a:extLst>
                </a:gridCol>
                <a:gridCol w="1089305">
                  <a:extLst>
                    <a:ext uri="{9D8B030D-6E8A-4147-A177-3AD203B41FA5}">
                      <a16:colId xmlns:a16="http://schemas.microsoft.com/office/drawing/2014/main" val="2792044140"/>
                    </a:ext>
                  </a:extLst>
                </a:gridCol>
                <a:gridCol w="1070616">
                  <a:extLst>
                    <a:ext uri="{9D8B030D-6E8A-4147-A177-3AD203B41FA5}">
                      <a16:colId xmlns:a16="http://schemas.microsoft.com/office/drawing/2014/main" val="519330740"/>
                    </a:ext>
                  </a:extLst>
                </a:gridCol>
                <a:gridCol w="1134692">
                  <a:extLst>
                    <a:ext uri="{9D8B030D-6E8A-4147-A177-3AD203B41FA5}">
                      <a16:colId xmlns:a16="http://schemas.microsoft.com/office/drawing/2014/main" val="3045734067"/>
                    </a:ext>
                  </a:extLst>
                </a:gridCol>
              </a:tblGrid>
              <a:tr h="1324530">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Storm Name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Date (in 2021)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No. of Passes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Mean Sea Level Pressure (hPa)</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Surface Wind Speed (kt)</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Category (Saffir-Simpson)</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3068800"/>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17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1005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45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TS</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121055"/>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18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5756001"/>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994</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55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TS</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4454864"/>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20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993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TS</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354242"/>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21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1140745"/>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989</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303342"/>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931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4</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909993"/>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26 Sept</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928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4</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8904"/>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Sept</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958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105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5861914"/>
                  </a:ext>
                </a:extLst>
              </a:tr>
              <a:tr h="435471">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29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945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115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3387643"/>
                  </a:ext>
                </a:extLst>
              </a:tr>
            </a:tbl>
          </a:graphicData>
        </a:graphic>
      </p:graphicFrame>
      <p:sp>
        <p:nvSpPr>
          <p:cNvPr id="38" name="TextBox 37">
            <a:extLst>
              <a:ext uri="{FF2B5EF4-FFF2-40B4-BE49-F238E27FC236}">
                <a16:creationId xmlns:a16="http://schemas.microsoft.com/office/drawing/2014/main" id="{FDEE0262-FB26-457B-BDF6-A5DD1A387CF7}"/>
              </a:ext>
            </a:extLst>
          </p:cNvPr>
          <p:cNvSpPr txBox="1"/>
          <p:nvPr/>
        </p:nvSpPr>
        <p:spPr>
          <a:xfrm>
            <a:off x="960032" y="17081162"/>
            <a:ext cx="7251924" cy="53324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Cloud heights and extents in tropical cyclone eyes are poorly resolved by current observational measurements, yet they are directly related to eyewall and boundary layer dynamics, two regions essential for understanding TC intensity change. In this study, we present new findings gained from using airborne compact Raman lidar measurements to observe TC inner-core cloud structures. CRL data were collected from five TCs during the 2021 Hurricane Season (Table 1), with cyclones ranging from weak tropical depressions to intense Category 4 storms.</a:t>
            </a:r>
          </a:p>
        </p:txBody>
      </p:sp>
      <p:sp>
        <p:nvSpPr>
          <p:cNvPr id="39" name="TextBox 38">
            <a:extLst>
              <a:ext uri="{FF2B5EF4-FFF2-40B4-BE49-F238E27FC236}">
                <a16:creationId xmlns:a16="http://schemas.microsoft.com/office/drawing/2014/main" id="{EB8C634C-FF52-4907-8C55-953FFC2347A7}"/>
              </a:ext>
            </a:extLst>
          </p:cNvPr>
          <p:cNvSpPr txBox="1"/>
          <p:nvPr/>
        </p:nvSpPr>
        <p:spPr>
          <a:xfrm>
            <a:off x="8617465" y="17031131"/>
            <a:ext cx="7507482" cy="6188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With a 6 meter vertical resolution and the ability to distinguish between precipitation and clouds, CRL data are used to find eye and eyewall cloud heights for each TC. The CRL also collects two dimensional profiles of temperature and water vapor which link eye dynamics to thermodynamics. Tail Doppler radar and flight level measurements complement the CRL data and highlight the full, three-dimensional TC structure in regions of dense clouds and precipitation. These results help to fill a knowledge gap on TC inner-core cloud structure and stress the importance of convective clouds in eye processes, contradicting the more accepted belief that stratocumulus clouds uniformly fill the TC eye.</a:t>
            </a:r>
          </a:p>
        </p:txBody>
      </p:sp>
      <p:sp>
        <p:nvSpPr>
          <p:cNvPr id="40" name="TextBox 39">
            <a:extLst>
              <a:ext uri="{FF2B5EF4-FFF2-40B4-BE49-F238E27FC236}">
                <a16:creationId xmlns:a16="http://schemas.microsoft.com/office/drawing/2014/main" id="{DB9EC012-B434-48E4-AD5B-0878E7CFD5D4}"/>
              </a:ext>
            </a:extLst>
          </p:cNvPr>
          <p:cNvSpPr txBox="1"/>
          <p:nvPr/>
        </p:nvSpPr>
        <p:spPr>
          <a:xfrm>
            <a:off x="17443001" y="22127332"/>
            <a:ext cx="14464018" cy="2923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spcAft>
                <a:spcPts val="800"/>
              </a:spcAft>
            </a:pPr>
            <a:r>
              <a:rPr lang="en-US" b="1" dirty="0">
                <a:latin typeface="Source Sans Pro Regular" panose="020B0503030403020204" pitchFamily="34" charset="0"/>
                <a:ea typeface="Source Sans Pro Regular" panose="020B0503030403020204" pitchFamily="34" charset="0"/>
                <a:cs typeface="Times New Roman" panose="02020603050405020304" pitchFamily="18" charset="0"/>
              </a:rPr>
              <a:t>Figure 1:</a:t>
            </a: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 A collection of observational data used to find cloud top heights and diagnose the dynamic processes present in the eye of Hurricane Sam. </a:t>
            </a:r>
          </a:p>
          <a:p>
            <a:pPr>
              <a:spcAft>
                <a:spcPts val="800"/>
              </a:spcAft>
            </a:pP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a) A satellite view of Sam’s inner core using the GOES 16 clean IR channel. Wind speed data and the P-3’s position are also indicated.</a:t>
            </a:r>
          </a:p>
          <a:p>
            <a:pPr>
              <a:spcAft>
                <a:spcPts val="800"/>
              </a:spcAft>
            </a:pP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b) The cloud top height distribution for this pass calculated using the method described in Figure 2. </a:t>
            </a:r>
          </a:p>
          <a:p>
            <a:pPr indent="-640080">
              <a:spcAft>
                <a:spcPts val="800"/>
              </a:spcAft>
            </a:pP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c) Tail Doppler Radar (TDR) view of Sam’s eye, eyewall, and inner </a:t>
            </a:r>
            <a:r>
              <a:rPr lang="en-US" dirty="0" err="1">
                <a:latin typeface="Source Sans Pro Regular" panose="020B0503030403020204" pitchFamily="34" charset="0"/>
                <a:ea typeface="Source Sans Pro Regular" panose="020B0503030403020204" pitchFamily="34" charset="0"/>
                <a:cs typeface="Times New Roman" panose="02020603050405020304" pitchFamily="18" charset="0"/>
              </a:rPr>
              <a:t>rainbands</a:t>
            </a: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 High reflectivity corresponds to high precipitation rates, with eyewalls     located at approximately-37.5 km and 25 km from the TC center, respectively.  </a:t>
            </a:r>
          </a:p>
          <a:p>
            <a:pPr indent="-640080">
              <a:spcAft>
                <a:spcPts val="800"/>
              </a:spcAft>
            </a:pP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d-f) Compact Raman lidar (CRL) plots of return power, temperature, and water vapor. Black regions denote areas of total signal attenuation. Note the dry air in the eye next to the eyewalls in f).</a:t>
            </a:r>
          </a:p>
          <a:p>
            <a:pPr>
              <a:spcAft>
                <a:spcPts val="800"/>
              </a:spcAft>
            </a:pP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g) Flight level measurements of total wind speed (cyan), vertical wind speed (yellow), and SFMR derived rain rates (blue). </a:t>
            </a:r>
          </a:p>
        </p:txBody>
      </p:sp>
      <p:sp>
        <p:nvSpPr>
          <p:cNvPr id="41" name="TextBox 40">
            <a:extLst>
              <a:ext uri="{FF2B5EF4-FFF2-40B4-BE49-F238E27FC236}">
                <a16:creationId xmlns:a16="http://schemas.microsoft.com/office/drawing/2014/main" id="{6F7ECF5E-D864-4F20-A455-35D6F2288E10}"/>
              </a:ext>
            </a:extLst>
          </p:cNvPr>
          <p:cNvSpPr txBox="1"/>
          <p:nvPr/>
        </p:nvSpPr>
        <p:spPr>
          <a:xfrm>
            <a:off x="899083" y="11981728"/>
            <a:ext cx="7312873" cy="2866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GOES satellite,  tail Doppler radar (TDR), compact Raman lidar (CRL), and flight level measurements are collocated to view tropical cyclone (TC) inner cores (Figure 1).</a:t>
            </a:r>
          </a:p>
          <a:p>
            <a:pPr marL="457200" indent="-457200">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Cloud top heights are derived using the CRL’s  backscattered power channel (Figure 2).</a:t>
            </a:r>
          </a:p>
        </p:txBody>
      </p:sp>
      <p:sp>
        <p:nvSpPr>
          <p:cNvPr id="43" name="TextBox 42">
            <a:extLst>
              <a:ext uri="{FF2B5EF4-FFF2-40B4-BE49-F238E27FC236}">
                <a16:creationId xmlns:a16="http://schemas.microsoft.com/office/drawing/2014/main" id="{F599107B-C791-40F3-B4BB-56434943428E}"/>
              </a:ext>
            </a:extLst>
          </p:cNvPr>
          <p:cNvSpPr txBox="1"/>
          <p:nvPr/>
        </p:nvSpPr>
        <p:spPr>
          <a:xfrm>
            <a:off x="33858181" y="10171634"/>
            <a:ext cx="9072988" cy="623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Figure 2: </a:t>
            </a:r>
          </a:p>
        </p:txBody>
      </p:sp>
      <p:sp>
        <p:nvSpPr>
          <p:cNvPr id="44" name="Rectangle 15">
            <a:extLst>
              <a:ext uri="{FF2B5EF4-FFF2-40B4-BE49-F238E27FC236}">
                <a16:creationId xmlns:a16="http://schemas.microsoft.com/office/drawing/2014/main" id="{11251436-9894-4FDF-A095-E00F5701D35A}"/>
              </a:ext>
            </a:extLst>
          </p:cNvPr>
          <p:cNvSpPr/>
          <p:nvPr/>
        </p:nvSpPr>
        <p:spPr>
          <a:xfrm flipV="1">
            <a:off x="33089472" y="12496489"/>
            <a:ext cx="10832970" cy="50055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5" name="TextBox 44">
            <a:extLst>
              <a:ext uri="{FF2B5EF4-FFF2-40B4-BE49-F238E27FC236}">
                <a16:creationId xmlns:a16="http://schemas.microsoft.com/office/drawing/2014/main" id="{B950D225-4A81-4A11-B243-F28803E3E5EA}"/>
              </a:ext>
            </a:extLst>
          </p:cNvPr>
          <p:cNvSpPr txBox="1"/>
          <p:nvPr/>
        </p:nvSpPr>
        <p:spPr>
          <a:xfrm>
            <a:off x="8244246" y="11564422"/>
            <a:ext cx="6884306" cy="3722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Cloud top height distributions are plotted for individual TCs (Figure 1b) and for TCs grouped into their respective intensities (Figure 3).</a:t>
            </a:r>
          </a:p>
          <a:p>
            <a:pPr marL="457200" indent="-457200">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A conceptual model of TC eye cloud dynamics is presented (Figure 4), highlighting how both convective and stratiform clouds influence the cyclone’s dynamics.</a:t>
            </a:r>
          </a:p>
        </p:txBody>
      </p:sp>
      <p:sp>
        <p:nvSpPr>
          <p:cNvPr id="46" name="TextBox 45">
            <a:extLst>
              <a:ext uri="{FF2B5EF4-FFF2-40B4-BE49-F238E27FC236}">
                <a16:creationId xmlns:a16="http://schemas.microsoft.com/office/drawing/2014/main" id="{2ABAE2A0-107F-4D1A-A8E5-2FE346C5DFF5}"/>
              </a:ext>
            </a:extLst>
          </p:cNvPr>
          <p:cNvSpPr txBox="1"/>
          <p:nvPr/>
        </p:nvSpPr>
        <p:spPr>
          <a:xfrm>
            <a:off x="9030750" y="31394739"/>
            <a:ext cx="6395168" cy="7876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dirty="0">
                <a:latin typeface="Source Sans Pro Regular" panose="020B0503030403020204" pitchFamily="34" charset="0"/>
                <a:ea typeface="Source Sans Pro Regular" panose="020B0503030403020204" pitchFamily="34" charset="0"/>
                <a:cs typeface="Times New Roman" panose="02020603050405020304" pitchFamily="18" charset="0"/>
              </a:rPr>
              <a:t>Table 1: A summary of TC cases included in cloud height calculations, showing the distribution of eye passes by intensity. </a:t>
            </a:r>
          </a:p>
        </p:txBody>
      </p:sp>
      <p:graphicFrame>
        <p:nvGraphicFramePr>
          <p:cNvPr id="6" name="Table 5">
            <a:extLst>
              <a:ext uri="{FF2B5EF4-FFF2-40B4-BE49-F238E27FC236}">
                <a16:creationId xmlns:a16="http://schemas.microsoft.com/office/drawing/2014/main" id="{9FD2EFCD-1E96-4CC9-AB40-987A2996802A}"/>
              </a:ext>
            </a:extLst>
          </p:cNvPr>
          <p:cNvGraphicFramePr>
            <a:graphicFrameLocks noGrp="1"/>
          </p:cNvGraphicFramePr>
          <p:nvPr>
            <p:extLst>
              <p:ext uri="{D42A27DB-BD31-4B8C-83A1-F6EECF244321}">
                <p14:modId xmlns:p14="http://schemas.microsoft.com/office/powerpoint/2010/main" val="1411648870"/>
              </p:ext>
            </p:extLst>
          </p:nvPr>
        </p:nvGraphicFramePr>
        <p:xfrm>
          <a:off x="38519128" y="20122690"/>
          <a:ext cx="4472940" cy="2438738"/>
        </p:xfrm>
        <a:graphic>
          <a:graphicData uri="http://schemas.openxmlformats.org/drawingml/2006/table">
            <a:tbl>
              <a:tblPr firstRow="1" firstCol="1" bandRow="1">
                <a:tableStyleId>{5940675A-B579-460E-94D1-54222C63F5DA}</a:tableStyleId>
              </a:tblPr>
              <a:tblGrid>
                <a:gridCol w="1311275">
                  <a:extLst>
                    <a:ext uri="{9D8B030D-6E8A-4147-A177-3AD203B41FA5}">
                      <a16:colId xmlns:a16="http://schemas.microsoft.com/office/drawing/2014/main" val="1623615105"/>
                    </a:ext>
                  </a:extLst>
                </a:gridCol>
                <a:gridCol w="971550">
                  <a:extLst>
                    <a:ext uri="{9D8B030D-6E8A-4147-A177-3AD203B41FA5}">
                      <a16:colId xmlns:a16="http://schemas.microsoft.com/office/drawing/2014/main" val="3260927316"/>
                    </a:ext>
                  </a:extLst>
                </a:gridCol>
                <a:gridCol w="1200150">
                  <a:extLst>
                    <a:ext uri="{9D8B030D-6E8A-4147-A177-3AD203B41FA5}">
                      <a16:colId xmlns:a16="http://schemas.microsoft.com/office/drawing/2014/main" val="3129639363"/>
                    </a:ext>
                  </a:extLst>
                </a:gridCol>
                <a:gridCol w="989965">
                  <a:extLst>
                    <a:ext uri="{9D8B030D-6E8A-4147-A177-3AD203B41FA5}">
                      <a16:colId xmlns:a16="http://schemas.microsoft.com/office/drawing/2014/main" val="2018978488"/>
                    </a:ext>
                  </a:extLst>
                </a:gridCol>
              </a:tblGrid>
              <a:tr h="636171">
                <a:tc>
                  <a:txBody>
                    <a:bodyPr/>
                    <a:lstStyle/>
                    <a:p>
                      <a:pPr marL="0" marR="0" algn="ctr">
                        <a:lnSpc>
                          <a:spcPct val="107000"/>
                        </a:lnSpc>
                        <a:spcBef>
                          <a:spcPts val="0"/>
                        </a:spcBef>
                        <a:spcAft>
                          <a:spcPts val="0"/>
                        </a:spcAft>
                      </a:pPr>
                      <a:r>
                        <a:rPr lang="en-US" sz="1100" dirty="0">
                          <a:effectLst/>
                        </a:rPr>
                        <a:t>Cyclone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No. of Passes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Mean Cloud  Height (km)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Clear Air Presence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532724"/>
                  </a:ext>
                </a:extLst>
              </a:tr>
              <a:tr h="309886">
                <a:tc>
                  <a:txBody>
                    <a:bodyPr/>
                    <a:lstStyle/>
                    <a:p>
                      <a:pPr marL="0" marR="0" algn="ctr">
                        <a:lnSpc>
                          <a:spcPct val="107000"/>
                        </a:lnSpc>
                        <a:spcBef>
                          <a:spcPts val="0"/>
                        </a:spcBef>
                        <a:spcAft>
                          <a:spcPts val="0"/>
                        </a:spcAft>
                      </a:pPr>
                      <a:endParaRPr lang="en-US" sz="1100" dirty="0">
                        <a:effectLst/>
                      </a:endParaRPr>
                    </a:p>
                    <a:p>
                      <a:pPr marL="0" marR="0" algn="ctr">
                        <a:lnSpc>
                          <a:spcPct val="107000"/>
                        </a:lnSpc>
                        <a:spcBef>
                          <a:spcPts val="0"/>
                        </a:spcBef>
                        <a:spcAft>
                          <a:spcPts val="0"/>
                        </a:spcAft>
                      </a:pPr>
                      <a:r>
                        <a:rPr lang="en-US" sz="1100" dirty="0">
                          <a:effectLst/>
                        </a:rPr>
                        <a:t>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5657026"/>
                  </a:ext>
                </a:extLst>
              </a:tr>
              <a:tr h="636171">
                <a:tc>
                  <a:txBody>
                    <a:bodyPr/>
                    <a:lstStyle/>
                    <a:p>
                      <a:pPr marL="0" marR="0" algn="ctr">
                        <a:lnSpc>
                          <a:spcPct val="107000"/>
                        </a:lnSpc>
                        <a:spcBef>
                          <a:spcPts val="0"/>
                        </a:spcBef>
                        <a:spcAft>
                          <a:spcPts val="0"/>
                        </a:spcAft>
                      </a:pPr>
                      <a:r>
                        <a:rPr lang="en-US" sz="1100" dirty="0">
                          <a:effectLst/>
                        </a:rPr>
                        <a:t>Weak Hurricane (Categories 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5387176"/>
                  </a:ext>
                </a:extLst>
              </a:tr>
              <a:tr h="636171">
                <a:tc>
                  <a:txBody>
                    <a:bodyPr/>
                    <a:lstStyle/>
                    <a:p>
                      <a:pPr marL="0" marR="0" algn="ctr">
                        <a:lnSpc>
                          <a:spcPct val="107000"/>
                        </a:lnSpc>
                        <a:spcBef>
                          <a:spcPts val="0"/>
                        </a:spcBef>
                        <a:spcAft>
                          <a:spcPts val="0"/>
                        </a:spcAft>
                      </a:pPr>
                      <a:r>
                        <a:rPr lang="en-US" sz="1100" dirty="0">
                          <a:effectLst/>
                        </a:rPr>
                        <a:t>Strong Hurricane</a:t>
                      </a:r>
                    </a:p>
                    <a:p>
                      <a:pPr marL="0" marR="0" algn="ctr">
                        <a:lnSpc>
                          <a:spcPct val="107000"/>
                        </a:lnSpc>
                        <a:spcBef>
                          <a:spcPts val="0"/>
                        </a:spcBef>
                        <a:spcAft>
                          <a:spcPts val="0"/>
                        </a:spcAft>
                      </a:pPr>
                      <a:r>
                        <a:rPr lang="en-US" sz="1100" dirty="0">
                          <a:effectLst/>
                        </a:rPr>
                        <a:t>(Categories 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0187809"/>
                  </a:ext>
                </a:extLst>
              </a:tr>
            </a:tbl>
          </a:graphicData>
        </a:graphic>
      </p:graphicFrame>
      <p:pic>
        <p:nvPicPr>
          <p:cNvPr id="11" name="Picture 10">
            <a:extLst>
              <a:ext uri="{FF2B5EF4-FFF2-40B4-BE49-F238E27FC236}">
                <a16:creationId xmlns:a16="http://schemas.microsoft.com/office/drawing/2014/main" id="{3F16C35C-8DEC-485D-A9C6-924514B07D8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515077" y="897109"/>
            <a:ext cx="6083205" cy="5948327"/>
          </a:xfrm>
          <a:prstGeom prst="rect">
            <a:avLst/>
          </a:prstGeom>
        </p:spPr>
      </p:pic>
      <p:pic>
        <p:nvPicPr>
          <p:cNvPr id="22" name="Picture 21">
            <a:extLst>
              <a:ext uri="{FF2B5EF4-FFF2-40B4-BE49-F238E27FC236}">
                <a16:creationId xmlns:a16="http://schemas.microsoft.com/office/drawing/2014/main" id="{A415BF10-27E1-4B9A-BE89-34851C96729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315105" y="19710637"/>
            <a:ext cx="4855533" cy="4716540"/>
          </a:xfrm>
          <a:prstGeom prst="rect">
            <a:avLst/>
          </a:prstGeom>
        </p:spPr>
      </p:pic>
      <p:pic>
        <p:nvPicPr>
          <p:cNvPr id="24" name="Picture 23">
            <a:extLst>
              <a:ext uri="{FF2B5EF4-FFF2-40B4-BE49-F238E27FC236}">
                <a16:creationId xmlns:a16="http://schemas.microsoft.com/office/drawing/2014/main" id="{AE231521-DBAC-4944-9ED6-C25A28D7C86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455266" y="14904977"/>
            <a:ext cx="4715372" cy="4579916"/>
          </a:xfrm>
          <a:prstGeom prst="rect">
            <a:avLst/>
          </a:prstGeom>
        </p:spPr>
      </p:pic>
      <p:pic>
        <p:nvPicPr>
          <p:cNvPr id="26" name="Picture 25">
            <a:extLst>
              <a:ext uri="{FF2B5EF4-FFF2-40B4-BE49-F238E27FC236}">
                <a16:creationId xmlns:a16="http://schemas.microsoft.com/office/drawing/2014/main" id="{A5C22EFB-4D74-4A91-B13E-B9350C1F909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366761" y="14904977"/>
            <a:ext cx="4724039" cy="4588809"/>
          </a:xfrm>
          <a:prstGeom prst="rect">
            <a:avLst/>
          </a:prstGeom>
        </p:spPr>
      </p:pic>
      <p:sp>
        <p:nvSpPr>
          <p:cNvPr id="58" name="TextBox 57">
            <a:extLst>
              <a:ext uri="{FF2B5EF4-FFF2-40B4-BE49-F238E27FC236}">
                <a16:creationId xmlns:a16="http://schemas.microsoft.com/office/drawing/2014/main" id="{08340CD4-694F-4E47-ACE6-329FDB59CB5B}"/>
              </a:ext>
            </a:extLst>
          </p:cNvPr>
          <p:cNvSpPr txBox="1"/>
          <p:nvPr/>
        </p:nvSpPr>
        <p:spPr>
          <a:xfrm>
            <a:off x="38328728" y="23025886"/>
            <a:ext cx="4662616" cy="623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Figure 3: </a:t>
            </a:r>
          </a:p>
        </p:txBody>
      </p:sp>
      <p:sp>
        <p:nvSpPr>
          <p:cNvPr id="59" name="Rectangle 15">
            <a:extLst>
              <a:ext uri="{FF2B5EF4-FFF2-40B4-BE49-F238E27FC236}">
                <a16:creationId xmlns:a16="http://schemas.microsoft.com/office/drawing/2014/main" id="{2FE3BEF9-95CC-44FC-94DA-633E84274AAF}"/>
              </a:ext>
            </a:extLst>
          </p:cNvPr>
          <p:cNvSpPr/>
          <p:nvPr/>
        </p:nvSpPr>
        <p:spPr>
          <a:xfrm flipV="1">
            <a:off x="32972188" y="24784352"/>
            <a:ext cx="10832970" cy="50055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60" name="TextBox 59">
            <a:extLst>
              <a:ext uri="{FF2B5EF4-FFF2-40B4-BE49-F238E27FC236}">
                <a16:creationId xmlns:a16="http://schemas.microsoft.com/office/drawing/2014/main" id="{CB022108-B138-49C6-898E-1B6FE60A7324}"/>
              </a:ext>
            </a:extLst>
          </p:cNvPr>
          <p:cNvSpPr txBox="1"/>
          <p:nvPr/>
        </p:nvSpPr>
        <p:spPr>
          <a:xfrm>
            <a:off x="1033621" y="25600999"/>
            <a:ext cx="7760140" cy="45788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While studies of TC eye clouds based on observations</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and theory</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3, 4</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have been made in the past, a detailed view of cloud top heights throughout an entire TC has yet to be published. Currently, only stratiform clouds trapped beneath a strong inversion layer are thought to develop throughout the TC eye. This would suggest that low level mixing and downwards subsidence are the main contributors to eye dynamics.</a:t>
            </a:r>
          </a:p>
          <a:p>
            <a:pPr>
              <a:lnSpc>
                <a:spcPct val="107000"/>
              </a:lnSpc>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This theory can be tested by finding cloud top heights using the CRL’s backscattered power channel. </a:t>
            </a:r>
          </a:p>
        </p:txBody>
      </p:sp>
    </p:spTree>
    <p:extLst>
      <p:ext uri="{BB962C8B-B14F-4D97-AF65-F5344CB8AC3E}">
        <p14:creationId xmlns:p14="http://schemas.microsoft.com/office/powerpoint/2010/main" val="59922916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3960</TotalTime>
  <Words>874</Words>
  <Application>Microsoft Office PowerPoint</Application>
  <PresentationFormat>Custom</PresentationFormat>
  <Paragraphs>116</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Helvetica</vt:lpstr>
      <vt:lpstr>Source Sans Pro</vt:lpstr>
      <vt:lpstr>Source Sans Pro Black</vt:lpstr>
      <vt:lpstr>Source Sans Pro Regular</vt:lpstr>
      <vt:lpstr>Source Sans Pro SemiBold</vt:lpstr>
      <vt:lpstr>Times New Roman</vt:lpstr>
      <vt:lpstr>Office Theme</vt:lpstr>
      <vt:lpstr>Convective Properties of Tropical Cyclone Eye and Eyewall Clouds Observed by Airborne Compact Raman Lidar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and UX design principles can improve the effectiveness of Morrison’s Better Poster and poster presentations</dc:title>
  <dc:creator>Ethan Murray</dc:creator>
  <cp:lastModifiedBy>Ethan Murray</cp:lastModifiedBy>
  <cp:revision>39</cp:revision>
  <dcterms:modified xsi:type="dcterms:W3CDTF">2022-10-14T20:22:49Z</dcterms:modified>
</cp:coreProperties>
</file>