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475" autoAdjust="0"/>
  </p:normalViewPr>
  <p:slideViewPr>
    <p:cSldViewPr snapToGrid="0">
      <p:cViewPr>
        <p:scale>
          <a:sx n="33" d="100"/>
          <a:sy n="33" d="100"/>
        </p:scale>
        <p:origin x="48" y="-2674"/>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3C8CBA6-2A5F-4BA4-BCF5-66FFE4EE5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396" y="6694683"/>
            <a:ext cx="17219520" cy="20612530"/>
          </a:xfrm>
          <a:prstGeom prst="rect">
            <a:avLst/>
          </a:prstGeom>
        </p:spPr>
      </p:pic>
      <p:pic>
        <p:nvPicPr>
          <p:cNvPr id="33" name="Picture 32">
            <a:extLst>
              <a:ext uri="{FF2B5EF4-FFF2-40B4-BE49-F238E27FC236}">
                <a16:creationId xmlns:a16="http://schemas.microsoft.com/office/drawing/2014/main" id="{CA6772DC-AB8F-46B2-854B-FD5488419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09393" y="1069246"/>
            <a:ext cx="5850204" cy="5722288"/>
          </a:xfrm>
          <a:prstGeom prst="rect">
            <a:avLst/>
          </a:prstGeom>
        </p:spPr>
      </p:pic>
      <p:pic>
        <p:nvPicPr>
          <p:cNvPr id="12" name="Picture 11">
            <a:extLst>
              <a:ext uri="{FF2B5EF4-FFF2-40B4-BE49-F238E27FC236}">
                <a16:creationId xmlns:a16="http://schemas.microsoft.com/office/drawing/2014/main" id="{BF4E2CBE-15F2-438B-BEE2-C02D4405CB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8631" y="-24963"/>
            <a:ext cx="7805146" cy="7805146"/>
          </a:xfrm>
          <a:prstGeom prst="rect">
            <a:avLst/>
          </a:prstGeom>
        </p:spPr>
      </p:pic>
      <p:sp>
        <p:nvSpPr>
          <p:cNvPr id="309" name="Title 4"/>
          <p:cNvSpPr txBox="1">
            <a:spLocks noGrp="1"/>
          </p:cNvSpPr>
          <p:nvPr>
            <p:ph type="ctrTitle"/>
          </p:nvPr>
        </p:nvSpPr>
        <p:spPr>
          <a:xfrm>
            <a:off x="970444" y="899395"/>
            <a:ext cx="12125990" cy="5022553"/>
          </a:xfrm>
          <a:prstGeom prst="rect">
            <a:avLst/>
          </a:prstGeom>
        </p:spPr>
        <p:txBody>
          <a:bodyPr anchor="t">
            <a:normAutofit/>
          </a:bodyPr>
          <a:lstStyle/>
          <a:p>
            <a:pPr defTabSz="3355280">
              <a:defRPr sz="8500"/>
            </a:pPr>
            <a:r>
              <a:rPr lang="en-US" sz="7400" b="1" dirty="0">
                <a:latin typeface="Source Sans Pro Regular" panose="020B0503030403020204" pitchFamily="34" charset="0"/>
                <a:ea typeface="Source Sans Pro Regular" panose="020B0503030403020204" pitchFamily="34" charset="0"/>
              </a:rPr>
              <a:t>Convective Properties of Inner Core Tropical Cyclone Clouds Observed by Airborne Compact Raman Lidar</a:t>
            </a:r>
            <a:endParaRPr sz="74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971183" y="6172420"/>
            <a:ext cx="1188720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0" y="32323765"/>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42913" y="16135550"/>
            <a:ext cx="32078861"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54335" y="16069365"/>
            <a:ext cx="32471836"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2780237" y="16249850"/>
            <a:ext cx="32536859"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321367" y="10903855"/>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1036951" y="11614402"/>
            <a:ext cx="6629399" cy="879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     </a:t>
            </a:r>
            <a:r>
              <a:rPr sz="3800" dirty="0"/>
              <a:t>Highlights</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sp>
        <p:nvSpPr>
          <p:cNvPr id="329" name="Title 4"/>
          <p:cNvSpPr txBox="1"/>
          <p:nvPr/>
        </p:nvSpPr>
        <p:spPr>
          <a:xfrm>
            <a:off x="1223027" y="15984528"/>
            <a:ext cx="5471429" cy="560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sz="3800" dirty="0"/>
              <a:t>Background</a:t>
            </a:r>
          </a:p>
        </p:txBody>
      </p:sp>
      <p:sp>
        <p:nvSpPr>
          <p:cNvPr id="415" name="Rectangle 15"/>
          <p:cNvSpPr/>
          <p:nvPr/>
        </p:nvSpPr>
        <p:spPr>
          <a:xfrm>
            <a:off x="284766" y="228661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sp>
        <p:nvSpPr>
          <p:cNvPr id="417" name="Rectangle 15"/>
          <p:cNvSpPr/>
          <p:nvPr/>
        </p:nvSpPr>
        <p:spPr>
          <a:xfrm rot="5400000">
            <a:off x="14451064" y="16324876"/>
            <a:ext cx="324612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330056" y="15343039"/>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94394" y="9309337"/>
            <a:ext cx="1970689"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A7BCC7-01AD-447E-9FD2-6F662F5DC9AA}"/>
              </a:ext>
            </a:extLst>
          </p:cNvPr>
          <p:cNvSpPr txBox="1"/>
          <p:nvPr/>
        </p:nvSpPr>
        <p:spPr>
          <a:xfrm>
            <a:off x="971183" y="6613891"/>
            <a:ext cx="12125991" cy="23903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3,4</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sz="2000"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900527" y="9500626"/>
            <a:ext cx="4296550" cy="9852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4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31449528" y="20891458"/>
            <a:ext cx="2559938" cy="879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Results</a:t>
            </a:r>
            <a:endParaRPr sz="3800"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rotWithShape="1">
          <a:blip r:embed="rId7"/>
          <a:srcRect t="-1" r="60453" b="-9472"/>
          <a:stretch/>
        </p:blipFill>
        <p:spPr>
          <a:xfrm>
            <a:off x="4864792" y="9343911"/>
            <a:ext cx="2075341" cy="1251273"/>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392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B9EC012-B434-48E4-AD5B-0878E7CFD5D4}"/>
              </a:ext>
            </a:extLst>
          </p:cNvPr>
          <p:cNvSpPr txBox="1"/>
          <p:nvPr/>
        </p:nvSpPr>
        <p:spPr>
          <a:xfrm>
            <a:off x="14110620" y="27434760"/>
            <a:ext cx="15809017" cy="4708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Observational data from the inner core of TC Sam. </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 A GOES 16 clean IR satellite view of Sam’s eye and eyewall . CRL cloud top heights and environmental shear are also provided.</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eye pass calculated using the methods described in Figure 2. </a:t>
            </a:r>
          </a:p>
          <a:p>
            <a:pPr marL="27432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 A tail Doppler Radar (TDR) view of Sam’s eye, eyewall, and inner rainbands. High reflectivity values correspond to high precipitation rates. Arrows show Sam’s secondary circulation derived from TDR velocities. Both eyewalls are located around 37.5 Km from the TC center.  </a:t>
            </a:r>
          </a:p>
          <a:p>
            <a:pPr marL="45720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virtual potential temperature, and relative humidity. Black regions denote areas of total signal attenuation.</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735128" y="12214327"/>
            <a:ext cx="12245668" cy="3186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High resolution measurements of tropical cyclone (TC) eye cloud heights are made for the first time using compact Raman lidar (CRL) retrievals.</a:t>
            </a:r>
          </a:p>
          <a:p>
            <a:pPr marL="182880" lvl="2">
              <a:lnSpc>
                <a:spcPct val="107000"/>
              </a:lnSpc>
              <a:spcAft>
                <a:spcPts val="800"/>
              </a:spcAft>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lvl="2">
              <a:lnSpc>
                <a:spcPct val="107000"/>
              </a:lnSpc>
              <a:spcAft>
                <a:spcPts val="800"/>
              </a:spcAft>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 </a:t>
            </a:r>
          </a:p>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Paired with other observations, TC eye and eyewall dynamics are viewed with unprecedented detail, highlighting inner eye convection and mixing.</a:t>
            </a:r>
          </a:p>
          <a:p>
            <a:pPr marL="457200" indent="-457200">
              <a:lnSpc>
                <a:spcPct val="107000"/>
              </a:lnSpc>
              <a:spcAft>
                <a:spcPts val="800"/>
              </a:spcAft>
              <a:buFont typeface="Arial" panose="020B0604020202020204" pitchFamily="34" charset="0"/>
              <a:buChar char="•"/>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599107B-C791-40F3-B4BB-56434943428E}"/>
              </a:ext>
            </a:extLst>
          </p:cNvPr>
          <p:cNvSpPr txBox="1"/>
          <p:nvPr/>
        </p:nvSpPr>
        <p:spPr>
          <a:xfrm>
            <a:off x="31326755" y="9093499"/>
            <a:ext cx="11339211" cy="23355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Schematic view of a cloud top height calculation. a) A zoomed in view of TC Sam’s eye, where the red line atop the data is the estimated cloud top heights. b) A vertical profile of return power taken at the position of the gray line in a). The smoother curve above .5 km represents precipitation, while the steeper peaks below .5 km represents attenuation from clouds.</a:t>
            </a:r>
          </a:p>
        </p:txBody>
      </p:sp>
      <p:sp>
        <p:nvSpPr>
          <p:cNvPr id="46" name="TextBox 45">
            <a:extLst>
              <a:ext uri="{FF2B5EF4-FFF2-40B4-BE49-F238E27FC236}">
                <a16:creationId xmlns:a16="http://schemas.microsoft.com/office/drawing/2014/main" id="{2ABAE2A0-107F-4D1A-A8E5-2FE346C5DFF5}"/>
              </a:ext>
            </a:extLst>
          </p:cNvPr>
          <p:cNvSpPr txBox="1"/>
          <p:nvPr/>
        </p:nvSpPr>
        <p:spPr>
          <a:xfrm>
            <a:off x="1086537" y="30536711"/>
            <a:ext cx="6236238" cy="147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All TC cases included in cloud height calculations, highlighting the number of eye passes versus intensity. </a:t>
            </a:r>
          </a:p>
        </p:txBody>
      </p:sp>
      <p:sp>
        <p:nvSpPr>
          <p:cNvPr id="58" name="TextBox 57">
            <a:extLst>
              <a:ext uri="{FF2B5EF4-FFF2-40B4-BE49-F238E27FC236}">
                <a16:creationId xmlns:a16="http://schemas.microsoft.com/office/drawing/2014/main" id="{08340CD4-694F-4E47-ACE6-329FDB59CB5B}"/>
              </a:ext>
            </a:extLst>
          </p:cNvPr>
          <p:cNvSpPr txBox="1"/>
          <p:nvPr/>
        </p:nvSpPr>
        <p:spPr>
          <a:xfrm>
            <a:off x="31485977" y="18271869"/>
            <a:ext cx="11339210" cy="1907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3 (left):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Cloud top height distributions for tropical depressions (TDs), tropical storms (TSs), weak hurricanes, and strong hurricanes.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(right):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 summary of important cloud top height statistics. Note that clear air includes any CRL return height below 50 m.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0681664" y="202363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701123" y="16812037"/>
            <a:ext cx="12288437" cy="503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clouds are the result of eyewall and boundary layer dynamics, two regions essential for understanding TC intensity change.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Yet, previous satellite</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and radar</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based cloud studies have not measured cloud top heights throughout an entire TC eye.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Current theories propose that only stratiform clouds trapped beneath a strong inversion layer develop in TC eyes,</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2, 3</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suggesting that low level mixing and downward subsidence are the only drivers of eye dynamics.</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For the first time, this research project uses the CRL’s backscattered power channel (Figure 2) to find TC eye cloud top heights and update our understanding of eye dynamics.</a:t>
            </a:r>
          </a:p>
        </p:txBody>
      </p:sp>
      <p:sp>
        <p:nvSpPr>
          <p:cNvPr id="62" name="Title 4">
            <a:extLst>
              <a:ext uri="{FF2B5EF4-FFF2-40B4-BE49-F238E27FC236}">
                <a16:creationId xmlns:a16="http://schemas.microsoft.com/office/drawing/2014/main" id="{A7455C97-6F1E-47B1-A238-7B5FF2EC18A9}"/>
              </a:ext>
            </a:extLst>
          </p:cNvPr>
          <p:cNvSpPr txBox="1"/>
          <p:nvPr/>
        </p:nvSpPr>
        <p:spPr>
          <a:xfrm>
            <a:off x="1198898" y="24056102"/>
            <a:ext cx="2846796" cy="1007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Methods</a:t>
            </a:r>
            <a:endParaRPr sz="3800" dirty="0"/>
          </a:p>
        </p:txBody>
      </p:sp>
      <p:sp>
        <p:nvSpPr>
          <p:cNvPr id="63" name="TextBox 62">
            <a:extLst>
              <a:ext uri="{FF2B5EF4-FFF2-40B4-BE49-F238E27FC236}">
                <a16:creationId xmlns:a16="http://schemas.microsoft.com/office/drawing/2014/main" id="{8C41C402-F222-4659-9361-A0275EAD495A}"/>
              </a:ext>
            </a:extLst>
          </p:cNvPr>
          <p:cNvSpPr txBox="1"/>
          <p:nvPr/>
        </p:nvSpPr>
        <p:spPr>
          <a:xfrm>
            <a:off x="7546239" y="23839929"/>
            <a:ext cx="5486400" cy="830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Available TDR, CRL, and flight level data are plotted on a common x axis  (Figure 1).</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found using a CRL backscattered power algorithm. Sharp return peaks from clouds differ from the smoother peaks due to precipitation (Figure 2), a feature unique to CRL observations.</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and eyewall dynamics are diagnosed from case studies and cloud top height distributions grouped by intensity (Figure 3). </a:t>
            </a:r>
          </a:p>
        </p:txBody>
      </p:sp>
      <p:pic>
        <p:nvPicPr>
          <p:cNvPr id="1028" name="Picture 4" descr="About the NOAA emblem and logo | National Oceanic and Atmospheric  Administration">
            <a:extLst>
              <a:ext uri="{FF2B5EF4-FFF2-40B4-BE49-F238E27FC236}">
                <a16:creationId xmlns:a16="http://schemas.microsoft.com/office/drawing/2014/main" id="{CB50B38F-4C1D-42CC-BF3A-7B84A75BD2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3347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2A422A4-6F4E-47CF-B58E-EF4B2AEE51C0}"/>
              </a:ext>
            </a:extLst>
          </p:cNvPr>
          <p:cNvSpPr txBox="1"/>
          <p:nvPr/>
        </p:nvSpPr>
        <p:spPr>
          <a:xfrm>
            <a:off x="31258014" y="29276798"/>
            <a:ext cx="11720830" cy="2893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r>
              <a:rPr lang="en-US" sz="2600" baseline="30000" dirty="0">
                <a:latin typeface="Source Sans Pro Regular" panose="020B0503030403020204" pitchFamily="34" charset="0"/>
                <a:ea typeface="Source Sans Pro Regular" panose="020B0503030403020204" pitchFamily="34" charset="0"/>
              </a:rPr>
              <a:t>1 </a:t>
            </a:r>
            <a:r>
              <a:rPr lang="en-US" sz="2600" dirty="0">
                <a:latin typeface="Source Sans Pro Regular" panose="020B0503030403020204" pitchFamily="34" charset="0"/>
                <a:ea typeface="Source Sans Pro Regular" panose="020B0503030403020204" pitchFamily="34" charset="0"/>
              </a:rPr>
              <a:t>Rogers, Robert F. “Recent Advances in Our Understanding of Tropical Cyclone Intensity Change Processes from Airborne Observations.” </a:t>
            </a:r>
            <a:r>
              <a:rPr lang="en-US" sz="2600" i="1" dirty="0">
                <a:latin typeface="Source Sans Pro Regular" panose="020B0503030403020204" pitchFamily="34" charset="0"/>
                <a:ea typeface="Source Sans Pro Regular" panose="020B0503030403020204" pitchFamily="34" charset="0"/>
              </a:rPr>
              <a:t>Atmosphere</a:t>
            </a:r>
            <a:r>
              <a:rPr lang="en-US" sz="2600" dirty="0">
                <a:latin typeface="Source Sans Pro Regular" panose="020B0503030403020204" pitchFamily="34" charset="0"/>
                <a:ea typeface="Source Sans Pro Regular" panose="020B0503030403020204" pitchFamily="34" charset="0"/>
              </a:rPr>
              <a:t> 12, no. 5 (May 2021): 650.</a:t>
            </a:r>
          </a:p>
          <a:p>
            <a:pPr marL="457200" indent="-457200"/>
            <a:r>
              <a:rPr lang="en-US" sz="2600" baseline="30000" dirty="0">
                <a:latin typeface="Source Sans Pro Regular" panose="020B0503030403020204" pitchFamily="34" charset="0"/>
                <a:ea typeface="Source Sans Pro Regular" panose="020B0503030403020204" pitchFamily="34" charset="0"/>
              </a:rPr>
              <a:t>2 </a:t>
            </a:r>
            <a:r>
              <a:rPr lang="en-US" sz="2600" dirty="0">
                <a:latin typeface="Source Sans Pro Regular" panose="020B0503030403020204" pitchFamily="34" charset="0"/>
                <a:ea typeface="Source Sans Pro Regular" panose="020B0503030403020204" pitchFamily="34" charset="0"/>
              </a:rPr>
              <a:t>Willoughby, H. E. “Tropical Cyclone Eye Thermodynamics.” </a:t>
            </a:r>
            <a:r>
              <a:rPr lang="en-US" sz="2600" i="1" dirty="0">
                <a:latin typeface="Source Sans Pro Regular" panose="020B0503030403020204" pitchFamily="34" charset="0"/>
                <a:ea typeface="Source Sans Pro Regular" panose="020B0503030403020204" pitchFamily="34" charset="0"/>
              </a:rPr>
              <a:t>Monthly Weather Review</a:t>
            </a:r>
            <a:r>
              <a:rPr lang="en-US" sz="2600" dirty="0">
                <a:latin typeface="Source Sans Pro Regular" panose="020B0503030403020204" pitchFamily="34" charset="0"/>
                <a:ea typeface="Source Sans Pro Regular" panose="020B0503030403020204" pitchFamily="34" charset="0"/>
              </a:rPr>
              <a:t> 126, no. 12 (December 1, 1998): 3053–67.</a:t>
            </a:r>
            <a:endParaRPr lang="en-US" sz="2600" baseline="30000" dirty="0">
              <a:latin typeface="Source Sans Pro Regular" panose="020B0503030403020204" pitchFamily="34" charset="0"/>
              <a:ea typeface="Source Sans Pro Regular" panose="020B0503030403020204" pitchFamily="34" charset="0"/>
            </a:endParaRPr>
          </a:p>
          <a:p>
            <a:pPr marL="457200" indent="-457200"/>
            <a:r>
              <a:rPr lang="en-US" sz="2600" baseline="30000" dirty="0">
                <a:latin typeface="Source Sans Pro Regular" panose="020B0503030403020204" pitchFamily="34" charset="0"/>
                <a:ea typeface="Source Sans Pro Regular" panose="020B0503030403020204" pitchFamily="34" charset="0"/>
              </a:rPr>
              <a:t>3 </a:t>
            </a:r>
            <a:r>
              <a:rPr lang="en-US" sz="2600" dirty="0" err="1">
                <a:latin typeface="Source Sans Pro Regular" panose="020B0503030403020204" pitchFamily="34" charset="0"/>
                <a:ea typeface="Source Sans Pro Regular" panose="020B0503030403020204" pitchFamily="34" charset="0"/>
              </a:rPr>
              <a:t>Houze</a:t>
            </a:r>
            <a:r>
              <a:rPr lang="en-US" sz="2600" dirty="0">
                <a:latin typeface="Source Sans Pro Regular" panose="020B0503030403020204" pitchFamily="34" charset="0"/>
                <a:ea typeface="Source Sans Pro Regular" panose="020B0503030403020204" pitchFamily="34" charset="0"/>
              </a:rPr>
              <a:t>, Robert A. “Clouds in Tropical Cyclones.” </a:t>
            </a:r>
            <a:r>
              <a:rPr lang="en-US" sz="2600" i="1" dirty="0">
                <a:latin typeface="Source Sans Pro Regular" panose="020B0503030403020204" pitchFamily="34" charset="0"/>
                <a:ea typeface="Source Sans Pro Regular" panose="020B0503030403020204" pitchFamily="34" charset="0"/>
              </a:rPr>
              <a:t>Monthly Weather Review</a:t>
            </a:r>
            <a:r>
              <a:rPr lang="en-US" sz="2600" dirty="0">
                <a:latin typeface="Source Sans Pro Regular" panose="020B0503030403020204" pitchFamily="34" charset="0"/>
                <a:ea typeface="Source Sans Pro Regular" panose="020B0503030403020204" pitchFamily="34" charset="0"/>
              </a:rPr>
              <a:t> 138, no. 2 (February 1, 2010): 293–344.</a:t>
            </a:r>
          </a:p>
        </p:txBody>
      </p:sp>
      <p:sp>
        <p:nvSpPr>
          <p:cNvPr id="71" name="Title 4">
            <a:extLst>
              <a:ext uri="{FF2B5EF4-FFF2-40B4-BE49-F238E27FC236}">
                <a16:creationId xmlns:a16="http://schemas.microsoft.com/office/drawing/2014/main" id="{0422E1DA-C6FA-4728-9B7F-C59F5112EE30}"/>
              </a:ext>
            </a:extLst>
          </p:cNvPr>
          <p:cNvSpPr txBox="1"/>
          <p:nvPr/>
        </p:nvSpPr>
        <p:spPr>
          <a:xfrm>
            <a:off x="31278774" y="28563095"/>
            <a:ext cx="2782206" cy="8174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Citations</a:t>
            </a:r>
            <a:endParaRPr sz="3800" dirty="0"/>
          </a:p>
        </p:txBody>
      </p:sp>
      <p:pic>
        <p:nvPicPr>
          <p:cNvPr id="78" name="Picture 77">
            <a:extLst>
              <a:ext uri="{FF2B5EF4-FFF2-40B4-BE49-F238E27FC236}">
                <a16:creationId xmlns:a16="http://schemas.microsoft.com/office/drawing/2014/main" id="{4D8AD4D0-467C-42B5-9B93-6A83B738DB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788519" y="805718"/>
            <a:ext cx="11350249" cy="3588610"/>
          </a:xfrm>
          <a:prstGeom prst="rect">
            <a:avLst/>
          </a:prstGeom>
        </p:spPr>
      </p:pic>
      <p:pic>
        <p:nvPicPr>
          <p:cNvPr id="80" name="Picture 79">
            <a:extLst>
              <a:ext uri="{FF2B5EF4-FFF2-40B4-BE49-F238E27FC236}">
                <a16:creationId xmlns:a16="http://schemas.microsoft.com/office/drawing/2014/main" id="{9AF12EFC-1F78-4DB2-996C-589555DE15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39477" y="4122328"/>
            <a:ext cx="11855653" cy="4742262"/>
          </a:xfrm>
          <a:prstGeom prst="rect">
            <a:avLst/>
          </a:prstGeom>
        </p:spPr>
      </p:pic>
      <p:sp>
        <p:nvSpPr>
          <p:cNvPr id="124" name="TextBox 5">
            <a:extLst>
              <a:ext uri="{FF2B5EF4-FFF2-40B4-BE49-F238E27FC236}">
                <a16:creationId xmlns:a16="http://schemas.microsoft.com/office/drawing/2014/main" id="{E60AA416-C169-454D-BA91-7F27879B3A52}"/>
              </a:ext>
            </a:extLst>
          </p:cNvPr>
          <p:cNvSpPr txBox="1">
            <a:spLocks noChangeArrowheads="1"/>
          </p:cNvSpPr>
          <p:nvPr/>
        </p:nvSpPr>
        <p:spPr bwMode="auto">
          <a:xfrm>
            <a:off x="15134331" y="1429280"/>
            <a:ext cx="50129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25" name="TextBox 5">
            <a:extLst>
              <a:ext uri="{FF2B5EF4-FFF2-40B4-BE49-F238E27FC236}">
                <a16:creationId xmlns:a16="http://schemas.microsoft.com/office/drawing/2014/main" id="{39F1F83F-B571-44DB-AA82-49B93EEC0150}"/>
              </a:ext>
            </a:extLst>
          </p:cNvPr>
          <p:cNvSpPr txBox="1">
            <a:spLocks noChangeArrowheads="1"/>
          </p:cNvSpPr>
          <p:nvPr/>
        </p:nvSpPr>
        <p:spPr bwMode="auto">
          <a:xfrm>
            <a:off x="27175994" y="149552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26" name="TextBox 5">
            <a:extLst>
              <a:ext uri="{FF2B5EF4-FFF2-40B4-BE49-F238E27FC236}">
                <a16:creationId xmlns:a16="http://schemas.microsoft.com/office/drawing/2014/main" id="{4840164C-2145-44ED-B72D-AC742A5F7F10}"/>
              </a:ext>
            </a:extLst>
          </p:cNvPr>
          <p:cNvSpPr txBox="1">
            <a:spLocks noChangeArrowheads="1"/>
          </p:cNvSpPr>
          <p:nvPr/>
        </p:nvSpPr>
        <p:spPr bwMode="auto">
          <a:xfrm>
            <a:off x="15145544" y="7295709"/>
            <a:ext cx="430963"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
        <p:nvSpPr>
          <p:cNvPr id="127" name="TextBox 5">
            <a:extLst>
              <a:ext uri="{FF2B5EF4-FFF2-40B4-BE49-F238E27FC236}">
                <a16:creationId xmlns:a16="http://schemas.microsoft.com/office/drawing/2014/main" id="{8F0FF164-02E9-4DDC-A5DE-D7729C87D21A}"/>
              </a:ext>
            </a:extLst>
          </p:cNvPr>
          <p:cNvSpPr txBox="1">
            <a:spLocks noChangeArrowheads="1"/>
          </p:cNvSpPr>
          <p:nvPr/>
        </p:nvSpPr>
        <p:spPr bwMode="auto">
          <a:xfrm>
            <a:off x="15131422" y="1126961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d</a:t>
            </a:r>
          </a:p>
        </p:txBody>
      </p:sp>
      <p:sp>
        <p:nvSpPr>
          <p:cNvPr id="128" name="TextBox 5">
            <a:extLst>
              <a:ext uri="{FF2B5EF4-FFF2-40B4-BE49-F238E27FC236}">
                <a16:creationId xmlns:a16="http://schemas.microsoft.com/office/drawing/2014/main" id="{AC151D0E-EF8F-4DF6-8F3E-8DE4BA0EEE2F}"/>
              </a:ext>
            </a:extLst>
          </p:cNvPr>
          <p:cNvSpPr txBox="1">
            <a:spLocks noChangeArrowheads="1"/>
          </p:cNvSpPr>
          <p:nvPr/>
        </p:nvSpPr>
        <p:spPr bwMode="auto">
          <a:xfrm>
            <a:off x="15119308" y="15209701"/>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a:t>
            </a:r>
          </a:p>
        </p:txBody>
      </p:sp>
      <p:sp>
        <p:nvSpPr>
          <p:cNvPr id="129" name="TextBox 5">
            <a:extLst>
              <a:ext uri="{FF2B5EF4-FFF2-40B4-BE49-F238E27FC236}">
                <a16:creationId xmlns:a16="http://schemas.microsoft.com/office/drawing/2014/main" id="{FDB4197E-7270-46E6-878A-54BBEB1A2A5C}"/>
              </a:ext>
            </a:extLst>
          </p:cNvPr>
          <p:cNvSpPr txBox="1">
            <a:spLocks noChangeArrowheads="1"/>
          </p:cNvSpPr>
          <p:nvPr/>
        </p:nvSpPr>
        <p:spPr bwMode="auto">
          <a:xfrm>
            <a:off x="15131422" y="1917107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f</a:t>
            </a:r>
          </a:p>
        </p:txBody>
      </p:sp>
      <p:sp>
        <p:nvSpPr>
          <p:cNvPr id="130" name="TextBox 5">
            <a:extLst>
              <a:ext uri="{FF2B5EF4-FFF2-40B4-BE49-F238E27FC236}">
                <a16:creationId xmlns:a16="http://schemas.microsoft.com/office/drawing/2014/main" id="{561A84DC-7A7A-4DA4-B958-7C5819AEB4C9}"/>
              </a:ext>
            </a:extLst>
          </p:cNvPr>
          <p:cNvSpPr txBox="1">
            <a:spLocks noChangeArrowheads="1"/>
          </p:cNvSpPr>
          <p:nvPr/>
        </p:nvSpPr>
        <p:spPr bwMode="auto">
          <a:xfrm>
            <a:off x="15145545" y="2319920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g</a:t>
            </a:r>
          </a:p>
        </p:txBody>
      </p:sp>
      <p:sp>
        <p:nvSpPr>
          <p:cNvPr id="131" name="TextBox 5">
            <a:extLst>
              <a:ext uri="{FF2B5EF4-FFF2-40B4-BE49-F238E27FC236}">
                <a16:creationId xmlns:a16="http://schemas.microsoft.com/office/drawing/2014/main" id="{95F1817C-350A-453F-8236-84E81037E1E6}"/>
              </a:ext>
            </a:extLst>
          </p:cNvPr>
          <p:cNvSpPr txBox="1">
            <a:spLocks noChangeArrowheads="1"/>
          </p:cNvSpPr>
          <p:nvPr/>
        </p:nvSpPr>
        <p:spPr bwMode="auto">
          <a:xfrm>
            <a:off x="32500897" y="122922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2" name="TextBox 5">
            <a:extLst>
              <a:ext uri="{FF2B5EF4-FFF2-40B4-BE49-F238E27FC236}">
                <a16:creationId xmlns:a16="http://schemas.microsoft.com/office/drawing/2014/main" id="{5F9ED4FA-B49D-43D7-8C94-B2447CA84264}"/>
              </a:ext>
            </a:extLst>
          </p:cNvPr>
          <p:cNvSpPr txBox="1">
            <a:spLocks noChangeArrowheads="1"/>
          </p:cNvSpPr>
          <p:nvPr/>
        </p:nvSpPr>
        <p:spPr bwMode="auto">
          <a:xfrm>
            <a:off x="32593021" y="477504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9" name="Arrow: Right 8">
            <a:extLst>
              <a:ext uri="{FF2B5EF4-FFF2-40B4-BE49-F238E27FC236}">
                <a16:creationId xmlns:a16="http://schemas.microsoft.com/office/drawing/2014/main" id="{EEB8CB69-FF90-4A0B-AC05-187F9D43402A}"/>
              </a:ext>
            </a:extLst>
          </p:cNvPr>
          <p:cNvSpPr/>
          <p:nvPr/>
        </p:nvSpPr>
        <p:spPr>
          <a:xfrm rot="20023618">
            <a:off x="15806069" y="4796858"/>
            <a:ext cx="1393526" cy="940633"/>
          </a:xfrm>
          <a:prstGeom prst="rightArrow">
            <a:avLst/>
          </a:prstGeom>
          <a:solidFill>
            <a:schemeClr val="tx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TextBox 9">
            <a:extLst>
              <a:ext uri="{FF2B5EF4-FFF2-40B4-BE49-F238E27FC236}">
                <a16:creationId xmlns:a16="http://schemas.microsoft.com/office/drawing/2014/main" id="{AB14C9B7-FC4C-4B62-9B83-E6282F3A1147}"/>
              </a:ext>
            </a:extLst>
          </p:cNvPr>
          <p:cNvSpPr txBox="1"/>
          <p:nvPr/>
        </p:nvSpPr>
        <p:spPr>
          <a:xfrm rot="20033804">
            <a:off x="15861005" y="5088755"/>
            <a:ext cx="1162530" cy="323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500" dirty="0">
                <a:solidFill>
                  <a:schemeClr val="bg1"/>
                </a:solidFill>
                <a:latin typeface="Source Sans Pro Regular" panose="020B0503030403020204" pitchFamily="34" charset="0"/>
                <a:ea typeface="Source Sans Pro Regular" panose="020B0503030403020204" pitchFamily="34" charset="0"/>
              </a:rPr>
              <a:t>10.3 Knots</a:t>
            </a:r>
            <a:endParaRPr kumimoji="0" lang="en-US" sz="1500" b="0" i="0" u="none" strike="noStrike" cap="none" spc="0" normalizeH="0" baseline="0" dirty="0">
              <a:ln>
                <a:noFill/>
              </a:ln>
              <a:solidFill>
                <a:schemeClr val="bg1"/>
              </a:solidFill>
              <a:effectLst/>
              <a:uFillTx/>
              <a:latin typeface="Source Sans Pro Regular" panose="020B0503030403020204" pitchFamily="34" charset="0"/>
              <a:ea typeface="Source Sans Pro Regular" panose="020B0503030403020204" pitchFamily="34" charset="0"/>
              <a:sym typeface="Helvetica"/>
            </a:endParaRPr>
          </a:p>
        </p:txBody>
      </p:sp>
      <p:sp>
        <p:nvSpPr>
          <p:cNvPr id="73" name="TextBox 72">
            <a:extLst>
              <a:ext uri="{FF2B5EF4-FFF2-40B4-BE49-F238E27FC236}">
                <a16:creationId xmlns:a16="http://schemas.microsoft.com/office/drawing/2014/main" id="{77B3A671-932B-4F2B-B6A6-591F12CD750C}"/>
              </a:ext>
            </a:extLst>
          </p:cNvPr>
          <p:cNvSpPr txBox="1"/>
          <p:nvPr/>
        </p:nvSpPr>
        <p:spPr>
          <a:xfrm>
            <a:off x="30852143" y="21484548"/>
            <a:ext cx="12288437" cy="6150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Important asymmetries exist  even in strong TCs; precipitation entrainment on the left side of TC Sam’s eye (green streaks in Figure 1d) contrasts with clear air on the right side of the eye.</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Air is much drier along the eyewalls versus in the TC center (Figure 1f); subsidence dominates along the eyewalls while mixing occurs in the TC center.</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These asymmetries provide a</a:t>
            </a:r>
          </a:p>
          <a:p>
            <a:pPr marL="640080" lvl="4" algn="just">
              <a:lnSpc>
                <a:spcPct val="107000"/>
              </a:lnSpc>
              <a:spcAft>
                <a:spcPts val="800"/>
              </a:spcAft>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4" algn="just">
              <a:lnSpc>
                <a:spcPct val="107000"/>
              </a:lnSpc>
              <a:spcAft>
                <a:spcPts val="800"/>
              </a:spcAft>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4" algn="just">
              <a:lnSpc>
                <a:spcPct val="107000"/>
              </a:lnSpc>
              <a:spcAft>
                <a:spcPts val="800"/>
              </a:spcAft>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suitable environment for weak convective clouds to reach flight level in TC Sam’s center (Fig. 1d). </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Weaker TCs also have more clear air filling their eyes due to more  asymmetric convection and a less stratified inversion layer (Table 2).</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TS and weak hurricane distributions show many low cloud peaks, strong hurricanes have an even cloud height distribution, and the TD signal is dominated by sporadic, tall convective clouds (Figure 3).</a:t>
            </a:r>
          </a:p>
          <a:p>
            <a:pPr marL="640080" indent="-457200" algn="just">
              <a:lnSpc>
                <a:spcPct val="107000"/>
              </a:lnSpc>
              <a:spcAft>
                <a:spcPts val="800"/>
              </a:spcAft>
              <a:buFont typeface="Arial" panose="020B0604020202020204" pitchFamily="34" charset="0"/>
              <a:buChar char="•"/>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graphicFrame>
        <p:nvGraphicFramePr>
          <p:cNvPr id="54" name="Table 53">
            <a:extLst>
              <a:ext uri="{FF2B5EF4-FFF2-40B4-BE49-F238E27FC236}">
                <a16:creationId xmlns:a16="http://schemas.microsoft.com/office/drawing/2014/main" id="{83C2E451-7C4C-4DCE-A93B-AABAE2CE896E}"/>
              </a:ext>
            </a:extLst>
          </p:cNvPr>
          <p:cNvGraphicFramePr>
            <a:graphicFrameLocks noGrp="1"/>
          </p:cNvGraphicFramePr>
          <p:nvPr>
            <p:extLst>
              <p:ext uri="{D42A27DB-BD31-4B8C-83A1-F6EECF244321}">
                <p14:modId xmlns:p14="http://schemas.microsoft.com/office/powerpoint/2010/main" val="2181129965"/>
              </p:ext>
            </p:extLst>
          </p:nvPr>
        </p:nvGraphicFramePr>
        <p:xfrm>
          <a:off x="37118429" y="12214327"/>
          <a:ext cx="5867400" cy="5196857"/>
        </p:xfrm>
        <a:graphic>
          <a:graphicData uri="http://schemas.openxmlformats.org/drawingml/2006/table">
            <a:tbl>
              <a:tblPr firstRow="1" firstCol="1" bandRow="1">
                <a:tableStyleId>{5940675A-B579-460E-94D1-54222C63F5DA}</a:tableStyleId>
              </a:tblPr>
              <a:tblGrid>
                <a:gridCol w="1874520">
                  <a:extLst>
                    <a:ext uri="{9D8B030D-6E8A-4147-A177-3AD203B41FA5}">
                      <a16:colId xmlns:a16="http://schemas.microsoft.com/office/drawing/2014/main" val="1623615105"/>
                    </a:ext>
                  </a:extLst>
                </a:gridCol>
                <a:gridCol w="1139797">
                  <a:extLst>
                    <a:ext uri="{9D8B030D-6E8A-4147-A177-3AD203B41FA5}">
                      <a16:colId xmlns:a16="http://schemas.microsoft.com/office/drawing/2014/main" val="3260927316"/>
                    </a:ext>
                  </a:extLst>
                </a:gridCol>
                <a:gridCol w="1527203">
                  <a:extLst>
                    <a:ext uri="{9D8B030D-6E8A-4147-A177-3AD203B41FA5}">
                      <a16:colId xmlns:a16="http://schemas.microsoft.com/office/drawing/2014/main" val="3129639363"/>
                    </a:ext>
                  </a:extLst>
                </a:gridCol>
                <a:gridCol w="1325880">
                  <a:extLst>
                    <a:ext uri="{9D8B030D-6E8A-4147-A177-3AD203B41FA5}">
                      <a16:colId xmlns:a16="http://schemas.microsoft.com/office/drawing/2014/main" val="2018978488"/>
                    </a:ext>
                  </a:extLst>
                </a:gridCol>
              </a:tblGrid>
              <a:tr h="1575505">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Cyclone Type</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Source Sans Pro Regular" panose="020B0503030403020204" pitchFamily="34" charset="0"/>
                          <a:ea typeface="Source Sans Pro Regular" panose="020B0503030403020204" pitchFamily="34" charset="0"/>
                        </a:rPr>
                        <a:t>No. of Passes</a:t>
                      </a:r>
                      <a:endParaRPr lang="en-US" sz="24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Mean Cloud  Height (km)</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Clear Air Presence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666709">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9</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1.91</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35.30</a:t>
                      </a:r>
                    </a:p>
                  </a:txBody>
                  <a:tcPr marL="68580" marR="68580" marT="0" marB="0" anchor="ctr"/>
                </a:tc>
                <a:extLst>
                  <a:ext uri="{0D108BD9-81ED-4DB2-BD59-A6C34878D82A}">
                    <a16:rowId xmlns:a16="http://schemas.microsoft.com/office/drawing/2014/main" val="861900012"/>
                  </a:ext>
                </a:extLst>
              </a:tr>
              <a:tr h="600731">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TS</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1.50 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24.04</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Weak Hurricane (Cat 1-2)</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1.15</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10.19</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Strong Hurricane</a:t>
                      </a:r>
                    </a:p>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(Cat 3-5)</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1.49</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6.97</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graphicFrame>
        <p:nvGraphicFramePr>
          <p:cNvPr id="55" name="Table 54">
            <a:extLst>
              <a:ext uri="{FF2B5EF4-FFF2-40B4-BE49-F238E27FC236}">
                <a16:creationId xmlns:a16="http://schemas.microsoft.com/office/drawing/2014/main" id="{810DF95C-1927-4E74-A869-53795C9A6193}"/>
              </a:ext>
            </a:extLst>
          </p:cNvPr>
          <p:cNvGraphicFramePr>
            <a:graphicFrameLocks noGrp="1"/>
          </p:cNvGraphicFramePr>
          <p:nvPr>
            <p:extLst>
              <p:ext uri="{D42A27DB-BD31-4B8C-83A1-F6EECF244321}">
                <p14:modId xmlns:p14="http://schemas.microsoft.com/office/powerpoint/2010/main" val="2287060113"/>
              </p:ext>
            </p:extLst>
          </p:nvPr>
        </p:nvGraphicFramePr>
        <p:xfrm>
          <a:off x="1102495" y="25211866"/>
          <a:ext cx="6138702" cy="4925895"/>
        </p:xfrm>
        <a:graphic>
          <a:graphicData uri="http://schemas.openxmlformats.org/drawingml/2006/table">
            <a:tbl>
              <a:tblPr firstRow="1" firstCol="1" bandRow="1">
                <a:tableStyleId>{5940675A-B579-460E-94D1-54222C63F5DA}</a:tableStyleId>
              </a:tblPr>
              <a:tblGrid>
                <a:gridCol w="1033768">
                  <a:extLst>
                    <a:ext uri="{9D8B030D-6E8A-4147-A177-3AD203B41FA5}">
                      <a16:colId xmlns:a16="http://schemas.microsoft.com/office/drawing/2014/main" val="722008135"/>
                    </a:ext>
                  </a:extLst>
                </a:gridCol>
                <a:gridCol w="1013343">
                  <a:extLst>
                    <a:ext uri="{9D8B030D-6E8A-4147-A177-3AD203B41FA5}">
                      <a16:colId xmlns:a16="http://schemas.microsoft.com/office/drawing/2014/main" val="1676906514"/>
                    </a:ext>
                  </a:extLst>
                </a:gridCol>
                <a:gridCol w="860711">
                  <a:extLst>
                    <a:ext uri="{9D8B030D-6E8A-4147-A177-3AD203B41FA5}">
                      <a16:colId xmlns:a16="http://schemas.microsoft.com/office/drawing/2014/main" val="2661763129"/>
                    </a:ext>
                  </a:extLst>
                </a:gridCol>
                <a:gridCol w="1112520">
                  <a:extLst>
                    <a:ext uri="{9D8B030D-6E8A-4147-A177-3AD203B41FA5}">
                      <a16:colId xmlns:a16="http://schemas.microsoft.com/office/drawing/2014/main" val="2792044140"/>
                    </a:ext>
                  </a:extLst>
                </a:gridCol>
                <a:gridCol w="937260">
                  <a:extLst>
                    <a:ext uri="{9D8B030D-6E8A-4147-A177-3AD203B41FA5}">
                      <a16:colId xmlns:a16="http://schemas.microsoft.com/office/drawing/2014/main" val="519330740"/>
                    </a:ext>
                  </a:extLst>
                </a:gridCol>
                <a:gridCol w="1181100">
                  <a:extLst>
                    <a:ext uri="{9D8B030D-6E8A-4147-A177-3AD203B41FA5}">
                      <a16:colId xmlns:a16="http://schemas.microsoft.com/office/drawing/2014/main" val="3045734067"/>
                    </a:ext>
                  </a:extLst>
                </a:gridCol>
              </a:tblGrid>
              <a:tr h="1622282">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Dates (2021)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Lowest Mean SLP (</a:t>
                      </a:r>
                      <a:r>
                        <a:rPr lang="en-US" sz="1800" dirty="0" err="1">
                          <a:effectLst/>
                          <a:latin typeface="Source Sans Pro Regular" panose="020B0503030403020204" pitchFamily="34" charset="0"/>
                          <a:ea typeface="Source Sans Pro Regular" panose="020B0503030403020204" pitchFamily="34" charset="0"/>
                        </a:rPr>
                        <a:t>hPa</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Highest Surface Winds (</a:t>
                      </a:r>
                      <a:r>
                        <a:rPr lang="en-US" sz="1800" dirty="0" err="1">
                          <a:effectLst/>
                          <a:latin typeface="Source Sans Pro Regular" panose="020B0503030403020204" pitchFamily="34" charset="0"/>
                          <a:ea typeface="Source Sans Pro Regular" panose="020B0503030403020204" pitchFamily="34" charset="0"/>
                        </a:rPr>
                        <a:t>kt</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Category (Saffir-Simpson)</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068800"/>
                  </a:ext>
                </a:extLst>
              </a:tr>
              <a:tr h="642455">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Fred</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12-13 Aug</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7</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1010</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32.5</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extLst>
                  <a:ext uri="{0D108BD9-81ED-4DB2-BD59-A6C34878D82A}">
                    <a16:rowId xmlns:a16="http://schemas.microsoft.com/office/drawing/2014/main" val="3048876161"/>
                  </a:ext>
                </a:extLst>
              </a:tr>
              <a:tr h="687392">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Grace</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16-19 Aug</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11</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988</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70</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TD-1</a:t>
                      </a:r>
                    </a:p>
                  </a:txBody>
                  <a:tcPr marL="68580" marR="68580" marT="0" marB="0" anchor="ctr"/>
                </a:tc>
                <a:extLst>
                  <a:ext uri="{0D108BD9-81ED-4DB2-BD59-A6C34878D82A}">
                    <a16:rowId xmlns:a16="http://schemas.microsoft.com/office/drawing/2014/main" val="2489623176"/>
                  </a:ext>
                </a:extLst>
              </a:tr>
              <a:tr h="657922">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20-21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5</a:t>
                      </a: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988</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65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140745"/>
                  </a:ext>
                </a:extLst>
              </a:tr>
              <a:tr h="657922">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27-29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5</a:t>
                      </a: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931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130</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09993"/>
                  </a:ext>
                </a:extLst>
              </a:tr>
              <a:tr h="657922">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26-29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7</a:t>
                      </a: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928</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135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904"/>
                  </a:ext>
                </a:extLst>
              </a:tr>
            </a:tbl>
          </a:graphicData>
        </a:graphic>
      </p:graphicFrame>
      <p:pic>
        <p:nvPicPr>
          <p:cNvPr id="8" name="Picture 7">
            <a:extLst>
              <a:ext uri="{FF2B5EF4-FFF2-40B4-BE49-F238E27FC236}">
                <a16:creationId xmlns:a16="http://schemas.microsoft.com/office/drawing/2014/main" id="{3B485B4D-469F-4B93-BF8D-BCC4FF3318C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967085" y="11899392"/>
            <a:ext cx="5900117" cy="6052289"/>
          </a:xfrm>
          <a:prstGeom prst="rect">
            <a:avLst/>
          </a:prstGeom>
        </p:spPr>
      </p:pic>
    </p:spTree>
    <p:extLst>
      <p:ext uri="{BB962C8B-B14F-4D97-AF65-F5344CB8AC3E}">
        <p14:creationId xmlns:p14="http://schemas.microsoft.com/office/powerpoint/2010/main" val="59922916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12116</TotalTime>
  <Words>1038</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Inner Core Tropical Cyclone Clouds Observed by Airborne Compact Raman Lidar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137</cp:revision>
  <dcterms:modified xsi:type="dcterms:W3CDTF">2023-01-06T21:51:10Z</dcterms:modified>
</cp:coreProperties>
</file>