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9"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03F64-78D0-4F56-ABC8-24EB640F44B9}" v="1" dt="2025-08-20T06:01:03.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 WEN XIAN" userId="b75f883e-cb23-4ac1-a36c-bd87d9cdbd0d" providerId="ADAL" clId="{50603F64-78D0-4F56-ABC8-24EB640F44B9}"/>
    <pc:docChg chg="undo custSel modSld sldOrd">
      <pc:chgData name="NG WEN XIAN" userId="b75f883e-cb23-4ac1-a36c-bd87d9cdbd0d" providerId="ADAL" clId="{50603F64-78D0-4F56-ABC8-24EB640F44B9}" dt="2025-08-20T06:01:27.258" v="8" actId="1076"/>
      <pc:docMkLst>
        <pc:docMk/>
      </pc:docMkLst>
      <pc:sldChg chg="modSp mod">
        <pc:chgData name="NG WEN XIAN" userId="b75f883e-cb23-4ac1-a36c-bd87d9cdbd0d" providerId="ADAL" clId="{50603F64-78D0-4F56-ABC8-24EB640F44B9}" dt="2025-08-20T05:36:39.452" v="1" actId="1076"/>
        <pc:sldMkLst>
          <pc:docMk/>
          <pc:sldMk cId="2254986888" sldId="261"/>
        </pc:sldMkLst>
        <pc:spChg chg="mod">
          <ac:chgData name="NG WEN XIAN" userId="b75f883e-cb23-4ac1-a36c-bd87d9cdbd0d" providerId="ADAL" clId="{50603F64-78D0-4F56-ABC8-24EB640F44B9}" dt="2025-08-20T05:36:39.452" v="1" actId="1076"/>
          <ac:spMkLst>
            <pc:docMk/>
            <pc:sldMk cId="2254986888" sldId="261"/>
            <ac:spMk id="7" creationId="{6B1C8E4D-56A0-6399-0CBD-AA05221F38BA}"/>
          </ac:spMkLst>
        </pc:spChg>
      </pc:sldChg>
      <pc:sldChg chg="modSp mod ord">
        <pc:chgData name="NG WEN XIAN" userId="b75f883e-cb23-4ac1-a36c-bd87d9cdbd0d" providerId="ADAL" clId="{50603F64-78D0-4F56-ABC8-24EB640F44B9}" dt="2025-08-20T06:01:27.258" v="8" actId="1076"/>
        <pc:sldMkLst>
          <pc:docMk/>
          <pc:sldMk cId="136505326" sldId="269"/>
        </pc:sldMkLst>
        <pc:spChg chg="mod">
          <ac:chgData name="NG WEN XIAN" userId="b75f883e-cb23-4ac1-a36c-bd87d9cdbd0d" providerId="ADAL" clId="{50603F64-78D0-4F56-ABC8-24EB640F44B9}" dt="2025-08-20T06:01:27.258" v="8" actId="1076"/>
          <ac:spMkLst>
            <pc:docMk/>
            <pc:sldMk cId="136505326" sldId="269"/>
            <ac:spMk id="3" creationId="{2094AD6A-0CFC-8025-9EB1-1CF02EB358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00E9-D393-5407-AE9F-AC62A48740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435B8F5-7422-D2BC-AF4B-315E6914B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4425242-1E52-015D-E8CD-3A49DED6194E}"/>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5" name="Footer Placeholder 4">
            <a:extLst>
              <a:ext uri="{FF2B5EF4-FFF2-40B4-BE49-F238E27FC236}">
                <a16:creationId xmlns:a16="http://schemas.microsoft.com/office/drawing/2014/main" id="{5204075F-17BF-A2DD-C579-F4FC881E4D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2E20D1-0B67-1A2C-637B-87B48338A1CB}"/>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393471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90D9-3D9B-14B3-9F52-2AB80AA8974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1E1CD49-22C6-3CB7-4DED-738CD2EEB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D6E9102-5F64-4213-95A1-4B37B9DF1722}"/>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5" name="Footer Placeholder 4">
            <a:extLst>
              <a:ext uri="{FF2B5EF4-FFF2-40B4-BE49-F238E27FC236}">
                <a16:creationId xmlns:a16="http://schemas.microsoft.com/office/drawing/2014/main" id="{F68262A1-ACC6-240F-A5F6-85BC7931621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F8C0241-8F05-0731-2622-66B7115C3159}"/>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14506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3FD8CB-1D7F-CBD9-E9A2-DAE814241C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EE3F2FC-FA79-643B-0DBA-8461DD491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2B252D-1BFF-79B3-6BAE-AEF8D6F4F04F}"/>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5" name="Footer Placeholder 4">
            <a:extLst>
              <a:ext uri="{FF2B5EF4-FFF2-40B4-BE49-F238E27FC236}">
                <a16:creationId xmlns:a16="http://schemas.microsoft.com/office/drawing/2014/main" id="{764DE52C-E989-3E9C-0004-7C09B460CCF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A164F87-8D41-405C-74D9-8042735B41F9}"/>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319201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7E17-EFD5-E798-BC5D-009F048DE32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4A20FA4-91D0-13BC-F6E9-EE4700CCC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79BB70-994C-F8AC-3813-F06268CADF6A}"/>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5" name="Footer Placeholder 4">
            <a:extLst>
              <a:ext uri="{FF2B5EF4-FFF2-40B4-BE49-F238E27FC236}">
                <a16:creationId xmlns:a16="http://schemas.microsoft.com/office/drawing/2014/main" id="{6A04249B-89CB-91F9-6B3F-BA53EA2547E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2569091-B86D-38D9-1E5F-FD96097F3415}"/>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9645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FADC-5FC8-96AB-B844-5590A1480A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73FA94E-2C9E-02C3-343D-4D25CA31B7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7B71D-B7E8-EF6E-9BF3-53F76BD9AE48}"/>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5" name="Footer Placeholder 4">
            <a:extLst>
              <a:ext uri="{FF2B5EF4-FFF2-40B4-BE49-F238E27FC236}">
                <a16:creationId xmlns:a16="http://schemas.microsoft.com/office/drawing/2014/main" id="{AB9DD3C5-121D-457B-1992-204FC334679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C235B2D-9AA7-D879-5C36-92E196ACD8DB}"/>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149287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2905-FF3A-90B5-A6D9-B6648397E97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81FCC5F-D482-42A2-DDD1-A77262880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473B22A-1225-1BB0-F835-C8D3959D1D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2396E24-096E-8114-285D-D9E0FFE78529}"/>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6" name="Footer Placeholder 5">
            <a:extLst>
              <a:ext uri="{FF2B5EF4-FFF2-40B4-BE49-F238E27FC236}">
                <a16:creationId xmlns:a16="http://schemas.microsoft.com/office/drawing/2014/main" id="{39C02EBE-4FCC-E10A-6E62-EA7453BA28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AEE80F1-A30D-9F72-C114-4894699D1C09}"/>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22992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7B9E-9C1B-230D-C3EF-A44D8A25D64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FBC3C08-627B-747C-E468-7236BF8FA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D12465-10AF-3822-1515-C613865383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E68DA87-ED9C-A013-0E22-D126F9F7F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48C287-3DB5-9EA9-1E0C-F9BCC4E5F0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F806FB7-C33A-21E4-5BD8-388825130997}"/>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8" name="Footer Placeholder 7">
            <a:extLst>
              <a:ext uri="{FF2B5EF4-FFF2-40B4-BE49-F238E27FC236}">
                <a16:creationId xmlns:a16="http://schemas.microsoft.com/office/drawing/2014/main" id="{015CB9BC-DD54-8CD9-1290-EA56B63A357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85E2FE9-C284-739C-7196-58BA176D6758}"/>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34930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D4049-82D9-DCFB-8ACA-FF856ACAD11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ED5B6FBB-D21F-E7FF-E43F-F08F7AD24F1C}"/>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4" name="Footer Placeholder 3">
            <a:extLst>
              <a:ext uri="{FF2B5EF4-FFF2-40B4-BE49-F238E27FC236}">
                <a16:creationId xmlns:a16="http://schemas.microsoft.com/office/drawing/2014/main" id="{0D91E03A-E2F3-643F-1699-3F7D99A4969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9725C80-E47A-3C69-F275-EEB4B3E75E16}"/>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391889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989135-2DD9-9AA8-BA12-B5B2CFBAEEAF}"/>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3" name="Footer Placeholder 2">
            <a:extLst>
              <a:ext uri="{FF2B5EF4-FFF2-40B4-BE49-F238E27FC236}">
                <a16:creationId xmlns:a16="http://schemas.microsoft.com/office/drawing/2014/main" id="{49F7F1C9-925C-FF4E-6E5B-B67ED5262CD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D23F051-95FC-F1D8-4525-3CB4160C9F42}"/>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320587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DE70-5DDA-2AD3-A1C7-B1C648C0F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E3D311F-D79A-D9A9-5C39-C153A7940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2DC24CF-B1BF-064A-E59C-FB5C28CEC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0344C-B5EC-E0BF-ED1A-FE68423D3436}"/>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6" name="Footer Placeholder 5">
            <a:extLst>
              <a:ext uri="{FF2B5EF4-FFF2-40B4-BE49-F238E27FC236}">
                <a16:creationId xmlns:a16="http://schemas.microsoft.com/office/drawing/2014/main" id="{1E4E1940-2418-2E51-BCBC-0B713BDDE9B2}"/>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06B8CF1-FE07-A56C-B8B8-163981176D6A}"/>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3272650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85321-E966-05E2-EB5F-3249A7A6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DC6B752-B146-7F1D-D601-31C4C57BB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DFE615B-8C04-4729-6033-3D88589DD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FFC46-1B64-2F47-74AD-287EA5524A80}"/>
              </a:ext>
            </a:extLst>
          </p:cNvPr>
          <p:cNvSpPr>
            <a:spLocks noGrp="1"/>
          </p:cNvSpPr>
          <p:nvPr>
            <p:ph type="dt" sz="half" idx="10"/>
          </p:nvPr>
        </p:nvSpPr>
        <p:spPr/>
        <p:txBody>
          <a:bodyPr/>
          <a:lstStyle/>
          <a:p>
            <a:fld id="{6B3C7753-AFE2-4C60-A90A-FE2CF4F0B5D2}" type="datetimeFigureOut">
              <a:rPr lang="en-SG" smtClean="0"/>
              <a:t>20/8/2025</a:t>
            </a:fld>
            <a:endParaRPr lang="en-SG"/>
          </a:p>
        </p:txBody>
      </p:sp>
      <p:sp>
        <p:nvSpPr>
          <p:cNvPr id="6" name="Footer Placeholder 5">
            <a:extLst>
              <a:ext uri="{FF2B5EF4-FFF2-40B4-BE49-F238E27FC236}">
                <a16:creationId xmlns:a16="http://schemas.microsoft.com/office/drawing/2014/main" id="{CD66CC3A-83F9-5ADF-3A2B-38238F7465B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34A179E-B99A-991D-A831-6675B5792FF7}"/>
              </a:ext>
            </a:extLst>
          </p:cNvPr>
          <p:cNvSpPr>
            <a:spLocks noGrp="1"/>
          </p:cNvSpPr>
          <p:nvPr>
            <p:ph type="sldNum" sz="quarter" idx="12"/>
          </p:nvPr>
        </p:nvSpPr>
        <p:spPr/>
        <p:txBody>
          <a:bodyPr/>
          <a:lstStyle/>
          <a:p>
            <a:fld id="{12751CED-A52C-4AF1-9B8A-B1608C34D9AE}" type="slidenum">
              <a:rPr lang="en-SG" smtClean="0"/>
              <a:t>‹#›</a:t>
            </a:fld>
            <a:endParaRPr lang="en-SG"/>
          </a:p>
        </p:txBody>
      </p:sp>
    </p:spTree>
    <p:extLst>
      <p:ext uri="{BB962C8B-B14F-4D97-AF65-F5344CB8AC3E}">
        <p14:creationId xmlns:p14="http://schemas.microsoft.com/office/powerpoint/2010/main" val="1576274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64E21-DE29-B74B-0F1D-0B0EA036B1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74858C9-D7C7-C981-D9A5-5016BE01B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9063145-7494-035C-901D-2482FD8E7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3C7753-AFE2-4C60-A90A-FE2CF4F0B5D2}" type="datetimeFigureOut">
              <a:rPr lang="en-SG" smtClean="0"/>
              <a:t>20/8/2025</a:t>
            </a:fld>
            <a:endParaRPr lang="en-SG"/>
          </a:p>
        </p:txBody>
      </p:sp>
      <p:sp>
        <p:nvSpPr>
          <p:cNvPr id="5" name="Footer Placeholder 4">
            <a:extLst>
              <a:ext uri="{FF2B5EF4-FFF2-40B4-BE49-F238E27FC236}">
                <a16:creationId xmlns:a16="http://schemas.microsoft.com/office/drawing/2014/main" id="{E81A5266-AD78-66D1-DD8B-EAAEC88FD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5899E500-5D9B-5C9B-1F6A-55DC95712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751CED-A52C-4AF1-9B8A-B1608C34D9AE}" type="slidenum">
              <a:rPr lang="en-SG" smtClean="0"/>
              <a:t>‹#›</a:t>
            </a:fld>
            <a:endParaRPr lang="en-SG"/>
          </a:p>
        </p:txBody>
      </p:sp>
    </p:spTree>
    <p:extLst>
      <p:ext uri="{BB962C8B-B14F-4D97-AF65-F5344CB8AC3E}">
        <p14:creationId xmlns:p14="http://schemas.microsoft.com/office/powerpoint/2010/main" val="379431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F83C-2187-30EE-7235-D4255F0D92ED}"/>
              </a:ext>
            </a:extLst>
          </p:cNvPr>
          <p:cNvSpPr>
            <a:spLocks noGrp="1"/>
          </p:cNvSpPr>
          <p:nvPr>
            <p:ph type="ctrTitle"/>
          </p:nvPr>
        </p:nvSpPr>
        <p:spPr/>
        <p:txBody>
          <a:bodyPr>
            <a:normAutofit/>
          </a:bodyPr>
          <a:lstStyle/>
          <a:p>
            <a:r>
              <a:rPr lang="en-SG" sz="4400"/>
              <a:t>Module Name : DAVI</a:t>
            </a:r>
            <a:br>
              <a:rPr lang="en-SG" sz="4400"/>
            </a:br>
            <a:r>
              <a:rPr lang="en-SG" sz="4400"/>
              <a:t>Academic Year : AY2526S1</a:t>
            </a:r>
          </a:p>
        </p:txBody>
      </p:sp>
      <p:sp>
        <p:nvSpPr>
          <p:cNvPr id="3" name="Subtitle 2">
            <a:extLst>
              <a:ext uri="{FF2B5EF4-FFF2-40B4-BE49-F238E27FC236}">
                <a16:creationId xmlns:a16="http://schemas.microsoft.com/office/drawing/2014/main" id="{E132D3FD-39CD-1EA1-7949-B08D53B5E4A4}"/>
              </a:ext>
            </a:extLst>
          </p:cNvPr>
          <p:cNvSpPr>
            <a:spLocks noGrp="1"/>
          </p:cNvSpPr>
          <p:nvPr>
            <p:ph type="subTitle" idx="1"/>
          </p:nvPr>
        </p:nvSpPr>
        <p:spPr/>
        <p:txBody>
          <a:bodyPr/>
          <a:lstStyle/>
          <a:p>
            <a:r>
              <a:rPr lang="en-SG"/>
              <a:t>Tan Eu Zin P2415927 </a:t>
            </a:r>
          </a:p>
          <a:p>
            <a:r>
              <a:rPr lang="en-SG"/>
              <a:t>And</a:t>
            </a:r>
          </a:p>
          <a:p>
            <a:r>
              <a:rPr lang="en-SG"/>
              <a:t>Ethan Ng Wen Xian P2401377</a:t>
            </a:r>
          </a:p>
        </p:txBody>
      </p:sp>
    </p:spTree>
    <p:extLst>
      <p:ext uri="{BB962C8B-B14F-4D97-AF65-F5344CB8AC3E}">
        <p14:creationId xmlns:p14="http://schemas.microsoft.com/office/powerpoint/2010/main" val="42093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D159FEA-B481-D659-ACC7-DED47053A7D5}"/>
              </a:ext>
            </a:extLst>
          </p:cNvPr>
          <p:cNvSpPr>
            <a:spLocks noGrp="1"/>
          </p:cNvSpPr>
          <p:nvPr>
            <p:ph type="title"/>
          </p:nvPr>
        </p:nvSpPr>
        <p:spPr>
          <a:xfrm>
            <a:off x="841246" y="673770"/>
            <a:ext cx="3644489" cy="2414488"/>
          </a:xfrm>
        </p:spPr>
        <p:txBody>
          <a:bodyPr anchor="t">
            <a:normAutofit/>
          </a:bodyPr>
          <a:lstStyle/>
          <a:p>
            <a:r>
              <a:rPr lang="en-US" sz="2200" b="1" dirty="0">
                <a:solidFill>
                  <a:srgbClr val="FFFFFF"/>
                </a:solidFill>
              </a:rPr>
              <a:t>Enhanced Strategic Interventions</a:t>
            </a:r>
            <a:br>
              <a:rPr lang="en-US" sz="2200" b="1" dirty="0">
                <a:solidFill>
                  <a:srgbClr val="FFFFFF"/>
                </a:solidFill>
              </a:rPr>
            </a:br>
            <a:r>
              <a:rPr lang="en-US" sz="2200" i="1" dirty="0">
                <a:solidFill>
                  <a:srgbClr val="FFFFFF"/>
                </a:solidFill>
              </a:rPr>
              <a:t>Integrating Student Success Predictors with Institutional Excellence</a:t>
            </a:r>
            <a:br>
              <a:rPr lang="en-US" sz="2200" dirty="0">
                <a:solidFill>
                  <a:srgbClr val="FFFFFF"/>
                </a:solidFill>
              </a:rPr>
            </a:br>
            <a:br>
              <a:rPr lang="en-US" sz="2200" b="1" dirty="0">
                <a:solidFill>
                  <a:srgbClr val="FFFFFF"/>
                </a:solidFill>
              </a:rPr>
            </a:br>
            <a:endParaRPr lang="en-SG" sz="2200" dirty="0">
              <a:solidFill>
                <a:srgbClr val="FFFFFF"/>
              </a:solidFill>
            </a:endParaRPr>
          </a:p>
        </p:txBody>
      </p:sp>
      <p:sp>
        <p:nvSpPr>
          <p:cNvPr id="3" name="Content Placeholder 2">
            <a:extLst>
              <a:ext uri="{FF2B5EF4-FFF2-40B4-BE49-F238E27FC236}">
                <a16:creationId xmlns:a16="http://schemas.microsoft.com/office/drawing/2014/main" id="{2094AD6A-0CFC-8025-9EB1-1CF02EB35838}"/>
              </a:ext>
            </a:extLst>
          </p:cNvPr>
          <p:cNvSpPr>
            <a:spLocks noGrp="1"/>
          </p:cNvSpPr>
          <p:nvPr>
            <p:ph idx="1"/>
          </p:nvPr>
        </p:nvSpPr>
        <p:spPr>
          <a:xfrm>
            <a:off x="6094476" y="241220"/>
            <a:ext cx="5612201" cy="5377490"/>
          </a:xfrm>
        </p:spPr>
        <p:txBody>
          <a:bodyPr>
            <a:noAutofit/>
          </a:bodyPr>
          <a:lstStyle/>
          <a:p>
            <a:pPr marL="0" indent="0">
              <a:buNone/>
            </a:pPr>
            <a:r>
              <a:rPr lang="en-US" sz="1400" b="1" dirty="0"/>
              <a:t>Dual-Approach Success Framework:</a:t>
            </a:r>
          </a:p>
          <a:p>
            <a:r>
              <a:rPr lang="en-US" sz="1100" b="1" dirty="0"/>
              <a:t>Student-Institutional Partnership Strategy:</a:t>
            </a:r>
            <a:r>
              <a:rPr lang="en-US" sz="1100" dirty="0"/>
              <a:t> Recognize that optimal outcomes require both student support and institutional design optimization, targeting the intersection of high-risk demographics with proven institutional interventions.</a:t>
            </a:r>
          </a:p>
          <a:p>
            <a:pPr marL="0" indent="0">
              <a:buNone/>
            </a:pPr>
            <a:r>
              <a:rPr lang="en-US" sz="1100" b="1" dirty="0"/>
              <a:t>Tier 1: High-Impact Institutional Redesign</a:t>
            </a:r>
          </a:p>
          <a:p>
            <a:r>
              <a:rPr lang="en-US" sz="1100" b="1" dirty="0"/>
              <a:t>Accelerate underperforming programs</a:t>
            </a:r>
            <a:r>
              <a:rPr lang="en-US" sz="1100" dirty="0"/>
              <a:t> by converting Business Analytics and Intelligent Systems to intensive 3-month formats (proven 0.1-0.2 GPA improvement), incorporating Business Administration's successful curriculum structure (47.6% top performance), and implementing mandatory time-gap bridge programs for students with 5+ year education breaks (addressing -0.062 GPA annual decline).</a:t>
            </a:r>
          </a:p>
          <a:p>
            <a:r>
              <a:rPr lang="en-US" sz="1100" b="1" dirty="0"/>
              <a:t>Expand proven financial architecture</a:t>
            </a:r>
            <a:r>
              <a:rPr lang="en-US" sz="1100" dirty="0"/>
              <a:t> by scaling the SFC + Scholarship model (100% "Good" or better outcomes) to cover 60% of self-funded students, creating flexible payment plans specifically for part-time learners, and establishing employer partnerships to convert individual funding to sponsored-SDF arrangements.</a:t>
            </a:r>
          </a:p>
          <a:p>
            <a:pPr marL="0" indent="0">
              <a:buNone/>
            </a:pPr>
            <a:r>
              <a:rPr lang="en-US" sz="1100" b="1" dirty="0"/>
              <a:t>Tier 2: Targeted Student Success Support</a:t>
            </a:r>
          </a:p>
          <a:p>
            <a:r>
              <a:rPr lang="en-US" sz="1100" b="1" dirty="0"/>
              <a:t>Deploy precision intervention for high-risk profiles</a:t>
            </a:r>
            <a:r>
              <a:rPr lang="en-US" sz="1100" dirty="0"/>
              <a:t> (older, self-funded, part-time students) through personalized academic coaching, flexible scheduling with accelerated weekend intensives, and peer mentorship pairing with high-performing foreign student segments who demonstrate resilience across all demographics.</a:t>
            </a:r>
          </a:p>
          <a:p>
            <a:r>
              <a:rPr lang="en-US" sz="1100" b="1" dirty="0"/>
              <a:t>Optimize study mode pathways</a:t>
            </a:r>
            <a:r>
              <a:rPr lang="en-US" sz="1100" dirty="0"/>
              <a:t> by designing a fast-paced, full-time path for those changing careers, offering hybrid part-time accelerated options, and implementing early warning systems that trigger immediate support when performance indicators decline</a:t>
            </a:r>
          </a:p>
          <a:p>
            <a:pPr marL="0" indent="0">
              <a:buNone/>
            </a:pPr>
            <a:r>
              <a:rPr lang="en-US" sz="1100" b="1" dirty="0"/>
              <a:t>Success Metrics:</a:t>
            </a:r>
          </a:p>
          <a:p>
            <a:r>
              <a:rPr lang="en-US" sz="1100" dirty="0"/>
              <a:t>20% improvement in at-risk student GPA within 12 months</a:t>
            </a:r>
          </a:p>
          <a:p>
            <a:r>
              <a:rPr lang="en-US" sz="1100" dirty="0"/>
              <a:t>250% reduction in diploma program performance variance</a:t>
            </a:r>
          </a:p>
          <a:p>
            <a:r>
              <a:rPr lang="en-US" sz="1100" dirty="0"/>
              <a:t>80% coverage of financial support for students with 10+ year education gaps</a:t>
            </a:r>
          </a:p>
          <a:p>
            <a:r>
              <a:rPr lang="en-US" sz="1100" dirty="0"/>
              <a:t>This strategy leverages both </a:t>
            </a:r>
            <a:r>
              <a:rPr lang="en-US" sz="1100" b="1" dirty="0"/>
              <a:t>who succeeds</a:t>
            </a:r>
            <a:r>
              <a:rPr lang="en-US" sz="1100" dirty="0"/>
              <a:t> (student characteristics) and </a:t>
            </a:r>
            <a:r>
              <a:rPr lang="en-US" sz="1100" b="1" dirty="0"/>
              <a:t>what works</a:t>
            </a:r>
            <a:r>
              <a:rPr lang="en-US" sz="1100" dirty="0"/>
              <a:t> (institutional approaches) to create comprehensive, data-driven interventions.</a:t>
            </a:r>
          </a:p>
          <a:p>
            <a:endParaRPr lang="en-SG" sz="1100" dirty="0"/>
          </a:p>
        </p:txBody>
      </p:sp>
    </p:spTree>
    <p:extLst>
      <p:ext uri="{BB962C8B-B14F-4D97-AF65-F5344CB8AC3E}">
        <p14:creationId xmlns:p14="http://schemas.microsoft.com/office/powerpoint/2010/main" val="136505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B695-452B-0B7A-7C0B-6645872EDA79}"/>
              </a:ext>
            </a:extLst>
          </p:cNvPr>
          <p:cNvSpPr>
            <a:spLocks noGrp="1"/>
          </p:cNvSpPr>
          <p:nvPr>
            <p:ph type="title"/>
          </p:nvPr>
        </p:nvSpPr>
        <p:spPr>
          <a:xfrm>
            <a:off x="532171" y="1"/>
            <a:ext cx="11127658" cy="1130710"/>
          </a:xfrm>
        </p:spPr>
        <p:txBody>
          <a:bodyPr>
            <a:normAutofit/>
          </a:bodyPr>
          <a:lstStyle/>
          <a:p>
            <a:pPr algn="ctr"/>
            <a:r>
              <a:rPr lang="en-SG" sz="2400" b="1"/>
              <a:t>Actionable Recommendations…</a:t>
            </a:r>
            <a:br>
              <a:rPr lang="en-SG" sz="2400" b="1"/>
            </a:br>
            <a:br>
              <a:rPr lang="en-SG" sz="2400" b="1"/>
            </a:br>
            <a:r>
              <a:rPr lang="en-SG" sz="2400" b="1">
                <a:latin typeface="Aharoni" panose="02010803020104030203" pitchFamily="2" charset="-79"/>
                <a:cs typeface="Aharoni" panose="02010803020104030203" pitchFamily="2" charset="-79"/>
              </a:rPr>
              <a:t>How do we help to raise the grades (GPA) of students?</a:t>
            </a:r>
          </a:p>
        </p:txBody>
      </p:sp>
      <p:sp>
        <p:nvSpPr>
          <p:cNvPr id="4" name="TextBox 3">
            <a:extLst>
              <a:ext uri="{FF2B5EF4-FFF2-40B4-BE49-F238E27FC236}">
                <a16:creationId xmlns:a16="http://schemas.microsoft.com/office/drawing/2014/main" id="{2BAFCB88-6010-EAEB-167D-4D2DBDDE7E53}"/>
              </a:ext>
            </a:extLst>
          </p:cNvPr>
          <p:cNvSpPr txBox="1"/>
          <p:nvPr/>
        </p:nvSpPr>
        <p:spPr>
          <a:xfrm>
            <a:off x="1358956" y="1714814"/>
            <a:ext cx="967600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Key Strategic Interventions</a:t>
            </a:r>
            <a:endParaRPr lang="en-US" dirty="0"/>
          </a:p>
          <a:p>
            <a:r>
              <a:rPr lang="en-US" b="1" dirty="0">
                <a:ea typeface="+mn-lt"/>
                <a:cs typeface="+mn-lt"/>
              </a:rPr>
              <a:t>Restructure at-risk diploma programs (Business Analytics and Intelligent Systems) using proven certificate methodologies with shorter modules, competency-based assessments, and mandatory foundation courses to address the identified performance gaps.</a:t>
            </a:r>
            <a:r>
              <a:rPr lang="en-US" dirty="0">
                <a:ea typeface="+mn-lt"/>
                <a:cs typeface="+mn-lt"/>
              </a:rPr>
              <a:t> </a:t>
            </a:r>
            <a:r>
              <a:rPr lang="en-US" b="1" dirty="0">
                <a:ea typeface="+mn-lt"/>
                <a:cs typeface="+mn-lt"/>
              </a:rPr>
              <a:t>Expand financial support by 40% through increased scholarships, payment flexibility plans, and industry partnerships, targeting self-funded students who demonstrate the lowest performance outcomes across all age groups.</a:t>
            </a:r>
            <a:r>
              <a:rPr lang="en-US" dirty="0">
                <a:ea typeface="+mn-lt"/>
                <a:cs typeface="+mn-lt"/>
              </a:rPr>
              <a:t> </a:t>
            </a:r>
            <a:r>
              <a:rPr lang="en-US" b="1" dirty="0">
                <a:ea typeface="+mn-lt"/>
                <a:cs typeface="+mn-lt"/>
              </a:rPr>
              <a:t>Implement age-targeted academic support including pre-enrollment bridge programs for students 30+ years old, personalized learning plans with flexible scheduling, and early warning systems to proactively address the clear negative correlation between age and academic performance.</a:t>
            </a:r>
            <a:endParaRPr lang="en-US" dirty="0"/>
          </a:p>
          <a:p>
            <a:pPr algn="l"/>
            <a:endParaRPr lang="en-US" dirty="0"/>
          </a:p>
        </p:txBody>
      </p:sp>
    </p:spTree>
    <p:extLst>
      <p:ext uri="{BB962C8B-B14F-4D97-AF65-F5344CB8AC3E}">
        <p14:creationId xmlns:p14="http://schemas.microsoft.com/office/powerpoint/2010/main" val="290484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BEAD-5041-52EF-EDD6-F9CC3C6DA620}"/>
              </a:ext>
            </a:extLst>
          </p:cNvPr>
          <p:cNvSpPr>
            <a:spLocks noGrp="1"/>
          </p:cNvSpPr>
          <p:nvPr>
            <p:ph type="title"/>
          </p:nvPr>
        </p:nvSpPr>
        <p:spPr>
          <a:xfrm>
            <a:off x="838200" y="10221"/>
            <a:ext cx="10515600" cy="626193"/>
          </a:xfrm>
        </p:spPr>
        <p:txBody>
          <a:bodyPr/>
          <a:lstStyle/>
          <a:p>
            <a:pPr algn="ctr"/>
            <a:r>
              <a:rPr lang="en-US" sz="2000" b="1" dirty="0"/>
              <a:t>Page 1 of merged dashboard (</a:t>
            </a:r>
            <a:r>
              <a:rPr lang="en-US" sz="2000" b="1" dirty="0" err="1"/>
              <a:t>EuZin's</a:t>
            </a:r>
            <a:r>
              <a:rPr lang="en-US" sz="2000" b="1" dirty="0"/>
              <a:t> page)</a:t>
            </a:r>
          </a:p>
        </p:txBody>
      </p:sp>
      <p:pic>
        <p:nvPicPr>
          <p:cNvPr id="5" name="Picture 4" descr="A screenshot of a computer&#10;&#10;AI-generated content may be incorrect.">
            <a:extLst>
              <a:ext uri="{FF2B5EF4-FFF2-40B4-BE49-F238E27FC236}">
                <a16:creationId xmlns:a16="http://schemas.microsoft.com/office/drawing/2014/main" id="{AF986DDD-E714-3469-11D0-CC5F5CB82AFA}"/>
              </a:ext>
            </a:extLst>
          </p:cNvPr>
          <p:cNvPicPr>
            <a:picLocks noChangeAspect="1"/>
          </p:cNvPicPr>
          <p:nvPr/>
        </p:nvPicPr>
        <p:blipFill>
          <a:blip r:embed="rId2"/>
          <a:stretch>
            <a:fillRect/>
          </a:stretch>
        </p:blipFill>
        <p:spPr>
          <a:xfrm>
            <a:off x="6100" y="642986"/>
            <a:ext cx="12190175" cy="6213672"/>
          </a:xfrm>
          <a:prstGeom prst="rect">
            <a:avLst/>
          </a:prstGeom>
        </p:spPr>
      </p:pic>
    </p:spTree>
    <p:extLst>
      <p:ext uri="{BB962C8B-B14F-4D97-AF65-F5344CB8AC3E}">
        <p14:creationId xmlns:p14="http://schemas.microsoft.com/office/powerpoint/2010/main" val="155528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B6D4621-5B52-3126-C488-F7FEDD9F0E33}"/>
              </a:ext>
            </a:extLst>
          </p:cNvPr>
          <p:cNvSpPr>
            <a:spLocks noGrp="1"/>
          </p:cNvSpPr>
          <p:nvPr>
            <p:ph type="title"/>
          </p:nvPr>
        </p:nvSpPr>
        <p:spPr>
          <a:xfrm>
            <a:off x="838200" y="10221"/>
            <a:ext cx="10515600" cy="626193"/>
          </a:xfrm>
        </p:spPr>
        <p:txBody>
          <a:bodyPr/>
          <a:lstStyle/>
          <a:p>
            <a:pPr algn="ctr"/>
            <a:r>
              <a:rPr lang="en-US" sz="2000" b="1" dirty="0"/>
              <a:t>Page 2 of merged dashboard (Ethan's page)</a:t>
            </a:r>
          </a:p>
        </p:txBody>
      </p:sp>
      <p:sp>
        <p:nvSpPr>
          <p:cNvPr id="3" name="Content Placeholder 2">
            <a:extLst>
              <a:ext uri="{FF2B5EF4-FFF2-40B4-BE49-F238E27FC236}">
                <a16:creationId xmlns:a16="http://schemas.microsoft.com/office/drawing/2014/main" id="{E0EB5683-B57E-6B7F-0921-EC4616CE3445}"/>
              </a:ext>
            </a:extLst>
          </p:cNvPr>
          <p:cNvSpPr>
            <a:spLocks noGrp="1"/>
          </p:cNvSpPr>
          <p:nvPr>
            <p:ph idx="1"/>
          </p:nvPr>
        </p:nvSpPr>
        <p:spPr/>
        <p:txBody>
          <a:bodyPr/>
          <a:lstStyle/>
          <a:p>
            <a:endParaRPr lang="en-SG"/>
          </a:p>
        </p:txBody>
      </p:sp>
      <p:pic>
        <p:nvPicPr>
          <p:cNvPr id="14" name="Picture 13">
            <a:extLst>
              <a:ext uri="{FF2B5EF4-FFF2-40B4-BE49-F238E27FC236}">
                <a16:creationId xmlns:a16="http://schemas.microsoft.com/office/drawing/2014/main" id="{EA8CF991-134D-9116-3AFE-D357FC69C63D}"/>
              </a:ext>
            </a:extLst>
          </p:cNvPr>
          <p:cNvPicPr>
            <a:picLocks noChangeAspect="1"/>
          </p:cNvPicPr>
          <p:nvPr/>
        </p:nvPicPr>
        <p:blipFill>
          <a:blip r:embed="rId2"/>
          <a:stretch>
            <a:fillRect/>
          </a:stretch>
        </p:blipFill>
        <p:spPr>
          <a:xfrm>
            <a:off x="344104" y="622882"/>
            <a:ext cx="11359668" cy="5612235"/>
          </a:xfrm>
          <a:prstGeom prst="rect">
            <a:avLst/>
          </a:prstGeom>
        </p:spPr>
      </p:pic>
    </p:spTree>
    <p:extLst>
      <p:ext uri="{BB962C8B-B14F-4D97-AF65-F5344CB8AC3E}">
        <p14:creationId xmlns:p14="http://schemas.microsoft.com/office/powerpoint/2010/main" val="283221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6EAA-0120-EFB1-204F-4027EADE35E8}"/>
              </a:ext>
            </a:extLst>
          </p:cNvPr>
          <p:cNvSpPr>
            <a:spLocks noGrp="1"/>
          </p:cNvSpPr>
          <p:nvPr>
            <p:ph type="title"/>
          </p:nvPr>
        </p:nvSpPr>
        <p:spPr>
          <a:xfrm>
            <a:off x="838200" y="2765947"/>
            <a:ext cx="10515600" cy="1325563"/>
          </a:xfrm>
        </p:spPr>
        <p:txBody>
          <a:bodyPr/>
          <a:lstStyle/>
          <a:p>
            <a:pPr algn="ctr"/>
            <a:r>
              <a:rPr lang="en-US" b="1" dirty="0"/>
              <a:t>THE END</a:t>
            </a:r>
          </a:p>
        </p:txBody>
      </p:sp>
    </p:spTree>
    <p:extLst>
      <p:ext uri="{BB962C8B-B14F-4D97-AF65-F5344CB8AC3E}">
        <p14:creationId xmlns:p14="http://schemas.microsoft.com/office/powerpoint/2010/main" val="94869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74DB-0353-065F-4C17-6A240ADC0EBD}"/>
              </a:ext>
            </a:extLst>
          </p:cNvPr>
          <p:cNvSpPr>
            <a:spLocks noGrp="1"/>
          </p:cNvSpPr>
          <p:nvPr>
            <p:ph type="title"/>
          </p:nvPr>
        </p:nvSpPr>
        <p:spPr>
          <a:xfrm>
            <a:off x="838200" y="945229"/>
            <a:ext cx="10515600" cy="1325563"/>
          </a:xfrm>
        </p:spPr>
        <p:txBody>
          <a:bodyPr/>
          <a:lstStyle/>
          <a:p>
            <a:pPr algn="ctr"/>
            <a:r>
              <a:rPr lang="en-SG" b="1" u="sng" dirty="0"/>
              <a:t>Objective / Problem Statement</a:t>
            </a:r>
          </a:p>
        </p:txBody>
      </p:sp>
      <p:sp>
        <p:nvSpPr>
          <p:cNvPr id="6" name="Title 1">
            <a:extLst>
              <a:ext uri="{FF2B5EF4-FFF2-40B4-BE49-F238E27FC236}">
                <a16:creationId xmlns:a16="http://schemas.microsoft.com/office/drawing/2014/main" id="{258FF007-B370-E9D3-2C12-1223B9CAA5BC}"/>
              </a:ext>
            </a:extLst>
          </p:cNvPr>
          <p:cNvSpPr txBox="1">
            <a:spLocks/>
          </p:cNvSpPr>
          <p:nvPr/>
        </p:nvSpPr>
        <p:spPr>
          <a:xfrm>
            <a:off x="838200" y="304152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Bahnschrift SemiBold" panose="020B0502040204020203" pitchFamily="34" charset="0"/>
              </a:rPr>
              <a:t>To analyze student academic performance patterns across different educational programs and identify key factors that influence student success, providing actionable insights to improve educational outcomes and support strategies.</a:t>
            </a:r>
            <a:endParaRPr lang="en-SG" sz="3600" b="1" dirty="0">
              <a:latin typeface="Bahnschrift SemiBold" panose="020B0502040204020203" pitchFamily="34" charset="0"/>
            </a:endParaRPr>
          </a:p>
        </p:txBody>
      </p:sp>
    </p:spTree>
    <p:extLst>
      <p:ext uri="{BB962C8B-B14F-4D97-AF65-F5344CB8AC3E}">
        <p14:creationId xmlns:p14="http://schemas.microsoft.com/office/powerpoint/2010/main" val="1271990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947D1-D71D-434D-A201-1B16BC8F9FC2}"/>
              </a:ext>
            </a:extLst>
          </p:cNvPr>
          <p:cNvSpPr>
            <a:spLocks noGrp="1"/>
          </p:cNvSpPr>
          <p:nvPr>
            <p:ph type="title"/>
          </p:nvPr>
        </p:nvSpPr>
        <p:spPr>
          <a:xfrm>
            <a:off x="838200" y="0"/>
            <a:ext cx="10515600" cy="681037"/>
          </a:xfrm>
        </p:spPr>
        <p:txBody>
          <a:bodyPr>
            <a:normAutofit/>
          </a:bodyPr>
          <a:lstStyle/>
          <a:p>
            <a:pPr algn="ctr"/>
            <a:r>
              <a:rPr lang="en-SG" sz="3600" b="1" u="sng"/>
              <a:t>Dashboard Template Design</a:t>
            </a:r>
          </a:p>
        </p:txBody>
      </p:sp>
      <p:pic>
        <p:nvPicPr>
          <p:cNvPr id="3" name="Picture 2" descr="A screenshot of a computer screen&#10;&#10;AI-generated content may be incorrect.">
            <a:extLst>
              <a:ext uri="{FF2B5EF4-FFF2-40B4-BE49-F238E27FC236}">
                <a16:creationId xmlns:a16="http://schemas.microsoft.com/office/drawing/2014/main" id="{CA7AB3D3-E275-AF14-135A-07EC0288D47A}"/>
              </a:ext>
            </a:extLst>
          </p:cNvPr>
          <p:cNvPicPr>
            <a:picLocks noChangeAspect="1"/>
          </p:cNvPicPr>
          <p:nvPr/>
        </p:nvPicPr>
        <p:blipFill>
          <a:blip r:embed="rId2"/>
          <a:stretch>
            <a:fillRect/>
          </a:stretch>
        </p:blipFill>
        <p:spPr>
          <a:xfrm>
            <a:off x="189072" y="521594"/>
            <a:ext cx="6322546" cy="6278985"/>
          </a:xfrm>
          <a:prstGeom prst="rect">
            <a:avLst/>
          </a:prstGeom>
        </p:spPr>
      </p:pic>
      <p:sp>
        <p:nvSpPr>
          <p:cNvPr id="4" name="TextBox 3">
            <a:extLst>
              <a:ext uri="{FF2B5EF4-FFF2-40B4-BE49-F238E27FC236}">
                <a16:creationId xmlns:a16="http://schemas.microsoft.com/office/drawing/2014/main" id="{DE4A5417-0D57-AE7C-46EE-65101887A114}"/>
              </a:ext>
            </a:extLst>
          </p:cNvPr>
          <p:cNvSpPr txBox="1"/>
          <p:nvPr/>
        </p:nvSpPr>
        <p:spPr>
          <a:xfrm>
            <a:off x="6455924" y="1275819"/>
            <a:ext cx="5187582"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1600" dirty="0">
                <a:ea typeface="+mn-lt"/>
                <a:cs typeface="+mn-lt"/>
              </a:rPr>
              <a:t>In this dashboard template, the </a:t>
            </a:r>
            <a:r>
              <a:rPr lang="en-US" sz="1600" b="1" dirty="0">
                <a:ea typeface="+mn-lt"/>
                <a:cs typeface="+mn-lt"/>
              </a:rPr>
              <a:t>header</a:t>
            </a:r>
            <a:r>
              <a:rPr lang="en-US" sz="1600" dirty="0">
                <a:ea typeface="+mn-lt"/>
                <a:cs typeface="+mn-lt"/>
              </a:rPr>
              <a:t> is placed at the very top, displaying the dashboard title for clear identification and labelling. </a:t>
            </a:r>
          </a:p>
          <a:p>
            <a:pPr marL="285750" indent="-285750">
              <a:buFont typeface="Arial" panose="020B0604020202020204" pitchFamily="34" charset="0"/>
              <a:buChar char="•"/>
            </a:pPr>
            <a:r>
              <a:rPr lang="en-US" sz="1600" dirty="0">
                <a:ea typeface="+mn-lt"/>
                <a:cs typeface="+mn-lt"/>
              </a:rPr>
              <a:t>Directly below it is the </a:t>
            </a:r>
            <a:r>
              <a:rPr lang="en-US" sz="1600" b="1" dirty="0">
                <a:ea typeface="+mn-lt"/>
                <a:cs typeface="+mn-lt"/>
              </a:rPr>
              <a:t>navigation and filter section</a:t>
            </a:r>
            <a:r>
              <a:rPr lang="en-US" sz="1600" dirty="0">
                <a:ea typeface="+mn-lt"/>
                <a:cs typeface="+mn-lt"/>
              </a:rPr>
              <a:t>, containing dropdown menus for </a:t>
            </a:r>
            <a:r>
              <a:rPr lang="en-US" sz="1600" i="1" dirty="0">
                <a:ea typeface="+mn-lt"/>
                <a:cs typeface="+mn-lt"/>
              </a:rPr>
              <a:t>Residency Status</a:t>
            </a:r>
            <a:r>
              <a:rPr lang="en-US" sz="1600" dirty="0">
                <a:ea typeface="+mn-lt"/>
                <a:cs typeface="+mn-lt"/>
              </a:rPr>
              <a:t>, </a:t>
            </a:r>
            <a:r>
              <a:rPr lang="en-US" sz="1600" i="1" dirty="0">
                <a:ea typeface="+mn-lt"/>
                <a:cs typeface="+mn-lt"/>
              </a:rPr>
              <a:t>Highest Qualification</a:t>
            </a:r>
            <a:r>
              <a:rPr lang="en-US" sz="1600" dirty="0">
                <a:ea typeface="+mn-lt"/>
                <a:cs typeface="+mn-lt"/>
              </a:rPr>
              <a:t>, and </a:t>
            </a:r>
            <a:r>
              <a:rPr lang="en-US" sz="1600" i="1" dirty="0">
                <a:ea typeface="+mn-lt"/>
                <a:cs typeface="+mn-lt"/>
              </a:rPr>
              <a:t>Course Funding</a:t>
            </a:r>
            <a:r>
              <a:rPr lang="en-US" sz="1600" dirty="0">
                <a:ea typeface="+mn-lt"/>
                <a:cs typeface="+mn-lt"/>
              </a:rPr>
              <a:t>, along with a horizontal date range slider for filtering data by completion year. Each dashboard will have their </a:t>
            </a:r>
            <a:r>
              <a:rPr lang="en-US" sz="1600" b="1" dirty="0">
                <a:ea typeface="+mn-lt"/>
                <a:cs typeface="+mn-lt"/>
              </a:rPr>
              <a:t>own navigation bar </a:t>
            </a:r>
            <a:r>
              <a:rPr lang="en-US" sz="1600" dirty="0">
                <a:ea typeface="+mn-lt"/>
                <a:cs typeface="+mn-lt"/>
              </a:rPr>
              <a:t>with different filters which suits each dashboards needs.</a:t>
            </a:r>
          </a:p>
          <a:p>
            <a:pPr marL="285750" indent="-285750">
              <a:buFont typeface="Arial" panose="020B0604020202020204" pitchFamily="34" charset="0"/>
              <a:buChar char="•"/>
            </a:pPr>
            <a:r>
              <a:rPr lang="en-US" sz="1600" dirty="0">
                <a:ea typeface="+mn-lt"/>
                <a:cs typeface="+mn-lt"/>
              </a:rPr>
              <a:t> The </a:t>
            </a:r>
            <a:r>
              <a:rPr lang="en-US" sz="1600" b="1" dirty="0">
                <a:ea typeface="+mn-lt"/>
                <a:cs typeface="+mn-lt"/>
              </a:rPr>
              <a:t>main content area</a:t>
            </a:r>
            <a:r>
              <a:rPr lang="en-US" sz="1600" dirty="0">
                <a:ea typeface="+mn-lt"/>
                <a:cs typeface="+mn-lt"/>
              </a:rPr>
              <a:t> is arranged in a grid format beneath the filters — the top row features the first two charts, while the second row displays the remaining two charts. </a:t>
            </a:r>
          </a:p>
          <a:p>
            <a:pPr marL="285750" indent="-285750">
              <a:buFont typeface="Arial" panose="020B0604020202020204" pitchFamily="34" charset="0"/>
              <a:buChar char="•"/>
            </a:pPr>
            <a:r>
              <a:rPr lang="en-US" sz="1600" dirty="0">
                <a:ea typeface="+mn-lt"/>
                <a:cs typeface="+mn-lt"/>
              </a:rPr>
              <a:t>At the very bottom, there is a designated </a:t>
            </a:r>
            <a:r>
              <a:rPr lang="en-US" sz="1600" b="1" dirty="0">
                <a:ea typeface="+mn-lt"/>
                <a:cs typeface="+mn-lt"/>
              </a:rPr>
              <a:t>observations/notes area</a:t>
            </a:r>
            <a:r>
              <a:rPr lang="en-US" sz="1600" dirty="0">
                <a:ea typeface="+mn-lt"/>
                <a:cs typeface="+mn-lt"/>
              </a:rPr>
              <a:t> for writing insights and analysis based on the displayed charts. The charts will follow the 2x2 grid strictly, and all be in the same size each taking up one quarter of space.</a:t>
            </a:r>
            <a:endParaRPr lang="en-US" sz="1600" dirty="0"/>
          </a:p>
        </p:txBody>
      </p:sp>
    </p:spTree>
    <p:extLst>
      <p:ext uri="{BB962C8B-B14F-4D97-AF65-F5344CB8AC3E}">
        <p14:creationId xmlns:p14="http://schemas.microsoft.com/office/powerpoint/2010/main" val="113993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378E-2E4E-A0F8-7145-B84232C06580}"/>
              </a:ext>
            </a:extLst>
          </p:cNvPr>
          <p:cNvSpPr>
            <a:spLocks noGrp="1"/>
          </p:cNvSpPr>
          <p:nvPr>
            <p:ph type="title"/>
          </p:nvPr>
        </p:nvSpPr>
        <p:spPr>
          <a:xfrm>
            <a:off x="838200" y="0"/>
            <a:ext cx="10515600" cy="315912"/>
          </a:xfrm>
        </p:spPr>
        <p:txBody>
          <a:bodyPr>
            <a:normAutofit/>
          </a:bodyPr>
          <a:lstStyle/>
          <a:p>
            <a:pPr algn="ctr"/>
            <a:r>
              <a:rPr lang="en-SG" sz="1200" b="1" u="sng"/>
              <a:t>Tan Eu Zin (Charts)</a:t>
            </a:r>
          </a:p>
        </p:txBody>
      </p:sp>
      <p:pic>
        <p:nvPicPr>
          <p:cNvPr id="5" name="Picture 4">
            <a:extLst>
              <a:ext uri="{FF2B5EF4-FFF2-40B4-BE49-F238E27FC236}">
                <a16:creationId xmlns:a16="http://schemas.microsoft.com/office/drawing/2014/main" id="{E2929DBE-1CA0-E01B-AFB2-62405C826C4D}"/>
              </a:ext>
            </a:extLst>
          </p:cNvPr>
          <p:cNvPicPr>
            <a:picLocks noChangeAspect="1"/>
          </p:cNvPicPr>
          <p:nvPr/>
        </p:nvPicPr>
        <p:blipFill>
          <a:blip r:embed="rId2"/>
          <a:stretch>
            <a:fillRect/>
          </a:stretch>
        </p:blipFill>
        <p:spPr>
          <a:xfrm>
            <a:off x="0" y="0"/>
            <a:ext cx="5466735" cy="4059443"/>
          </a:xfrm>
          <a:prstGeom prst="rect">
            <a:avLst/>
          </a:prstGeom>
        </p:spPr>
      </p:pic>
      <p:pic>
        <p:nvPicPr>
          <p:cNvPr id="7" name="Picture 6">
            <a:extLst>
              <a:ext uri="{FF2B5EF4-FFF2-40B4-BE49-F238E27FC236}">
                <a16:creationId xmlns:a16="http://schemas.microsoft.com/office/drawing/2014/main" id="{8F782C50-0ADE-7DAA-B140-0B87EC5500A3}"/>
              </a:ext>
            </a:extLst>
          </p:cNvPr>
          <p:cNvPicPr>
            <a:picLocks noChangeAspect="1"/>
          </p:cNvPicPr>
          <p:nvPr/>
        </p:nvPicPr>
        <p:blipFill>
          <a:blip r:embed="rId3"/>
          <a:stretch>
            <a:fillRect/>
          </a:stretch>
        </p:blipFill>
        <p:spPr>
          <a:xfrm>
            <a:off x="7098891" y="-1"/>
            <a:ext cx="5093110" cy="3673797"/>
          </a:xfrm>
          <a:prstGeom prst="rect">
            <a:avLst/>
          </a:prstGeom>
        </p:spPr>
      </p:pic>
      <p:sp>
        <p:nvSpPr>
          <p:cNvPr id="8" name="TextBox 7">
            <a:extLst>
              <a:ext uri="{FF2B5EF4-FFF2-40B4-BE49-F238E27FC236}">
                <a16:creationId xmlns:a16="http://schemas.microsoft.com/office/drawing/2014/main" id="{79408016-74D4-85C3-119B-FF27540CF414}"/>
              </a:ext>
            </a:extLst>
          </p:cNvPr>
          <p:cNvSpPr txBox="1"/>
          <p:nvPr/>
        </p:nvSpPr>
        <p:spPr>
          <a:xfrm>
            <a:off x="5987845" y="3673089"/>
            <a:ext cx="6204155" cy="3108543"/>
          </a:xfrm>
          <a:prstGeom prst="rect">
            <a:avLst/>
          </a:prstGeom>
          <a:noFill/>
        </p:spPr>
        <p:txBody>
          <a:bodyPr wrap="square" rtlCol="0">
            <a:spAutoFit/>
          </a:bodyPr>
          <a:lstStyle/>
          <a:p>
            <a:pPr marL="285750" indent="-285750">
              <a:buFontTx/>
              <a:buChar char="-"/>
            </a:pPr>
            <a:r>
              <a:rPr lang="en-US" sz="1400" dirty="0">
                <a:highlight>
                  <a:srgbClr val="FFFF00"/>
                </a:highlight>
              </a:rPr>
              <a:t>Singapore Citizens dominate the dataset</a:t>
            </a:r>
            <a:r>
              <a:rPr lang="en-US" sz="1400" dirty="0"/>
              <a:t>, making up the largest portion of students across all qualification types, especially in Diploma, Degree, and Certificate programs.</a:t>
            </a:r>
          </a:p>
          <a:p>
            <a:pPr marL="285750" indent="-285750">
              <a:buFontTx/>
              <a:buChar char="-"/>
            </a:pPr>
            <a:r>
              <a:rPr lang="en-US" sz="1400" dirty="0"/>
              <a:t> </a:t>
            </a:r>
            <a:r>
              <a:rPr lang="en-US" sz="1400" dirty="0">
                <a:highlight>
                  <a:srgbClr val="FFFF00"/>
                </a:highlight>
              </a:rPr>
              <a:t>Diploma and Degree holders among Singapore Citizens and PRs generally achieve “Good” or “Very Good” performance</a:t>
            </a:r>
            <a:r>
              <a:rPr lang="en-US" sz="1400" dirty="0"/>
              <a:t>, with fewer cases in the lower grade bands.</a:t>
            </a:r>
          </a:p>
          <a:p>
            <a:pPr marL="285750" indent="-285750">
              <a:buFontTx/>
              <a:buChar char="-"/>
            </a:pPr>
            <a:r>
              <a:rPr lang="en-US" sz="1400" dirty="0"/>
              <a:t> </a:t>
            </a:r>
            <a:r>
              <a:rPr lang="en-US" sz="1400" dirty="0">
                <a:highlight>
                  <a:srgbClr val="FFFF00"/>
                </a:highlight>
              </a:rPr>
              <a:t>Foreign students have more balanced representation </a:t>
            </a:r>
            <a:r>
              <a:rPr lang="en-US" sz="1400" dirty="0"/>
              <a:t>across qualification types but smaller overall proportions, with performance also leaning toward “Good” and “Very Good.”</a:t>
            </a:r>
          </a:p>
          <a:p>
            <a:pPr marL="285750" indent="-285750">
              <a:buFontTx/>
              <a:buChar char="-"/>
            </a:pPr>
            <a:r>
              <a:rPr lang="en-US" sz="1400" dirty="0"/>
              <a:t> The plot also highlights </a:t>
            </a:r>
            <a:r>
              <a:rPr lang="en-US" sz="1400" dirty="0">
                <a:highlight>
                  <a:srgbClr val="FFFF00"/>
                </a:highlight>
              </a:rPr>
              <a:t>underperforming groups</a:t>
            </a:r>
            <a:r>
              <a:rPr lang="en-US" sz="1400" dirty="0"/>
              <a:t>, such as specific residency–qualification combinations where a noticeable share of students fall into the “Fail” category, indicating potential need for targeted support. This group is seen to be </a:t>
            </a:r>
            <a:r>
              <a:rPr lang="en-US" sz="1400" dirty="0">
                <a:highlight>
                  <a:srgbClr val="FFFF00"/>
                </a:highlight>
              </a:rPr>
              <a:t>a small minority of Singaporean Citizens, regardless of their Highest Qualification.</a:t>
            </a:r>
            <a:endParaRPr lang="en-SG" sz="1400" dirty="0">
              <a:highlight>
                <a:srgbClr val="FFFF00"/>
              </a:highlight>
            </a:endParaRPr>
          </a:p>
        </p:txBody>
      </p:sp>
      <p:sp>
        <p:nvSpPr>
          <p:cNvPr id="9" name="TextBox 8">
            <a:extLst>
              <a:ext uri="{FF2B5EF4-FFF2-40B4-BE49-F238E27FC236}">
                <a16:creationId xmlns:a16="http://schemas.microsoft.com/office/drawing/2014/main" id="{51772D35-B75A-63B8-AB80-81B2B5E24EFB}"/>
              </a:ext>
            </a:extLst>
          </p:cNvPr>
          <p:cNvSpPr txBox="1"/>
          <p:nvPr/>
        </p:nvSpPr>
        <p:spPr>
          <a:xfrm>
            <a:off x="-4176" y="4211697"/>
            <a:ext cx="5712542" cy="2462213"/>
          </a:xfrm>
          <a:prstGeom prst="rect">
            <a:avLst/>
          </a:prstGeom>
          <a:noFill/>
        </p:spPr>
        <p:txBody>
          <a:bodyPr wrap="square" rtlCol="0">
            <a:spAutoFit/>
          </a:bodyPr>
          <a:lstStyle/>
          <a:p>
            <a:pPr marL="285750" indent="-285750">
              <a:buFontTx/>
              <a:buChar char="-"/>
            </a:pPr>
            <a:r>
              <a:rPr lang="en-US" sz="1400" dirty="0"/>
              <a:t>Performance Patterns : </a:t>
            </a:r>
            <a:r>
              <a:rPr lang="en-US" sz="1400" dirty="0">
                <a:highlight>
                  <a:srgbClr val="FFFF00"/>
                </a:highlight>
              </a:rPr>
              <a:t>Certificate</a:t>
            </a:r>
            <a:r>
              <a:rPr lang="en-US" sz="1400" dirty="0"/>
              <a:t> programs generally show </a:t>
            </a:r>
            <a:r>
              <a:rPr lang="en-US" sz="1400" dirty="0">
                <a:highlight>
                  <a:srgbClr val="FFFF00"/>
                </a:highlight>
              </a:rPr>
              <a:t>slightly higher and more consistent GPAs</a:t>
            </a:r>
            <a:r>
              <a:rPr lang="en-US" sz="1400" dirty="0"/>
              <a:t>, while Diploma programs display wider variation and more low-GPA outliers.</a:t>
            </a:r>
          </a:p>
          <a:p>
            <a:pPr marL="285750" indent="-285750">
              <a:buFontTx/>
              <a:buChar char="-"/>
            </a:pPr>
            <a:r>
              <a:rPr lang="en-US" sz="1400" dirty="0"/>
              <a:t>Risk Identification : </a:t>
            </a:r>
            <a:r>
              <a:rPr lang="en-US" sz="1400" dirty="0">
                <a:highlight>
                  <a:srgbClr val="FFFF00"/>
                </a:highlight>
              </a:rPr>
              <a:t>Certain Diplomas </a:t>
            </a:r>
            <a:r>
              <a:rPr lang="en-US" sz="1400" dirty="0"/>
              <a:t>(e.g., Business Analytics, Intelligent Systems) have larger GPA spreads, suggesting </a:t>
            </a:r>
            <a:r>
              <a:rPr lang="en-US" sz="1400" dirty="0">
                <a:highlight>
                  <a:srgbClr val="FFFF00"/>
                </a:highlight>
              </a:rPr>
              <a:t>greater performance disparities and potential at-risk students</a:t>
            </a:r>
            <a:r>
              <a:rPr lang="en-US" sz="1400" dirty="0"/>
              <a:t>.</a:t>
            </a:r>
          </a:p>
          <a:p>
            <a:pPr marL="285750" indent="-285750">
              <a:buFontTx/>
              <a:buChar char="-"/>
            </a:pPr>
            <a:r>
              <a:rPr lang="en-US" sz="1400" dirty="0"/>
              <a:t>Actionable Insight : Data suggests </a:t>
            </a:r>
            <a:r>
              <a:rPr lang="en-US" sz="1400" dirty="0">
                <a:highlight>
                  <a:srgbClr val="FFFF00"/>
                </a:highlight>
              </a:rPr>
              <a:t>focused support for underperforming Diploma students</a:t>
            </a:r>
            <a:r>
              <a:rPr lang="en-US" sz="1400" dirty="0"/>
              <a:t> and the reason into why Certificate programs achieve more consistent outcomes </a:t>
            </a:r>
            <a:r>
              <a:rPr lang="en-US" sz="1400" b="1" dirty="0"/>
              <a:t>may be </a:t>
            </a:r>
            <a:r>
              <a:rPr lang="en-US" sz="1400" dirty="0"/>
              <a:t>because </a:t>
            </a:r>
            <a:r>
              <a:rPr lang="en-US" sz="1400" dirty="0">
                <a:highlight>
                  <a:srgbClr val="FFFF00"/>
                </a:highlight>
              </a:rPr>
              <a:t>Certificate courses are easier</a:t>
            </a:r>
            <a:r>
              <a:rPr lang="en-US" sz="1400" dirty="0"/>
              <a:t> (which in our real world context is true).</a:t>
            </a:r>
            <a:endParaRPr lang="en-SG" sz="1400" dirty="0"/>
          </a:p>
        </p:txBody>
      </p:sp>
    </p:spTree>
    <p:extLst>
      <p:ext uri="{BB962C8B-B14F-4D97-AF65-F5344CB8AC3E}">
        <p14:creationId xmlns:p14="http://schemas.microsoft.com/office/powerpoint/2010/main" val="2509284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70EB1C-9B4F-F6C8-33DF-DD6089E367EA}"/>
              </a:ext>
            </a:extLst>
          </p:cNvPr>
          <p:cNvPicPr>
            <a:picLocks noChangeAspect="1"/>
          </p:cNvPicPr>
          <p:nvPr/>
        </p:nvPicPr>
        <p:blipFill>
          <a:blip r:embed="rId2"/>
          <a:stretch>
            <a:fillRect/>
          </a:stretch>
        </p:blipFill>
        <p:spPr>
          <a:xfrm>
            <a:off x="1" y="1"/>
            <a:ext cx="5617700" cy="3726426"/>
          </a:xfrm>
          <a:prstGeom prst="rect">
            <a:avLst/>
          </a:prstGeom>
        </p:spPr>
      </p:pic>
      <p:sp>
        <p:nvSpPr>
          <p:cNvPr id="6" name="Title 1">
            <a:extLst>
              <a:ext uri="{FF2B5EF4-FFF2-40B4-BE49-F238E27FC236}">
                <a16:creationId xmlns:a16="http://schemas.microsoft.com/office/drawing/2014/main" id="{548705C4-388E-5B8C-15DC-C6FB0518A7F1}"/>
              </a:ext>
            </a:extLst>
          </p:cNvPr>
          <p:cNvSpPr>
            <a:spLocks noGrp="1"/>
          </p:cNvSpPr>
          <p:nvPr>
            <p:ph type="title"/>
          </p:nvPr>
        </p:nvSpPr>
        <p:spPr>
          <a:xfrm>
            <a:off x="838200" y="0"/>
            <a:ext cx="10515600" cy="315912"/>
          </a:xfrm>
        </p:spPr>
        <p:txBody>
          <a:bodyPr>
            <a:normAutofit/>
          </a:bodyPr>
          <a:lstStyle/>
          <a:p>
            <a:pPr algn="ctr"/>
            <a:r>
              <a:rPr lang="en-SG" sz="1200" b="1" u="sng"/>
              <a:t>Tan Eu Zin (Charts)</a:t>
            </a:r>
          </a:p>
        </p:txBody>
      </p:sp>
      <p:pic>
        <p:nvPicPr>
          <p:cNvPr id="8" name="Picture 7">
            <a:extLst>
              <a:ext uri="{FF2B5EF4-FFF2-40B4-BE49-F238E27FC236}">
                <a16:creationId xmlns:a16="http://schemas.microsoft.com/office/drawing/2014/main" id="{165BD652-3F7D-FE1E-5324-4A34AE9AC105}"/>
              </a:ext>
            </a:extLst>
          </p:cNvPr>
          <p:cNvPicPr>
            <a:picLocks noChangeAspect="1"/>
          </p:cNvPicPr>
          <p:nvPr/>
        </p:nvPicPr>
        <p:blipFill>
          <a:blip r:embed="rId3"/>
          <a:stretch>
            <a:fillRect/>
          </a:stretch>
        </p:blipFill>
        <p:spPr>
          <a:xfrm>
            <a:off x="6174657" y="315912"/>
            <a:ext cx="6017343" cy="3598607"/>
          </a:xfrm>
          <a:prstGeom prst="rect">
            <a:avLst/>
          </a:prstGeom>
        </p:spPr>
      </p:pic>
      <p:sp>
        <p:nvSpPr>
          <p:cNvPr id="9" name="TextBox 8">
            <a:extLst>
              <a:ext uri="{FF2B5EF4-FFF2-40B4-BE49-F238E27FC236}">
                <a16:creationId xmlns:a16="http://schemas.microsoft.com/office/drawing/2014/main" id="{3434F599-E2FC-EFF6-E988-A848E5D59CEE}"/>
              </a:ext>
            </a:extLst>
          </p:cNvPr>
          <p:cNvSpPr txBox="1"/>
          <p:nvPr/>
        </p:nvSpPr>
        <p:spPr>
          <a:xfrm>
            <a:off x="6597445" y="3914519"/>
            <a:ext cx="5663381" cy="2893100"/>
          </a:xfrm>
          <a:prstGeom prst="rect">
            <a:avLst/>
          </a:prstGeom>
          <a:noFill/>
        </p:spPr>
        <p:txBody>
          <a:bodyPr wrap="square" rtlCol="0">
            <a:spAutoFit/>
          </a:bodyPr>
          <a:lstStyle/>
          <a:p>
            <a:pPr marL="285750" indent="-285750">
              <a:buFontTx/>
              <a:buChar char="-"/>
            </a:pPr>
            <a:r>
              <a:rPr lang="en-US" sz="1400" dirty="0"/>
              <a:t>Full-Time students in low-fee courses achieve the </a:t>
            </a:r>
            <a:r>
              <a:rPr lang="en-US" sz="1400" dirty="0">
                <a:highlight>
                  <a:srgbClr val="FFFF00"/>
                </a:highlight>
              </a:rPr>
              <a:t>highest average GPA (3.27), </a:t>
            </a:r>
            <a:r>
              <a:rPr lang="en-US" sz="1400" dirty="0"/>
              <a:t>suggesting that lower course costs may </a:t>
            </a:r>
            <a:r>
              <a:rPr lang="en-US" sz="1400" dirty="0">
                <a:highlight>
                  <a:srgbClr val="FFFF00"/>
                </a:highlight>
              </a:rPr>
              <a:t>reduce financial stress</a:t>
            </a:r>
            <a:r>
              <a:rPr lang="en-US" sz="1400" dirty="0"/>
              <a:t>, potentially supporting better academic performance, and when courses are </a:t>
            </a:r>
            <a:r>
              <a:rPr lang="en-US" sz="1400" dirty="0">
                <a:highlight>
                  <a:srgbClr val="FFFF00"/>
                </a:highlight>
              </a:rPr>
              <a:t>full time </a:t>
            </a:r>
            <a:r>
              <a:rPr lang="en-US" sz="1400" dirty="0"/>
              <a:t>it might suggest students </a:t>
            </a:r>
            <a:r>
              <a:rPr lang="en-US" sz="1400" dirty="0">
                <a:highlight>
                  <a:srgbClr val="FFFF00"/>
                </a:highlight>
              </a:rPr>
              <a:t>can study better </a:t>
            </a:r>
            <a:r>
              <a:rPr lang="en-US" sz="1400" dirty="0"/>
              <a:t>as seen with the highest average GPA.</a:t>
            </a:r>
          </a:p>
          <a:p>
            <a:pPr marL="285750" indent="-285750">
              <a:buFontTx/>
              <a:buChar char="-"/>
            </a:pPr>
            <a:r>
              <a:rPr lang="en-US" sz="1400" dirty="0">
                <a:highlight>
                  <a:srgbClr val="FFFF00"/>
                </a:highlight>
              </a:rPr>
              <a:t>Part-Time</a:t>
            </a:r>
            <a:r>
              <a:rPr lang="en-US" sz="1400" dirty="0"/>
              <a:t> students have </a:t>
            </a:r>
            <a:r>
              <a:rPr lang="en-US" sz="1400" dirty="0">
                <a:highlight>
                  <a:srgbClr val="FFFF00"/>
                </a:highlight>
              </a:rPr>
              <a:t>consistently lower GPAs </a:t>
            </a:r>
            <a:r>
              <a:rPr lang="en-US" sz="1400" dirty="0"/>
              <a:t>(around 3.09–3.11) across all fee bins, which could indicate that </a:t>
            </a:r>
            <a:r>
              <a:rPr lang="en-US" sz="1400" dirty="0">
                <a:highlight>
                  <a:srgbClr val="FFFF00"/>
                </a:highlight>
              </a:rPr>
              <a:t>balancing work and study</a:t>
            </a:r>
            <a:r>
              <a:rPr lang="en-US" sz="1400" dirty="0"/>
              <a:t> negatively impacts academic results, regardless of course fee level.</a:t>
            </a:r>
          </a:p>
          <a:p>
            <a:pPr marL="285750" indent="-285750">
              <a:buFontTx/>
              <a:buChar char="-"/>
            </a:pPr>
            <a:r>
              <a:rPr lang="en-US" sz="1400" dirty="0"/>
              <a:t>No data for Full-Time students in mid/high-fee courses may point to </a:t>
            </a:r>
            <a:r>
              <a:rPr lang="en-US" sz="1400" dirty="0">
                <a:highlight>
                  <a:srgbClr val="FFFF00"/>
                </a:highlight>
              </a:rPr>
              <a:t>program structure differences </a:t>
            </a:r>
            <a:r>
              <a:rPr lang="en-US" sz="1400" dirty="0"/>
              <a:t>or missing enrolment groups, indicating a possible area for </a:t>
            </a:r>
            <a:r>
              <a:rPr lang="en-US" sz="1400" dirty="0">
                <a:highlight>
                  <a:srgbClr val="FFFF00"/>
                </a:highlight>
              </a:rPr>
              <a:t>further data collection or investigation.</a:t>
            </a:r>
            <a:endParaRPr lang="en-SG" sz="1400" dirty="0">
              <a:highlight>
                <a:srgbClr val="FFFF00"/>
              </a:highlight>
            </a:endParaRPr>
          </a:p>
        </p:txBody>
      </p:sp>
      <p:sp>
        <p:nvSpPr>
          <p:cNvPr id="10" name="TextBox 9">
            <a:extLst>
              <a:ext uri="{FF2B5EF4-FFF2-40B4-BE49-F238E27FC236}">
                <a16:creationId xmlns:a16="http://schemas.microsoft.com/office/drawing/2014/main" id="{271F0E00-B7DE-1C18-35FD-5B538E5E0FF3}"/>
              </a:ext>
            </a:extLst>
          </p:cNvPr>
          <p:cNvSpPr txBox="1"/>
          <p:nvPr/>
        </p:nvSpPr>
        <p:spPr>
          <a:xfrm>
            <a:off x="114812" y="4042339"/>
            <a:ext cx="6184490" cy="2708434"/>
          </a:xfrm>
          <a:prstGeom prst="rect">
            <a:avLst/>
          </a:prstGeom>
          <a:noFill/>
        </p:spPr>
        <p:txBody>
          <a:bodyPr wrap="square" rtlCol="0">
            <a:spAutoFit/>
          </a:bodyPr>
          <a:lstStyle/>
          <a:p>
            <a:pPr marL="285750" indent="-285750">
              <a:buFontTx/>
              <a:buChar char="-"/>
            </a:pPr>
            <a:r>
              <a:rPr lang="en-US" sz="1700" dirty="0">
                <a:highlight>
                  <a:srgbClr val="FFFF00"/>
                </a:highlight>
              </a:rPr>
              <a:t>Older students generally have lower GPAs </a:t>
            </a:r>
            <a:r>
              <a:rPr lang="en-US" sz="1700" dirty="0"/>
              <a:t>(downward sloping trend line) across most funding types, suggesting that </a:t>
            </a:r>
            <a:r>
              <a:rPr lang="en-US" sz="1700" dirty="0">
                <a:highlight>
                  <a:srgbClr val="FFFF00"/>
                </a:highlight>
              </a:rPr>
              <a:t>age may be a factor</a:t>
            </a:r>
            <a:r>
              <a:rPr lang="en-US" sz="1700" dirty="0"/>
              <a:t> influencing academic performance.</a:t>
            </a:r>
          </a:p>
          <a:p>
            <a:pPr marL="285750" indent="-285750">
              <a:buFontTx/>
              <a:buChar char="-"/>
            </a:pPr>
            <a:r>
              <a:rPr lang="en-US" sz="1700" dirty="0"/>
              <a:t>Funding schemes with </a:t>
            </a:r>
            <a:r>
              <a:rPr lang="en-US" sz="1700" dirty="0">
                <a:highlight>
                  <a:srgbClr val="FFFF00"/>
                </a:highlight>
              </a:rPr>
              <a:t>stronger financial support</a:t>
            </a:r>
            <a:r>
              <a:rPr lang="en-US" sz="1700" dirty="0"/>
              <a:t>, such as scholarships or subsidies, seem to </a:t>
            </a:r>
            <a:r>
              <a:rPr lang="en-US" sz="1700" dirty="0">
                <a:highlight>
                  <a:srgbClr val="FFFF00"/>
                </a:highlight>
              </a:rPr>
              <a:t>reduce the negative impact of age on GPA. </a:t>
            </a:r>
          </a:p>
          <a:p>
            <a:pPr marL="285750" indent="-285750">
              <a:buFontTx/>
              <a:buChar char="-"/>
            </a:pPr>
            <a:r>
              <a:rPr lang="en-US" sz="1700" dirty="0"/>
              <a:t>Younger students, particularly those in Individual or Sponsored funding, tend to achieve higher GPAs, indicating that </a:t>
            </a:r>
            <a:r>
              <a:rPr lang="en-US" sz="1700" dirty="0">
                <a:highlight>
                  <a:srgbClr val="FFFF00"/>
                </a:highlight>
              </a:rPr>
              <a:t>early career stage may be linked to stronger academic outcomes.</a:t>
            </a:r>
            <a:endParaRPr lang="en-SG" sz="1700" dirty="0">
              <a:highlight>
                <a:srgbClr val="FFFF00"/>
              </a:highlight>
            </a:endParaRPr>
          </a:p>
        </p:txBody>
      </p:sp>
    </p:spTree>
    <p:extLst>
      <p:ext uri="{BB962C8B-B14F-4D97-AF65-F5344CB8AC3E}">
        <p14:creationId xmlns:p14="http://schemas.microsoft.com/office/powerpoint/2010/main" val="275006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E326EE-68DE-1B59-EF25-DB6A29F409A1}"/>
              </a:ext>
            </a:extLst>
          </p:cNvPr>
          <p:cNvSpPr>
            <a:spLocks noGrp="1"/>
          </p:cNvSpPr>
          <p:nvPr>
            <p:ph type="title"/>
          </p:nvPr>
        </p:nvSpPr>
        <p:spPr>
          <a:xfrm>
            <a:off x="838200" y="0"/>
            <a:ext cx="10515600" cy="315912"/>
          </a:xfrm>
        </p:spPr>
        <p:txBody>
          <a:bodyPr>
            <a:normAutofit/>
          </a:bodyPr>
          <a:lstStyle/>
          <a:p>
            <a:pPr algn="ctr"/>
            <a:r>
              <a:rPr lang="en-SG" sz="1200" b="1" u="sng" dirty="0"/>
              <a:t>Tan Eu Zin (Dashboard)</a:t>
            </a:r>
          </a:p>
        </p:txBody>
      </p:sp>
      <p:sp>
        <p:nvSpPr>
          <p:cNvPr id="7" name="TextBox 6">
            <a:extLst>
              <a:ext uri="{FF2B5EF4-FFF2-40B4-BE49-F238E27FC236}">
                <a16:creationId xmlns:a16="http://schemas.microsoft.com/office/drawing/2014/main" id="{3E354850-C54E-77B9-7199-B4625B577AF1}"/>
              </a:ext>
            </a:extLst>
          </p:cNvPr>
          <p:cNvSpPr txBox="1"/>
          <p:nvPr/>
        </p:nvSpPr>
        <p:spPr>
          <a:xfrm>
            <a:off x="697667" y="5272481"/>
            <a:ext cx="10933668" cy="1569660"/>
          </a:xfrm>
          <a:prstGeom prst="rect">
            <a:avLst/>
          </a:prstGeom>
          <a:noFill/>
        </p:spPr>
        <p:txBody>
          <a:bodyPr wrap="square" rtlCol="0">
            <a:spAutoFit/>
          </a:bodyPr>
          <a:lstStyle/>
          <a:p>
            <a:pPr algn="ctr"/>
            <a:r>
              <a:rPr lang="en-US" sz="1600" dirty="0"/>
              <a:t>Our student body consists primarily of Singapore Citizens across all qualification levels, with foreign students representing smaller but high-performing segments. Key success predictors include: younger age (universal advantage regardless of qualification background), comprehensive financial support (scholarships/subsidies reduce age-related performance decline), and full-time study capacity with lower fee burdens. While Certificate programs show more consistent outcomes, the critical finding is that student demographics and support structures matter more than program type - with at-risk profiles being older, self-funded, part-time students regardless of their educational background.</a:t>
            </a:r>
            <a:endParaRPr lang="en-SG" sz="1600" b="1" dirty="0"/>
          </a:p>
        </p:txBody>
      </p:sp>
      <p:pic>
        <p:nvPicPr>
          <p:cNvPr id="9" name="Picture 8">
            <a:extLst>
              <a:ext uri="{FF2B5EF4-FFF2-40B4-BE49-F238E27FC236}">
                <a16:creationId xmlns:a16="http://schemas.microsoft.com/office/drawing/2014/main" id="{9DAEDF3F-BB8E-DD26-89F6-546BB0A2BE44}"/>
              </a:ext>
            </a:extLst>
          </p:cNvPr>
          <p:cNvPicPr>
            <a:picLocks noChangeAspect="1"/>
          </p:cNvPicPr>
          <p:nvPr/>
        </p:nvPicPr>
        <p:blipFill>
          <a:blip r:embed="rId2"/>
          <a:stretch>
            <a:fillRect/>
          </a:stretch>
        </p:blipFill>
        <p:spPr>
          <a:xfrm>
            <a:off x="1305344" y="676556"/>
            <a:ext cx="9442544" cy="4650453"/>
          </a:xfrm>
          <a:prstGeom prst="rect">
            <a:avLst/>
          </a:prstGeom>
        </p:spPr>
      </p:pic>
      <p:sp>
        <p:nvSpPr>
          <p:cNvPr id="2" name="TextBox 1">
            <a:extLst>
              <a:ext uri="{FF2B5EF4-FFF2-40B4-BE49-F238E27FC236}">
                <a16:creationId xmlns:a16="http://schemas.microsoft.com/office/drawing/2014/main" id="{DF6F841F-68A1-32D9-9DEF-377BB70418ED}"/>
              </a:ext>
            </a:extLst>
          </p:cNvPr>
          <p:cNvSpPr txBox="1"/>
          <p:nvPr/>
        </p:nvSpPr>
        <p:spPr>
          <a:xfrm>
            <a:off x="2843867" y="306116"/>
            <a:ext cx="8787468" cy="923330"/>
          </a:xfrm>
          <a:prstGeom prst="rect">
            <a:avLst/>
          </a:prstGeom>
          <a:noFill/>
        </p:spPr>
        <p:txBody>
          <a:bodyPr wrap="square" rtlCol="0">
            <a:spAutoFit/>
          </a:bodyPr>
          <a:lstStyle/>
          <a:p>
            <a:r>
              <a:rPr lang="en-US" b="1" u="sng" dirty="0"/>
              <a:t>Who are our students and what backgrounds predict success?</a:t>
            </a:r>
            <a:endParaRPr lang="en-US" u="sng" dirty="0"/>
          </a:p>
          <a:p>
            <a:br>
              <a:rPr lang="en-US" dirty="0"/>
            </a:br>
            <a:endParaRPr lang="en-SG" dirty="0"/>
          </a:p>
        </p:txBody>
      </p:sp>
    </p:spTree>
    <p:extLst>
      <p:ext uri="{BB962C8B-B14F-4D97-AF65-F5344CB8AC3E}">
        <p14:creationId xmlns:p14="http://schemas.microsoft.com/office/powerpoint/2010/main" val="307237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14E87C-C156-E07F-7731-EE4FF4FE3E57}"/>
              </a:ext>
            </a:extLst>
          </p:cNvPr>
          <p:cNvSpPr>
            <a:spLocks noGrp="1"/>
          </p:cNvSpPr>
          <p:nvPr>
            <p:ph type="title"/>
          </p:nvPr>
        </p:nvSpPr>
        <p:spPr>
          <a:xfrm>
            <a:off x="838200" y="0"/>
            <a:ext cx="10515600" cy="315912"/>
          </a:xfrm>
        </p:spPr>
        <p:txBody>
          <a:bodyPr>
            <a:normAutofit/>
          </a:bodyPr>
          <a:lstStyle/>
          <a:p>
            <a:pPr algn="ctr"/>
            <a:r>
              <a:rPr lang="en-SG" sz="1200" b="1" u="sng"/>
              <a:t>Ethan Ng Wen Xian (Charts)</a:t>
            </a:r>
          </a:p>
        </p:txBody>
      </p:sp>
      <p:pic>
        <p:nvPicPr>
          <p:cNvPr id="6" name="Picture 5" descr="A line graph with colored dots&#10;&#10;AI-generated content may be incorrect.">
            <a:extLst>
              <a:ext uri="{FF2B5EF4-FFF2-40B4-BE49-F238E27FC236}">
                <a16:creationId xmlns:a16="http://schemas.microsoft.com/office/drawing/2014/main" id="{70144F8D-4B4B-8FF1-D1E1-6BBBCC60585D}"/>
              </a:ext>
            </a:extLst>
          </p:cNvPr>
          <p:cNvPicPr>
            <a:picLocks noChangeAspect="1"/>
          </p:cNvPicPr>
          <p:nvPr/>
        </p:nvPicPr>
        <p:blipFill>
          <a:blip r:embed="rId2"/>
          <a:stretch>
            <a:fillRect/>
          </a:stretch>
        </p:blipFill>
        <p:spPr>
          <a:xfrm>
            <a:off x="6033048" y="735043"/>
            <a:ext cx="6090840" cy="2519857"/>
          </a:xfrm>
          <a:prstGeom prst="rect">
            <a:avLst/>
          </a:prstGeom>
        </p:spPr>
      </p:pic>
      <p:sp>
        <p:nvSpPr>
          <p:cNvPr id="7" name="TextBox 6">
            <a:extLst>
              <a:ext uri="{FF2B5EF4-FFF2-40B4-BE49-F238E27FC236}">
                <a16:creationId xmlns:a16="http://schemas.microsoft.com/office/drawing/2014/main" id="{6B1C8E4D-56A0-6399-0CBD-AA05221F38BA}"/>
              </a:ext>
            </a:extLst>
          </p:cNvPr>
          <p:cNvSpPr txBox="1"/>
          <p:nvPr/>
        </p:nvSpPr>
        <p:spPr>
          <a:xfrm>
            <a:off x="269244" y="3309485"/>
            <a:ext cx="547419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Chart 1: Course Performance Matrix</a:t>
            </a:r>
          </a:p>
          <a:p>
            <a:r>
              <a:rPr lang="en-US" sz="1200" b="1" dirty="0"/>
              <a:t>Key Insights:</a:t>
            </a:r>
            <a:endParaRPr lang="en-US" sz="1200" dirty="0"/>
          </a:p>
          <a:p>
            <a:r>
              <a:rPr lang="en-US" sz="1200" b="1" dirty="0"/>
              <a:t>Performance Variation by Level: </a:t>
            </a:r>
            <a:r>
              <a:rPr lang="en-US" sz="1200" dirty="0"/>
              <a:t>Certificates show consistent performance (36-42% top grades) while Diplomas demonstrate high variability - from excellent (Business Administration: 47.6%) to concerning (Intelligent Systems: 28.6% with 3.6% failures).</a:t>
            </a:r>
          </a:p>
          <a:p>
            <a:r>
              <a:rPr lang="en-US" sz="1200" b="1" dirty="0"/>
              <a:t>Top Performer</a:t>
            </a:r>
            <a:r>
              <a:rPr lang="en-US" sz="1200" dirty="0"/>
              <a:t>: Business Administration (Diploma) leads with 47.6% "Very Good/Excellent" grades, proving diplomas can achieve the highest performance when well-designed.</a:t>
            </a:r>
          </a:p>
          <a:p>
            <a:r>
              <a:rPr lang="en-US" sz="1200" b="1" dirty="0"/>
              <a:t>Risk Programs</a:t>
            </a:r>
            <a:r>
              <a:rPr lang="en-US" sz="1200" dirty="0"/>
              <a:t>: Intelligent Systems (3.6% failure rate) and Business Analytics (26.7% stuck in "Credit" grades) require immediate curriculum review and enhanced support strategies.</a:t>
            </a:r>
          </a:p>
          <a:p>
            <a:r>
              <a:rPr lang="en-US" sz="1200" b="1" dirty="0"/>
              <a:t>Key Finding</a:t>
            </a:r>
            <a:r>
              <a:rPr lang="en-US" sz="1200" dirty="0"/>
              <a:t>: </a:t>
            </a:r>
            <a:r>
              <a:rPr lang="en-US" sz="1200" b="1" dirty="0"/>
              <a:t>Program design trumps qualification level</a:t>
            </a:r>
            <a:r>
              <a:rPr lang="en-US" sz="1200" dirty="0"/>
              <a:t> - subject matter and delivery approach drive success more than whether it's a certificate or diploma program.</a:t>
            </a:r>
          </a:p>
        </p:txBody>
      </p:sp>
      <p:sp>
        <p:nvSpPr>
          <p:cNvPr id="8" name="TextBox 7">
            <a:extLst>
              <a:ext uri="{FF2B5EF4-FFF2-40B4-BE49-F238E27FC236}">
                <a16:creationId xmlns:a16="http://schemas.microsoft.com/office/drawing/2014/main" id="{89583985-9E5F-D6F6-6721-CE37C0CD9B6A}"/>
              </a:ext>
            </a:extLst>
          </p:cNvPr>
          <p:cNvSpPr txBox="1"/>
          <p:nvPr/>
        </p:nvSpPr>
        <p:spPr>
          <a:xfrm>
            <a:off x="6247523" y="3309485"/>
            <a:ext cx="537753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Chart 2: Impact of Time Off School on Final Cumulative GPA</a:t>
            </a:r>
          </a:p>
          <a:p>
            <a:r>
              <a:rPr lang="en-US" sz="1200" b="1" dirty="0"/>
              <a:t>Key Insights:</a:t>
            </a:r>
            <a:endParaRPr lang="en-US" sz="1200" dirty="0"/>
          </a:p>
          <a:p>
            <a:r>
              <a:rPr lang="en-US" sz="1200" b="1" dirty="0"/>
              <a:t>Universal Educational Decay</a:t>
            </a:r>
            <a:r>
              <a:rPr lang="en-US" sz="1200" dirty="0"/>
              <a:t>: Each year away from education correlates with a </a:t>
            </a:r>
            <a:r>
              <a:rPr lang="en-US" sz="1200" b="1" dirty="0"/>
              <a:t>-0.062 GPA decline</a:t>
            </a:r>
            <a:r>
              <a:rPr lang="en-US" sz="1200" dirty="0"/>
              <a:t> (R² = 0.61), affecting </a:t>
            </a:r>
            <a:r>
              <a:rPr lang="en-US" sz="1200" b="1" dirty="0"/>
              <a:t>all qualification levels similarly</a:t>
            </a:r>
            <a:r>
              <a:rPr lang="en-US" sz="1200" dirty="0"/>
              <a:t> - no group shows significant immunity to time gap effects.</a:t>
            </a:r>
          </a:p>
          <a:p>
            <a:r>
              <a:rPr lang="en-US" sz="1200" b="1" dirty="0"/>
              <a:t>Equal Impact Across Qualifications</a:t>
            </a:r>
            <a:r>
              <a:rPr lang="en-US" sz="1200" dirty="0"/>
              <a:t>: At </a:t>
            </a:r>
            <a:r>
              <a:rPr lang="en-US" sz="1200" b="1" dirty="0"/>
              <a:t>15+ year gaps</a:t>
            </a:r>
            <a:r>
              <a:rPr lang="en-US" sz="1200" dirty="0"/>
              <a:t>, Certificate, Degree, Diploma, and Master holders all cluster in the </a:t>
            </a:r>
            <a:r>
              <a:rPr lang="en-US" sz="1200" b="1" dirty="0"/>
              <a:t>same lower GPA range (2.0-2.5)</a:t>
            </a:r>
            <a:r>
              <a:rPr lang="en-US" sz="1200" dirty="0"/>
              <a:t>, indicating that </a:t>
            </a:r>
            <a:r>
              <a:rPr lang="en-US" sz="1200" b="1" dirty="0"/>
              <a:t>time erosion affects everyone equally</a:t>
            </a:r>
            <a:r>
              <a:rPr lang="en-US" sz="1200" dirty="0"/>
              <a:t> regardless of prior qualification level.</a:t>
            </a:r>
          </a:p>
          <a:p>
            <a:r>
              <a:rPr lang="en-US" sz="1200" b="1" dirty="0"/>
              <a:t>Critical Risk Threshold</a:t>
            </a:r>
            <a:r>
              <a:rPr lang="en-US" sz="1200" dirty="0"/>
              <a:t>: Performance becomes highly </a:t>
            </a:r>
            <a:r>
              <a:rPr lang="en-US" sz="1200" b="1" dirty="0"/>
              <a:t>unpredictable beyond 15 years</a:t>
            </a:r>
            <a:r>
              <a:rPr lang="en-US" sz="1200" dirty="0"/>
              <a:t>, with most students falling below 2.5 GPA across all qualification backgrounds, suggesting that </a:t>
            </a:r>
            <a:r>
              <a:rPr lang="en-US" sz="1200" b="1" dirty="0"/>
              <a:t>recency of education trumps qualification level</a:t>
            </a:r>
            <a:r>
              <a:rPr lang="en-US" sz="1200" dirty="0"/>
              <a:t>.</a:t>
            </a:r>
          </a:p>
          <a:p>
            <a:r>
              <a:rPr lang="en-US" sz="1200" b="1" dirty="0"/>
              <a:t>Strategic Implication</a:t>
            </a:r>
            <a:r>
              <a:rPr lang="en-US" sz="1200" dirty="0"/>
              <a:t>: </a:t>
            </a:r>
            <a:r>
              <a:rPr lang="en-US" sz="1200" b="1" dirty="0"/>
              <a:t>Time gap is the dominant factor</a:t>
            </a:r>
            <a:r>
              <a:rPr lang="en-US" sz="1200" dirty="0"/>
              <a:t> - institutions should focus intervention resources on </a:t>
            </a:r>
            <a:r>
              <a:rPr lang="en-US" sz="1200" b="1" dirty="0"/>
              <a:t>all students with extended gaps</a:t>
            </a:r>
            <a:r>
              <a:rPr lang="en-US" sz="1200" dirty="0"/>
              <a:t> rather than assuming higher qualifications provide protection.</a:t>
            </a:r>
          </a:p>
        </p:txBody>
      </p:sp>
      <p:pic>
        <p:nvPicPr>
          <p:cNvPr id="10" name="Picture 9">
            <a:extLst>
              <a:ext uri="{FF2B5EF4-FFF2-40B4-BE49-F238E27FC236}">
                <a16:creationId xmlns:a16="http://schemas.microsoft.com/office/drawing/2014/main" id="{8DE2BF35-0BC4-4FB9-B713-C01807AAC085}"/>
              </a:ext>
            </a:extLst>
          </p:cNvPr>
          <p:cNvPicPr>
            <a:picLocks noChangeAspect="1"/>
          </p:cNvPicPr>
          <p:nvPr/>
        </p:nvPicPr>
        <p:blipFill>
          <a:blip r:embed="rId3"/>
          <a:stretch>
            <a:fillRect/>
          </a:stretch>
        </p:blipFill>
        <p:spPr>
          <a:xfrm>
            <a:off x="139833" y="722746"/>
            <a:ext cx="5893215" cy="2519858"/>
          </a:xfrm>
          <a:prstGeom prst="rect">
            <a:avLst/>
          </a:prstGeom>
        </p:spPr>
      </p:pic>
    </p:spTree>
    <p:extLst>
      <p:ext uri="{BB962C8B-B14F-4D97-AF65-F5344CB8AC3E}">
        <p14:creationId xmlns:p14="http://schemas.microsoft.com/office/powerpoint/2010/main" val="225498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62839F-1E1F-BB64-3645-9C10C2415797}"/>
              </a:ext>
            </a:extLst>
          </p:cNvPr>
          <p:cNvSpPr>
            <a:spLocks noGrp="1"/>
          </p:cNvSpPr>
          <p:nvPr>
            <p:ph type="title"/>
          </p:nvPr>
        </p:nvSpPr>
        <p:spPr>
          <a:xfrm>
            <a:off x="838200" y="0"/>
            <a:ext cx="10515600" cy="315912"/>
          </a:xfrm>
        </p:spPr>
        <p:txBody>
          <a:bodyPr>
            <a:normAutofit/>
          </a:bodyPr>
          <a:lstStyle/>
          <a:p>
            <a:pPr algn="ctr"/>
            <a:r>
              <a:rPr lang="en-SG" sz="1200" b="1" u="sng"/>
              <a:t>Ethan Ng Wen Xian (Charts)</a:t>
            </a:r>
          </a:p>
        </p:txBody>
      </p:sp>
      <p:sp>
        <p:nvSpPr>
          <p:cNvPr id="2" name="TextBox 1">
            <a:extLst>
              <a:ext uri="{FF2B5EF4-FFF2-40B4-BE49-F238E27FC236}">
                <a16:creationId xmlns:a16="http://schemas.microsoft.com/office/drawing/2014/main" id="{A8FB04B0-DDDB-FE48-7C67-C42707683846}"/>
              </a:ext>
            </a:extLst>
          </p:cNvPr>
          <p:cNvSpPr txBox="1"/>
          <p:nvPr/>
        </p:nvSpPr>
        <p:spPr>
          <a:xfrm>
            <a:off x="299449" y="3530602"/>
            <a:ext cx="5862265"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Chart 3: Accelerated vs. Standard Courses: Duration and Performance</a:t>
            </a:r>
          </a:p>
          <a:p>
            <a:r>
              <a:rPr lang="en-US" sz="1200" b="1" dirty="0"/>
              <a:t>Key Insights:</a:t>
            </a:r>
            <a:endParaRPr lang="en-US" sz="1200" dirty="0"/>
          </a:p>
          <a:p>
            <a:r>
              <a:rPr lang="en-US" sz="1200" b="1" dirty="0"/>
              <a:t>Efficiency-Excellence</a:t>
            </a:r>
            <a:r>
              <a:rPr lang="en-US" sz="1200" dirty="0"/>
              <a:t>: Accelerated programs </a:t>
            </a:r>
            <a:r>
              <a:rPr lang="en-US" sz="1200" b="1" dirty="0"/>
              <a:t>consistently outperform standard versions</a:t>
            </a:r>
            <a:r>
              <a:rPr lang="en-US" sz="1200" dirty="0"/>
              <a:t> - HR Management (3.25 vs 3.12) and Digital Marketing (3.33 vs 3.26) - while requiring </a:t>
            </a:r>
            <a:r>
              <a:rPr lang="en-US" sz="1200" b="1" dirty="0"/>
              <a:t>50% less time</a:t>
            </a:r>
            <a:r>
              <a:rPr lang="en-US" sz="1200" dirty="0"/>
              <a:t>, challenging traditional assumptions about learning pace.</a:t>
            </a:r>
          </a:p>
          <a:p>
            <a:r>
              <a:rPr lang="en-US" sz="1200" b="1" dirty="0"/>
              <a:t>Intensive Learning Advantage</a:t>
            </a:r>
            <a:r>
              <a:rPr lang="en-US" sz="1200" dirty="0"/>
              <a:t>: Both accelerated formats achieve </a:t>
            </a:r>
            <a:r>
              <a:rPr lang="en-US" sz="1200" b="1" dirty="0"/>
              <a:t>higher GPAs in half the duration</a:t>
            </a:r>
            <a:r>
              <a:rPr lang="en-US" sz="1200" dirty="0"/>
              <a:t> (HR: 6→3 months, Digital Marketing: 5→3 months), suggesting concentrated study periods </a:t>
            </a:r>
            <a:r>
              <a:rPr lang="en-US" sz="1200" b="1" dirty="0"/>
              <a:t>eliminate knowledge decay</a:t>
            </a:r>
            <a:r>
              <a:rPr lang="en-US" sz="1200" dirty="0"/>
              <a:t> and attract more motivated student cohorts.</a:t>
            </a:r>
          </a:p>
          <a:p>
            <a:r>
              <a:rPr lang="en-US" sz="1200" b="1" dirty="0"/>
              <a:t>Scalable Success Model</a:t>
            </a:r>
            <a:r>
              <a:rPr lang="en-US" sz="1200" dirty="0"/>
              <a:t>: The accelerated approach proves that </a:t>
            </a:r>
            <a:r>
              <a:rPr lang="en-US" sz="1200" b="1" dirty="0"/>
              <a:t>shorter, intensive learning can simultaneously improve outcomes</a:t>
            </a:r>
            <a:r>
              <a:rPr lang="en-US" sz="1200" dirty="0"/>
              <a:t> and reduce institutional resource allocation per successful graduate, offering a win-win for students and institutions.</a:t>
            </a:r>
          </a:p>
          <a:p>
            <a:r>
              <a:rPr lang="en-US" sz="1200" b="1" dirty="0"/>
              <a:t>Strategic Implication</a:t>
            </a:r>
            <a:r>
              <a:rPr lang="en-US" sz="1200" dirty="0"/>
              <a:t>: Institutions should </a:t>
            </a:r>
            <a:r>
              <a:rPr lang="en-US" sz="1200" b="1" dirty="0"/>
              <a:t>expand accelerated program offerings</a:t>
            </a:r>
            <a:r>
              <a:rPr lang="en-US" sz="1200" dirty="0"/>
              <a:t> where feasible, as the data shows improved performance with reduced time investment across different subject areas.</a:t>
            </a:r>
          </a:p>
          <a:p>
            <a:pPr algn="l"/>
            <a:endParaRPr lang="en-US" sz="1000" dirty="0"/>
          </a:p>
        </p:txBody>
      </p:sp>
      <p:pic>
        <p:nvPicPr>
          <p:cNvPr id="5" name="Picture 4" descr="A graph of a course duration&#10;&#10;AI-generated content may be incorrect.">
            <a:extLst>
              <a:ext uri="{FF2B5EF4-FFF2-40B4-BE49-F238E27FC236}">
                <a16:creationId xmlns:a16="http://schemas.microsoft.com/office/drawing/2014/main" id="{21137D6E-46D0-8422-AF6F-F6D651CF2AF9}"/>
              </a:ext>
            </a:extLst>
          </p:cNvPr>
          <p:cNvPicPr>
            <a:picLocks noChangeAspect="1"/>
          </p:cNvPicPr>
          <p:nvPr/>
        </p:nvPicPr>
        <p:blipFill>
          <a:blip r:embed="rId2"/>
          <a:stretch>
            <a:fillRect/>
          </a:stretch>
        </p:blipFill>
        <p:spPr>
          <a:xfrm>
            <a:off x="463251" y="747589"/>
            <a:ext cx="5820104" cy="2290026"/>
          </a:xfrm>
          <a:prstGeom prst="rect">
            <a:avLst/>
          </a:prstGeom>
        </p:spPr>
      </p:pic>
      <p:sp>
        <p:nvSpPr>
          <p:cNvPr id="6" name="TextBox 5">
            <a:extLst>
              <a:ext uri="{FF2B5EF4-FFF2-40B4-BE49-F238E27FC236}">
                <a16:creationId xmlns:a16="http://schemas.microsoft.com/office/drawing/2014/main" id="{5B13575D-2B17-2961-C98F-2B01A4CDFB9F}"/>
              </a:ext>
            </a:extLst>
          </p:cNvPr>
          <p:cNvSpPr txBox="1"/>
          <p:nvPr/>
        </p:nvSpPr>
        <p:spPr>
          <a:xfrm>
            <a:off x="6409189" y="3530602"/>
            <a:ext cx="556728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t>Chart 4: Performance Distribution by Course Funding Type</a:t>
            </a:r>
          </a:p>
          <a:p>
            <a:r>
              <a:rPr lang="en-US" sz="1200" b="1" dirty="0"/>
              <a:t>Key Insights:</a:t>
            </a:r>
            <a:endParaRPr lang="en-US" sz="1200" dirty="0"/>
          </a:p>
          <a:p>
            <a:r>
              <a:rPr lang="en-US" sz="1200" b="1" dirty="0"/>
              <a:t>Top Performers</a:t>
            </a:r>
            <a:r>
              <a:rPr lang="en-US" sz="1200" dirty="0"/>
              <a:t>: </a:t>
            </a:r>
            <a:r>
              <a:rPr lang="en-US" sz="1200" b="1" dirty="0"/>
              <a:t>Individual - SFC + $1000 Scholarship</a:t>
            </a:r>
            <a:r>
              <a:rPr lang="en-US" sz="1200" dirty="0"/>
              <a:t> (100% "Good" or better) and </a:t>
            </a:r>
            <a:r>
              <a:rPr lang="en-US" sz="1200" b="1" dirty="0"/>
              <a:t>Sponsored - SDF</a:t>
            </a:r>
            <a:r>
              <a:rPr lang="en-US" sz="1200" dirty="0"/>
              <a:t> (100% "Good Credit" or above) prove that comprehensive financial support delivers optimal outcomes for adult learners.</a:t>
            </a:r>
          </a:p>
          <a:p>
            <a:r>
              <a:rPr lang="en-US" sz="1200" b="1" dirty="0" err="1"/>
              <a:t>SkillsFuture</a:t>
            </a:r>
            <a:r>
              <a:rPr lang="en-US" sz="1200" b="1" dirty="0"/>
              <a:t> Success</a:t>
            </a:r>
            <a:r>
              <a:rPr lang="en-US" sz="1200" dirty="0"/>
              <a:t>: </a:t>
            </a:r>
            <a:r>
              <a:rPr lang="en-US" sz="1200" b="1" dirty="0"/>
              <a:t>Individual - SFC</a:t>
            </a:r>
            <a:r>
              <a:rPr lang="en-US" sz="1200" dirty="0"/>
              <a:t> achieves ~63% "Good" or better performance, significantly outperforming basic Individual funding, demonstrating Singapore's </a:t>
            </a:r>
            <a:r>
              <a:rPr lang="en-US" sz="1200" dirty="0" err="1"/>
              <a:t>SkillsFuture</a:t>
            </a:r>
            <a:r>
              <a:rPr lang="en-US" sz="1200" dirty="0"/>
              <a:t> program effectively supports career transitions.</a:t>
            </a:r>
          </a:p>
          <a:p>
            <a:r>
              <a:rPr lang="en-US" sz="1200" b="1" dirty="0"/>
              <a:t>Self-Funded Risk</a:t>
            </a:r>
            <a:r>
              <a:rPr lang="en-US" sz="1200" dirty="0"/>
              <a:t>: </a:t>
            </a:r>
            <a:r>
              <a:rPr lang="en-US" sz="1200" b="1" dirty="0"/>
              <a:t>Individual</a:t>
            </a:r>
            <a:r>
              <a:rPr lang="en-US" sz="1200" dirty="0"/>
              <a:t> students show 14.1% </a:t>
            </a:r>
            <a:r>
              <a:rPr lang="en-US" sz="1200" b="1" dirty="0"/>
              <a:t>credit or worse </a:t>
            </a:r>
            <a:r>
              <a:rPr lang="en-US" sz="1200" dirty="0"/>
              <a:t>and </a:t>
            </a:r>
            <a:r>
              <a:rPr lang="en-US" sz="1200" b="1" dirty="0"/>
              <a:t>Individual (Waived App Fee)</a:t>
            </a:r>
            <a:r>
              <a:rPr lang="en-US" sz="1200" dirty="0"/>
              <a:t> has 50% stuck in "Credit" grades, proving minimal/no support is insufficient for this mature student demographic. </a:t>
            </a:r>
          </a:p>
          <a:p>
            <a:r>
              <a:rPr lang="en-US" sz="1200" b="1" dirty="0"/>
              <a:t>Strategic Insight</a:t>
            </a:r>
            <a:r>
              <a:rPr lang="en-US" sz="1200" dirty="0"/>
              <a:t>: </a:t>
            </a:r>
            <a:r>
              <a:rPr lang="en-US" sz="1200" b="1" dirty="0"/>
              <a:t>Government-supported funding models</a:t>
            </a:r>
            <a:r>
              <a:rPr lang="en-US" sz="1200" dirty="0"/>
              <a:t> (SFC + scholarships, SDF partnerships) consistently outperform pure self-funding or basic employer sponsorship, justifying expanded investment in these proven approaches.</a:t>
            </a:r>
          </a:p>
        </p:txBody>
      </p:sp>
      <p:pic>
        <p:nvPicPr>
          <p:cNvPr id="8" name="Picture 7">
            <a:extLst>
              <a:ext uri="{FF2B5EF4-FFF2-40B4-BE49-F238E27FC236}">
                <a16:creationId xmlns:a16="http://schemas.microsoft.com/office/drawing/2014/main" id="{B3D06A52-1C22-352F-4EBA-4A0D0C8F0AB1}"/>
              </a:ext>
            </a:extLst>
          </p:cNvPr>
          <p:cNvPicPr>
            <a:picLocks noChangeAspect="1"/>
          </p:cNvPicPr>
          <p:nvPr/>
        </p:nvPicPr>
        <p:blipFill>
          <a:blip r:embed="rId3"/>
          <a:srcRect l="1031"/>
          <a:stretch>
            <a:fillRect/>
          </a:stretch>
        </p:blipFill>
        <p:spPr>
          <a:xfrm>
            <a:off x="6480637" y="419449"/>
            <a:ext cx="5185441" cy="2940342"/>
          </a:xfrm>
          <a:prstGeom prst="rect">
            <a:avLst/>
          </a:prstGeom>
        </p:spPr>
      </p:pic>
    </p:spTree>
    <p:extLst>
      <p:ext uri="{BB962C8B-B14F-4D97-AF65-F5344CB8AC3E}">
        <p14:creationId xmlns:p14="http://schemas.microsoft.com/office/powerpoint/2010/main" val="189172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EABB66-3AE1-04A0-FE7C-E9626060642B}"/>
              </a:ext>
            </a:extLst>
          </p:cNvPr>
          <p:cNvSpPr>
            <a:spLocks noGrp="1"/>
          </p:cNvSpPr>
          <p:nvPr>
            <p:ph type="title"/>
          </p:nvPr>
        </p:nvSpPr>
        <p:spPr>
          <a:xfrm>
            <a:off x="838200" y="0"/>
            <a:ext cx="10515600" cy="315912"/>
          </a:xfrm>
        </p:spPr>
        <p:txBody>
          <a:bodyPr>
            <a:normAutofit/>
          </a:bodyPr>
          <a:lstStyle/>
          <a:p>
            <a:pPr algn="ctr"/>
            <a:r>
              <a:rPr lang="en-SG" sz="1200" b="1" u="sng"/>
              <a:t>Ethan Ng Wen Xian (Dashboard)</a:t>
            </a:r>
          </a:p>
        </p:txBody>
      </p:sp>
      <p:sp>
        <p:nvSpPr>
          <p:cNvPr id="5" name="TextBox 4">
            <a:extLst>
              <a:ext uri="{FF2B5EF4-FFF2-40B4-BE49-F238E27FC236}">
                <a16:creationId xmlns:a16="http://schemas.microsoft.com/office/drawing/2014/main" id="{C9B08808-D470-B897-90FC-AF5CBC232C95}"/>
              </a:ext>
            </a:extLst>
          </p:cNvPr>
          <p:cNvSpPr txBox="1"/>
          <p:nvPr/>
        </p:nvSpPr>
        <p:spPr>
          <a:xfrm>
            <a:off x="1329655" y="4898253"/>
            <a:ext cx="974475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The integrated dashboard reveals that institutional decisions drive student success more than student characteristics alone. While time gaps universally impact performance across all backgrounds (-0.062 GPA per year), strategic program design (Business Administration: 47.6% top performance vs Intelligent Systems: 28.6%), accelerated learning formats (outperform standard by 0.1-0.2 GPA), and comprehensive financial support (SFC + Scholarship: 100% "Good" or better) create the strongest performance outcomes. Institutions can optimize success by focusing on controllable factors: enhanced program delivery, intensive learning modalities, and robust financial aid packages.</a:t>
            </a:r>
          </a:p>
        </p:txBody>
      </p:sp>
      <p:sp>
        <p:nvSpPr>
          <p:cNvPr id="7" name="TextBox 6">
            <a:extLst>
              <a:ext uri="{FF2B5EF4-FFF2-40B4-BE49-F238E27FC236}">
                <a16:creationId xmlns:a16="http://schemas.microsoft.com/office/drawing/2014/main" id="{D4D427B0-2843-9DAD-4E2B-82548A8F6F4B}"/>
              </a:ext>
            </a:extLst>
          </p:cNvPr>
          <p:cNvSpPr txBox="1"/>
          <p:nvPr/>
        </p:nvSpPr>
        <p:spPr>
          <a:xfrm>
            <a:off x="3337138" y="315912"/>
            <a:ext cx="7675927" cy="369332"/>
          </a:xfrm>
          <a:prstGeom prst="rect">
            <a:avLst/>
          </a:prstGeom>
          <a:noFill/>
        </p:spPr>
        <p:txBody>
          <a:bodyPr wrap="square" rtlCol="0">
            <a:spAutoFit/>
          </a:bodyPr>
          <a:lstStyle/>
          <a:p>
            <a:r>
              <a:rPr lang="en-US" b="1" u="sng" dirty="0"/>
              <a:t>What institutional approaches drive student success?</a:t>
            </a:r>
            <a:endParaRPr lang="en-SG" b="1" u="sng" dirty="0"/>
          </a:p>
        </p:txBody>
      </p:sp>
      <p:pic>
        <p:nvPicPr>
          <p:cNvPr id="13" name="Picture 12">
            <a:extLst>
              <a:ext uri="{FF2B5EF4-FFF2-40B4-BE49-F238E27FC236}">
                <a16:creationId xmlns:a16="http://schemas.microsoft.com/office/drawing/2014/main" id="{B8E18B06-A74A-52C0-C50F-5CCEFE033686}"/>
              </a:ext>
            </a:extLst>
          </p:cNvPr>
          <p:cNvPicPr>
            <a:picLocks noChangeAspect="1"/>
          </p:cNvPicPr>
          <p:nvPr/>
        </p:nvPicPr>
        <p:blipFill>
          <a:blip r:embed="rId2"/>
          <a:stretch>
            <a:fillRect/>
          </a:stretch>
        </p:blipFill>
        <p:spPr>
          <a:xfrm>
            <a:off x="1892242" y="685244"/>
            <a:ext cx="8619584" cy="4051182"/>
          </a:xfrm>
          <a:prstGeom prst="rect">
            <a:avLst/>
          </a:prstGeom>
        </p:spPr>
      </p:pic>
    </p:spTree>
    <p:extLst>
      <p:ext uri="{BB962C8B-B14F-4D97-AF65-F5344CB8AC3E}">
        <p14:creationId xmlns:p14="http://schemas.microsoft.com/office/powerpoint/2010/main" val="4051935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1973</Words>
  <Application>Microsoft Office PowerPoint</Application>
  <PresentationFormat>Widescreen</PresentationFormat>
  <Paragraphs>79</Paragraphs>
  <Slides>14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Aptos</vt:lpstr>
      <vt:lpstr>Aptos Display</vt:lpstr>
      <vt:lpstr>Arial</vt:lpstr>
      <vt:lpstr>Bahnschrift SemiBold</vt:lpstr>
      <vt:lpstr>Office Theme</vt:lpstr>
      <vt:lpstr>Module Name : DAVI Academic Year : AY2526S1</vt:lpstr>
      <vt:lpstr>Objective / Problem Statement</vt:lpstr>
      <vt:lpstr>Dashboard Template Design</vt:lpstr>
      <vt:lpstr>Tan Eu Zin (Charts)</vt:lpstr>
      <vt:lpstr>Tan Eu Zin (Charts)</vt:lpstr>
      <vt:lpstr>Tan Eu Zin (Dashboard)</vt:lpstr>
      <vt:lpstr>Ethan Ng Wen Xian (Charts)</vt:lpstr>
      <vt:lpstr>Ethan Ng Wen Xian (Charts)</vt:lpstr>
      <vt:lpstr>Ethan Ng Wen Xian (Dashboard)</vt:lpstr>
      <vt:lpstr>Enhanced Strategic Interventions Integrating Student Success Predictors with Institutional Excellence  </vt:lpstr>
      <vt:lpstr>Actionable Recommendations…  How do we help to raise the grades (GPA) of students?</vt:lpstr>
      <vt:lpstr>Page 1 of merged dashboard (EuZin's page)</vt:lpstr>
      <vt:lpstr>Page 2 of merged dashboard (Ethan's page)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EU ZIN</dc:creator>
  <cp:lastModifiedBy>NG WEN XIAN</cp:lastModifiedBy>
  <cp:revision>153</cp:revision>
  <dcterms:created xsi:type="dcterms:W3CDTF">2025-08-15T10:43:32Z</dcterms:created>
  <dcterms:modified xsi:type="dcterms:W3CDTF">2025-08-20T06:01:30Z</dcterms:modified>
</cp:coreProperties>
</file>