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1d2c08f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1d2c08f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1d2c08f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1d2c08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71d2c08f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71d2c08f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1d2c08f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1d2c08f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1d2c08f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1d2c08f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1d2c08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1d2c08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1d2c08f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1d2c08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1d2c08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1d2c08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1d2c08f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1d2c08f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1d2c08f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1d2c08f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1d2c08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71d2c08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1d2c08f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1d2c08f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Genetic </a:t>
            </a:r>
            <a:r>
              <a:rPr lang="en"/>
              <a:t>Predispositions</a:t>
            </a:r>
            <a:r>
              <a:rPr lang="en"/>
              <a:t> to A</a:t>
            </a:r>
            <a:r>
              <a:rPr lang="en"/>
              <a:t>lcohol</a:t>
            </a:r>
            <a:r>
              <a:rPr lang="en"/>
              <a:t> Use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O’Keefe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in IGV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" y="24113"/>
            <a:ext cx="9046025" cy="5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 and Intended Analysis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1061350" y="1505700"/>
            <a:ext cx="3250200" cy="30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Search for SV and CNV in alcohol abuse linked genes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Delly - detecting structural 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variants 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(SV)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GATK - detecting SNP and CNV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Genes of interest (AUD)</a:t>
            </a:r>
            <a:r>
              <a:rPr baseline="30000" lang="en" sz="1400">
                <a:solidFill>
                  <a:srgbClr val="000000"/>
                </a:solidFill>
              </a:rPr>
              <a:t>4,5</a:t>
            </a:r>
            <a:endParaRPr baseline="30000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Aldh2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ADH1B,C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FTO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 sz="1400">
                <a:solidFill>
                  <a:srgbClr val="000000"/>
                </a:solidFill>
              </a:rPr>
              <a:t>SLC39A8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</a:rPr>
              <a:t>VRK2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</a:rPr>
              <a:t>DCLK2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</a:rPr>
              <a:t>ISL1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</a:rPr>
              <a:t>BRAP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49684" l="86904" r="0" t="19839"/>
          <a:stretch/>
        </p:blipFill>
        <p:spPr>
          <a:xfrm>
            <a:off x="163275" y="1387925"/>
            <a:ext cx="898075" cy="15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25" y="3262175"/>
            <a:ext cx="967125" cy="4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46950" y="1469575"/>
            <a:ext cx="88011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Vengeliene, Valentina. “A Comparative Study on Alcohol-Preferring Rat Lines: Effects of Deprivation and Stress Phases on Voluntary Alcohol Intake.” </a:t>
            </a:r>
            <a:r>
              <a:rPr i="1" lang="en" sz="1100"/>
              <a:t>Alcoholism, Clinical and Experimental Research</a:t>
            </a:r>
            <a:r>
              <a:rPr lang="en" sz="1100"/>
              <a:t>, U.S. National Library of Medicine, https://pubmed.ncbi.nlm.nih.gov/12878910/.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Liu, Tiancheng, et al. “Comparative Genome of GK and Wistar Rats Reveals Genetic Basis of Type 2 Diabetes.” </a:t>
            </a:r>
            <a:r>
              <a:rPr i="1" lang="en" sz="1100"/>
              <a:t>PloS One</a:t>
            </a:r>
            <a:r>
              <a:rPr lang="en" sz="1100"/>
              <a:t>, Public Library of Science, 3 Nov. 2015, https://www.ncbi.nlm.nih.gov/pmc/articles/PMC4631338/.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“MRATBN7.2 - Genome - Assembly - NCBI.” </a:t>
            </a:r>
            <a:r>
              <a:rPr i="1" lang="en" sz="1100"/>
              <a:t>National Center for Biotechnology Information</a:t>
            </a:r>
            <a:r>
              <a:rPr lang="en" sz="1100"/>
              <a:t>, U.S. National Library of Medicine, https://www.ncbi.nlm.nih.gov/assembly/GCF_015227675.2. </a:t>
            </a:r>
            <a:endParaRPr sz="11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Edenberg, Howard J, and Tatiana Foroud. “Genetics and Alcoholism.” </a:t>
            </a:r>
            <a:r>
              <a:rPr i="1" lang="en" sz="1100"/>
              <a:t>Nature Reviews. Gastroenterology &amp; Hepatology</a:t>
            </a:r>
            <a:r>
              <a:rPr lang="en" sz="1100"/>
              <a:t>, U.S. National Library of Medicine, Aug. 2013, https://www.ncbi.nlm.nih.gov/pmc/articles/PMC4056340/.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“Study Reveals Genes Associated with Heavy Drinking and Alcoholism.” </a:t>
            </a:r>
            <a:r>
              <a:rPr i="1" lang="en" sz="1100"/>
              <a:t>ScienceDaily</a:t>
            </a:r>
            <a:r>
              <a:rPr lang="en" sz="1100"/>
              <a:t>, ScienceDaily, 2 Apr. 2019, https://www.sciencedaily.com/releases/2019/04/190402124314.htm.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My work at UNH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Behavioral Neuroscience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Identifying endophenotypes of individuals vulnerable to alcohol abuse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Propensity to consume </a:t>
            </a:r>
            <a:r>
              <a:rPr lang="en"/>
              <a:t>alcohol</a:t>
            </a:r>
            <a:r>
              <a:rPr baseline="30000" lang="en"/>
              <a:t>1</a:t>
            </a:r>
            <a:endParaRPr baseline="30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in most rats (Brown Rat)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Requires significant positive associations / fading procedures.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Wistar and P-rats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Bred with a higher propensity to consume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Identify variation </a:t>
            </a:r>
            <a:r>
              <a:rPr lang="en"/>
              <a:t>alcohol</a:t>
            </a:r>
            <a:r>
              <a:rPr lang="en"/>
              <a:t> abuse related genes between </a:t>
            </a:r>
            <a:r>
              <a:rPr lang="en"/>
              <a:t>alcohol</a:t>
            </a:r>
            <a:r>
              <a:rPr lang="en"/>
              <a:t> </a:t>
            </a:r>
            <a:r>
              <a:rPr lang="en"/>
              <a:t>preferring (Wistar)</a:t>
            </a:r>
            <a:r>
              <a:rPr lang="en"/>
              <a:t> and non-alcohol </a:t>
            </a:r>
            <a:r>
              <a:rPr lang="en"/>
              <a:t>preferring</a:t>
            </a:r>
            <a:r>
              <a:rPr lang="en"/>
              <a:t> rats (Brown rat)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40709" l="0" r="0" t="0"/>
          <a:stretch/>
        </p:blipFill>
        <p:spPr>
          <a:xfrm>
            <a:off x="311725" y="1315150"/>
            <a:ext cx="8205475" cy="36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Sequences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25" y="1293350"/>
            <a:ext cx="13335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1912" t="0"/>
          <a:stretch/>
        </p:blipFill>
        <p:spPr>
          <a:xfrm>
            <a:off x="5222400" y="1293349"/>
            <a:ext cx="291444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3128950"/>
            <a:ext cx="4531175" cy="16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098700" y="3243250"/>
            <a:ext cx="1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mRatBN7.2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84275" y="3151425"/>
            <a:ext cx="17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017325" y="1314450"/>
            <a:ext cx="1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FastQC analysis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100" y="3456201"/>
            <a:ext cx="1111625" cy="11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11058" y="1670039"/>
            <a:ext cx="2060100" cy="147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8 Concatenated fastq reads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About 64,000,000 reads (100bp) analyzed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2486"/>
          <a:stretch/>
        </p:blipFill>
        <p:spPr>
          <a:xfrm>
            <a:off x="3259650" y="1275300"/>
            <a:ext cx="4780100" cy="3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FastQC analysis continued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75" y="1306275"/>
            <a:ext cx="4395499" cy="38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alignment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58325" l="34676" r="47517" t="19032"/>
          <a:stretch/>
        </p:blipFill>
        <p:spPr>
          <a:xfrm>
            <a:off x="261275" y="1415162"/>
            <a:ext cx="1396099" cy="133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5275" y="2792200"/>
            <a:ext cx="2359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Bowtie 2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-"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Command line sequence alignment tool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-"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Used for its speed and sensitivity 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-"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Aligns </a:t>
            </a:r>
            <a:r>
              <a:rPr b="1" lang="en" sz="13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</a:t>
            </a: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lang="en" sz="13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reverse</a:t>
            </a: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 reads to an indexed </a:t>
            </a: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reference genome</a:t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025" y="4150200"/>
            <a:ext cx="5314950" cy="89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2098225" y="4767950"/>
            <a:ext cx="6288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/>
          <p:nvPr/>
        </p:nvSpPr>
        <p:spPr>
          <a:xfrm>
            <a:off x="3135100" y="4514850"/>
            <a:ext cx="155100" cy="73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018575" y="4514850"/>
            <a:ext cx="155100" cy="73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529700" y="4650925"/>
            <a:ext cx="155100" cy="7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7560100" y="4514850"/>
            <a:ext cx="155100" cy="7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684800" y="1512138"/>
            <a:ext cx="39978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Average alignment rates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Overall coverage - 93.71% 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5.22% were not aligned 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72.21% aligned once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21.50% aligned more than once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.Sam to .Bam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63600" l="51329" r="30370" t="10240"/>
          <a:stretch/>
        </p:blipFill>
        <p:spPr>
          <a:xfrm>
            <a:off x="171474" y="1404250"/>
            <a:ext cx="1738975" cy="18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4025125"/>
            <a:ext cx="8839200" cy="455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188150" y="1708675"/>
            <a:ext cx="295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 - sequence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alignment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Bam - binary alignment map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Compresses to about 1/4th the size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and Sorting .bam files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44258" l="69463" r="15698" t="19251"/>
          <a:stretch/>
        </p:blipFill>
        <p:spPr>
          <a:xfrm>
            <a:off x="195925" y="1387925"/>
            <a:ext cx="1283676" cy="23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-65350" y="3902525"/>
            <a:ext cx="415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       Sorting		 Indexing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.bam   -&gt;   .sorted.bam   -&gt;   .sorted.bam.bai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175" y="1401146"/>
            <a:ext cx="5266824" cy="36572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007575" y="1510425"/>
            <a:ext cx="1869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IGV tools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Built into browser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Command line conda program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