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9"/>
  </p:notesMasterIdLst>
  <p:handoutMasterIdLst>
    <p:handoutMasterId r:id="rId20"/>
  </p:handoutMasterIdLst>
  <p:sldIdLst>
    <p:sldId id="256" r:id="rId5"/>
    <p:sldId id="257" r:id="rId6"/>
    <p:sldId id="258" r:id="rId7"/>
    <p:sldId id="266" r:id="rId8"/>
    <p:sldId id="262" r:id="rId9"/>
    <p:sldId id="259" r:id="rId10"/>
    <p:sldId id="263" r:id="rId11"/>
    <p:sldId id="264" r:id="rId12"/>
    <p:sldId id="265" r:id="rId13"/>
    <p:sldId id="267" r:id="rId14"/>
    <p:sldId id="268" r:id="rId15"/>
    <p:sldId id="269" r:id="rId16"/>
    <p:sldId id="270"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Exploratory Data Analysis</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Data Cleaning</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Algorithm Selection &amp; Hyper-Parameter Tuning</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p and bucket outlin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Exploratory Data Analysis</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Data Cleaning</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Algorithm Selection &amp; Hyper-Parameter Tuning</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8/12/2021</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333048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77511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421342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4014688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07795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0006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407464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09015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24446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8/12/2021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8/12/2021</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8/12/2021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8/12/2021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8/12/2021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8/12/2021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8/12/2021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8/12/2021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predicting air pollution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A machine learning study conducted by</a:t>
            </a:r>
            <a:br>
              <a:rPr lang="en-US" sz="1800" dirty="0">
                <a:solidFill>
                  <a:schemeClr val="tx1"/>
                </a:solidFill>
              </a:rPr>
            </a:br>
            <a:r>
              <a:rPr lang="en-US" sz="1800" dirty="0">
                <a:solidFill>
                  <a:schemeClr val="tx1"/>
                </a:solidFill>
              </a:rPr>
              <a:t>Ethan Tan (P2012085)</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12697" y="370076"/>
            <a:ext cx="3504310" cy="1495794"/>
          </a:xfrm>
          <a:noFill/>
          <a:ln>
            <a:solidFill>
              <a:srgbClr val="FFFFFF"/>
            </a:solidFill>
          </a:ln>
          <a:effectLst>
            <a:glow rad="152400">
              <a:schemeClr val="bg1">
                <a:alpha val="13000"/>
              </a:schemeClr>
            </a:glow>
          </a:effectLst>
        </p:spPr>
        <p:txBody>
          <a:bodyPr wrap="square">
            <a:noAutofit/>
          </a:bodyPr>
          <a:lstStyle/>
          <a:p>
            <a:r>
              <a:rPr lang="en-US" sz="2400" dirty="0">
                <a:solidFill>
                  <a:srgbClr val="FFFFFF"/>
                </a:solidFill>
              </a:rPr>
              <a:t>Hyper-Parameter Tuning</a:t>
            </a:r>
            <a:br>
              <a:rPr lang="en-US" sz="2400" dirty="0">
                <a:solidFill>
                  <a:srgbClr val="FFFFFF"/>
                </a:solidFill>
              </a:rPr>
            </a:br>
            <a:r>
              <a:rPr lang="en-US" sz="2400" dirty="0">
                <a:solidFill>
                  <a:srgbClr val="FFFFFF"/>
                </a:solidFill>
              </a:rPr>
              <a:t>(Exp. Smoothing)</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12697" y="2235947"/>
            <a:ext cx="3504310" cy="4251978"/>
          </a:xfrm>
        </p:spPr>
        <p:txBody>
          <a:bodyPr>
            <a:normAutofit/>
          </a:bodyPr>
          <a:lstStyle/>
          <a:p>
            <a:r>
              <a:rPr lang="en-SG" dirty="0">
                <a:solidFill>
                  <a:schemeClr val="bg1"/>
                </a:solidFill>
              </a:rPr>
              <a:t>I also tested using the </a:t>
            </a:r>
            <a:r>
              <a:rPr lang="en-SG" dirty="0" err="1">
                <a:solidFill>
                  <a:schemeClr val="bg1"/>
                </a:solidFill>
              </a:rPr>
              <a:t>ExponentialSmoothing</a:t>
            </a:r>
            <a:r>
              <a:rPr lang="en-SG" dirty="0">
                <a:solidFill>
                  <a:schemeClr val="bg1"/>
                </a:solidFill>
              </a:rPr>
              <a:t> model to model the data</a:t>
            </a:r>
            <a:endParaRPr lang="en-GB" dirty="0">
              <a:solidFill>
                <a:schemeClr val="bg1"/>
              </a:solidFill>
            </a:endParaRPr>
          </a:p>
        </p:txBody>
      </p:sp>
    </p:spTree>
    <p:extLst>
      <p:ext uri="{BB962C8B-B14F-4D97-AF65-F5344CB8AC3E}">
        <p14:creationId xmlns:p14="http://schemas.microsoft.com/office/powerpoint/2010/main" val="40208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12697" y="370076"/>
            <a:ext cx="3504310" cy="1495794"/>
          </a:xfrm>
          <a:noFill/>
          <a:ln>
            <a:solidFill>
              <a:srgbClr val="FFFFFF"/>
            </a:solidFill>
          </a:ln>
          <a:effectLst>
            <a:glow rad="152400">
              <a:schemeClr val="bg1">
                <a:alpha val="13000"/>
              </a:schemeClr>
            </a:glow>
          </a:effectLst>
        </p:spPr>
        <p:txBody>
          <a:bodyPr wrap="square">
            <a:noAutofit/>
          </a:bodyPr>
          <a:lstStyle/>
          <a:p>
            <a:r>
              <a:rPr lang="en-US" sz="2400" dirty="0">
                <a:solidFill>
                  <a:srgbClr val="FFFFFF"/>
                </a:solidFill>
              </a:rPr>
              <a:t>Hyper-Parameter Tuning</a:t>
            </a:r>
            <a:br>
              <a:rPr lang="en-US" sz="2400" dirty="0">
                <a:solidFill>
                  <a:srgbClr val="FFFFFF"/>
                </a:solidFill>
              </a:rPr>
            </a:br>
            <a:r>
              <a:rPr lang="en-US" sz="2400" dirty="0">
                <a:solidFill>
                  <a:srgbClr val="FFFFFF"/>
                </a:solidFill>
              </a:rPr>
              <a:t>(Exp. Smoothing)</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12697" y="2235947"/>
            <a:ext cx="3504310" cy="4251978"/>
          </a:xfrm>
        </p:spPr>
        <p:txBody>
          <a:bodyPr>
            <a:normAutofit/>
          </a:bodyPr>
          <a:lstStyle/>
          <a:p>
            <a:r>
              <a:rPr lang="en-SG" dirty="0">
                <a:solidFill>
                  <a:schemeClr val="bg1"/>
                </a:solidFill>
              </a:rPr>
              <a:t>I also tested using the </a:t>
            </a:r>
            <a:r>
              <a:rPr lang="en-SG" dirty="0" err="1">
                <a:solidFill>
                  <a:schemeClr val="bg1"/>
                </a:solidFill>
              </a:rPr>
              <a:t>ExponentialSmoothing</a:t>
            </a:r>
            <a:r>
              <a:rPr lang="en-SG" dirty="0">
                <a:solidFill>
                  <a:schemeClr val="bg1"/>
                </a:solidFill>
              </a:rPr>
              <a:t> model to model the data</a:t>
            </a:r>
            <a:endParaRPr lang="en-GB" dirty="0">
              <a:solidFill>
                <a:schemeClr val="bg1"/>
              </a:solidFill>
            </a:endParaRPr>
          </a:p>
        </p:txBody>
      </p:sp>
    </p:spTree>
    <p:extLst>
      <p:ext uri="{BB962C8B-B14F-4D97-AF65-F5344CB8AC3E}">
        <p14:creationId xmlns:p14="http://schemas.microsoft.com/office/powerpoint/2010/main" val="96743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000" dirty="0">
                <a:solidFill>
                  <a:srgbClr val="FFFFFF"/>
                </a:solidFill>
              </a:rPr>
              <a:t>Evaluating In-Sample Predictions</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Tree>
    <p:extLst>
      <p:ext uri="{BB962C8B-B14F-4D97-AF65-F5344CB8AC3E}">
        <p14:creationId xmlns:p14="http://schemas.microsoft.com/office/powerpoint/2010/main" val="407991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000" dirty="0">
                <a:solidFill>
                  <a:srgbClr val="FFFFFF"/>
                </a:solidFill>
              </a:rPr>
              <a:t>Evaluating Out-of-Sample Predictions</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SG" dirty="0">
              <a:solidFill>
                <a:schemeClr val="bg1"/>
              </a:solidFill>
            </a:endParaRPr>
          </a:p>
        </p:txBody>
      </p:sp>
    </p:spTree>
    <p:extLst>
      <p:ext uri="{BB962C8B-B14F-4D97-AF65-F5344CB8AC3E}">
        <p14:creationId xmlns:p14="http://schemas.microsoft.com/office/powerpoint/2010/main" val="382357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6182264" y="2638044"/>
            <a:ext cx="4451773" cy="3101983"/>
          </a:xfrm>
        </p:spPr>
        <p:txBody>
          <a:bodyPr/>
          <a:lstStyle/>
          <a:p>
            <a:pPr marL="0" indent="0">
              <a:buNone/>
            </a:pPr>
            <a:r>
              <a:rPr lang="en-US" dirty="0">
                <a:solidFill>
                  <a:schemeClr val="bg1"/>
                </a:solidFill>
              </a:rPr>
              <a:t>someone@example.com</a:t>
            </a: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Thought Process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8524100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02442"/>
            <a:ext cx="3363974" cy="4521642"/>
          </a:xfrm>
        </p:spPr>
        <p:txBody>
          <a:bodyPr>
            <a:normAutofit/>
          </a:bodyPr>
          <a:lstStyle/>
          <a:p>
            <a:r>
              <a:rPr lang="en-SG" dirty="0">
                <a:solidFill>
                  <a:schemeClr val="bg1"/>
                </a:solidFill>
              </a:rPr>
              <a:t>Reasons to clean data:</a:t>
            </a:r>
          </a:p>
          <a:p>
            <a:pPr marL="571500" lvl="1" indent="-342900">
              <a:spcBef>
                <a:spcPts val="600"/>
              </a:spcBef>
              <a:buClr>
                <a:schemeClr val="bg1"/>
              </a:buClr>
              <a:buFont typeface="+mj-lt"/>
              <a:buAutoNum type="alphaLcParenR"/>
            </a:pPr>
            <a:r>
              <a:rPr lang="en-SG" dirty="0">
                <a:solidFill>
                  <a:schemeClr val="bg1"/>
                </a:solidFill>
              </a:rPr>
              <a:t>Negatively skewed</a:t>
            </a:r>
          </a:p>
          <a:p>
            <a:pPr marL="571500" lvl="1" indent="-342900">
              <a:spcBef>
                <a:spcPts val="600"/>
              </a:spcBef>
              <a:buClr>
                <a:schemeClr val="bg1"/>
              </a:buClr>
              <a:buFont typeface="+mj-lt"/>
              <a:buAutoNum type="alphaLcParenR"/>
            </a:pPr>
            <a:r>
              <a:rPr lang="en-SG" dirty="0">
                <a:solidFill>
                  <a:schemeClr val="bg1"/>
                </a:solidFill>
              </a:rPr>
              <a:t>Contains outliers</a:t>
            </a:r>
          </a:p>
          <a:p>
            <a:pPr marL="571500" lvl="1" indent="-342900">
              <a:spcBef>
                <a:spcPts val="600"/>
              </a:spcBef>
              <a:buClr>
                <a:schemeClr val="bg1"/>
              </a:buClr>
              <a:buFont typeface="+mj-lt"/>
              <a:buAutoNum type="alphaLcParenR"/>
            </a:pPr>
            <a:r>
              <a:rPr lang="en-SG" dirty="0">
                <a:solidFill>
                  <a:schemeClr val="bg1"/>
                </a:solidFill>
              </a:rPr>
              <a:t>Very erratic</a:t>
            </a:r>
          </a:p>
          <a:p>
            <a:r>
              <a:rPr lang="en-SG" dirty="0">
                <a:solidFill>
                  <a:schemeClr val="bg1"/>
                </a:solidFill>
              </a:rPr>
              <a:t>All the above-mentioned factors will make it hard for any time series model to generalize</a:t>
            </a:r>
          </a:p>
          <a:p>
            <a:r>
              <a:rPr lang="en-SG" dirty="0">
                <a:solidFill>
                  <a:schemeClr val="bg1"/>
                </a:solidFill>
              </a:rPr>
              <a:t>During data cleaning, outliers were removed and replaced with more sensible values (for T, RH and Value)</a:t>
            </a:r>
          </a:p>
          <a:p>
            <a:r>
              <a:rPr lang="en-SG" dirty="0">
                <a:solidFill>
                  <a:schemeClr val="bg1"/>
                </a:solidFill>
              </a:rPr>
              <a:t>However, the forecast submitted to Kaggle was made using the outliers.</a:t>
            </a:r>
            <a:endParaRPr lang="en-GB" dirty="0">
              <a:solidFill>
                <a:schemeClr val="bg1"/>
              </a:solidFill>
            </a:endParaRPr>
          </a:p>
        </p:txBody>
      </p:sp>
      <p:pic>
        <p:nvPicPr>
          <p:cNvPr id="11" name="Picture 10" descr="Chart, histogram&#10;&#10;Description automatically generated">
            <a:extLst>
              <a:ext uri="{FF2B5EF4-FFF2-40B4-BE49-F238E27FC236}">
                <a16:creationId xmlns:a16="http://schemas.microsoft.com/office/drawing/2014/main" id="{0AF75104-C81F-454A-A650-9CE5A19C671C}"/>
              </a:ext>
            </a:extLst>
          </p:cNvPr>
          <p:cNvPicPr>
            <a:picLocks noChangeAspect="1"/>
          </p:cNvPicPr>
          <p:nvPr/>
        </p:nvPicPr>
        <p:blipFill>
          <a:blip r:embed="rId3"/>
          <a:stretch>
            <a:fillRect/>
          </a:stretch>
        </p:blipFill>
        <p:spPr>
          <a:xfrm>
            <a:off x="2792721" y="3526276"/>
            <a:ext cx="4554625" cy="2725239"/>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0E8BDBDA-4FF3-4B91-8131-0C011E3350CE}"/>
              </a:ext>
            </a:extLst>
          </p:cNvPr>
          <p:cNvPicPr>
            <a:picLocks noChangeAspect="1"/>
          </p:cNvPicPr>
          <p:nvPr/>
        </p:nvPicPr>
        <p:blipFill>
          <a:blip r:embed="rId4"/>
          <a:stretch>
            <a:fillRect/>
          </a:stretch>
        </p:blipFill>
        <p:spPr>
          <a:xfrm>
            <a:off x="177200" y="164639"/>
            <a:ext cx="4554625" cy="2736127"/>
          </a:xfrm>
          <a:prstGeom prst="rect">
            <a:avLst/>
          </a:prstGeom>
          <a:ln>
            <a:solidFill>
              <a:schemeClr val="tx1"/>
            </a:solidFill>
          </a:ln>
        </p:spPr>
      </p:pic>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211917" y="3004058"/>
            <a:ext cx="5831667"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1.1. Plotted values before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3056684" y="6354807"/>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1.2. Distributions of Values before cleaning</a:t>
            </a:r>
            <a:endParaRPr lang="en-GB" sz="1600" dirty="0">
              <a:solidFill>
                <a:schemeClr val="tx1"/>
              </a:solidFill>
            </a:endParaRP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57400"/>
            <a:ext cx="3363974" cy="4466684"/>
          </a:xfrm>
        </p:spPr>
        <p:txBody>
          <a:bodyPr>
            <a:normAutofit/>
          </a:bodyPr>
          <a:lstStyle/>
          <a:p>
            <a:r>
              <a:rPr lang="en-SG" dirty="0">
                <a:solidFill>
                  <a:schemeClr val="bg1"/>
                </a:solidFill>
              </a:rPr>
              <a:t>After data cleaning, all the values conform to more normal distributions.</a:t>
            </a:r>
          </a:p>
          <a:p>
            <a:r>
              <a:rPr lang="en-SG" dirty="0">
                <a:solidFill>
                  <a:schemeClr val="bg1"/>
                </a:solidFill>
              </a:rPr>
              <a:t>With the data more stable, it will be easier for the models to pick up on any trends within the time series, if any.</a:t>
            </a:r>
          </a:p>
          <a:p>
            <a:r>
              <a:rPr lang="en-SG" dirty="0">
                <a:solidFill>
                  <a:schemeClr val="bg1"/>
                </a:solidFill>
              </a:rPr>
              <a:t>This would be better </a:t>
            </a:r>
            <a:endParaRPr lang="en-GB" dirty="0">
              <a:solidFill>
                <a:schemeClr val="bg1"/>
              </a:solidFill>
            </a:endParaRPr>
          </a:p>
        </p:txBody>
      </p:sp>
      <p:sp>
        <p:nvSpPr>
          <p:cNvPr id="9" name="Content Placeholder 3">
            <a:extLst>
              <a:ext uri="{FF2B5EF4-FFF2-40B4-BE49-F238E27FC236}">
                <a16:creationId xmlns:a16="http://schemas.microsoft.com/office/drawing/2014/main" id="{B9DC7648-AD72-4F00-AAF7-5318054B4F31}"/>
              </a:ext>
            </a:extLst>
          </p:cNvPr>
          <p:cNvSpPr txBox="1">
            <a:spLocks/>
          </p:cNvSpPr>
          <p:nvPr/>
        </p:nvSpPr>
        <p:spPr>
          <a:xfrm>
            <a:off x="778656" y="3080066"/>
            <a:ext cx="3505201"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1.3. Plotted values after cleaning (with moving averages)</a:t>
            </a:r>
            <a:endParaRPr lang="en-GB" sz="1600" dirty="0">
              <a:solidFill>
                <a:schemeClr val="tx1"/>
              </a:solidFill>
            </a:endParaRPr>
          </a:p>
        </p:txBody>
      </p:sp>
      <p:sp>
        <p:nvSpPr>
          <p:cNvPr id="10" name="Content Placeholder 3">
            <a:extLst>
              <a:ext uri="{FF2B5EF4-FFF2-40B4-BE49-F238E27FC236}">
                <a16:creationId xmlns:a16="http://schemas.microsoft.com/office/drawing/2014/main" id="{91C48784-6382-458E-AA3F-1E6E2578A030}"/>
              </a:ext>
            </a:extLst>
          </p:cNvPr>
          <p:cNvSpPr txBox="1">
            <a:spLocks/>
          </p:cNvSpPr>
          <p:nvPr/>
        </p:nvSpPr>
        <p:spPr>
          <a:xfrm>
            <a:off x="2821370" y="6368039"/>
            <a:ext cx="4158440"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1.4. Distributions of Values after cleaning</a:t>
            </a:r>
            <a:endParaRPr lang="en-GB" sz="1600" dirty="0">
              <a:solidFill>
                <a:schemeClr val="tx1"/>
              </a:solidFill>
            </a:endParaRPr>
          </a:p>
        </p:txBody>
      </p:sp>
      <p:pic>
        <p:nvPicPr>
          <p:cNvPr id="5" name="Picture 4" descr="Chart, histogram&#10;&#10;Description automatically generated">
            <a:extLst>
              <a:ext uri="{FF2B5EF4-FFF2-40B4-BE49-F238E27FC236}">
                <a16:creationId xmlns:a16="http://schemas.microsoft.com/office/drawing/2014/main" id="{5C1DA904-7BF8-4402-B404-BCDE0BB0A5D0}"/>
              </a:ext>
            </a:extLst>
          </p:cNvPr>
          <p:cNvPicPr>
            <a:picLocks noChangeAspect="1"/>
          </p:cNvPicPr>
          <p:nvPr/>
        </p:nvPicPr>
        <p:blipFill>
          <a:blip r:embed="rId3"/>
          <a:stretch>
            <a:fillRect/>
          </a:stretch>
        </p:blipFill>
        <p:spPr>
          <a:xfrm>
            <a:off x="2776177" y="3829754"/>
            <a:ext cx="4248826" cy="2507633"/>
          </a:xfrm>
          <a:prstGeom prst="rect">
            <a:avLst/>
          </a:prstGeom>
          <a:ln>
            <a:solidFill>
              <a:schemeClr val="tx1"/>
            </a:solidFill>
          </a:ln>
        </p:spPr>
      </p:pic>
      <p:pic>
        <p:nvPicPr>
          <p:cNvPr id="7" name="Picture 6" descr="Graphical user interface, chart&#10;&#10;Description automatically generated">
            <a:extLst>
              <a:ext uri="{FF2B5EF4-FFF2-40B4-BE49-F238E27FC236}">
                <a16:creationId xmlns:a16="http://schemas.microsoft.com/office/drawing/2014/main" id="{DC3EF830-F297-4909-B434-04A0EA78B724}"/>
              </a:ext>
            </a:extLst>
          </p:cNvPr>
          <p:cNvPicPr>
            <a:picLocks noChangeAspect="1"/>
          </p:cNvPicPr>
          <p:nvPr/>
        </p:nvPicPr>
        <p:blipFill>
          <a:blip r:embed="rId4"/>
          <a:stretch>
            <a:fillRect/>
          </a:stretch>
        </p:blipFill>
        <p:spPr>
          <a:xfrm>
            <a:off x="161924" y="129061"/>
            <a:ext cx="4738666" cy="2874997"/>
          </a:xfrm>
          <a:prstGeom prst="rect">
            <a:avLst/>
          </a:prstGeom>
          <a:ln>
            <a:solidFill>
              <a:schemeClr val="tx1"/>
            </a:solidFill>
          </a:ln>
        </p:spPr>
      </p:pic>
    </p:spTree>
    <p:extLst>
      <p:ext uri="{BB962C8B-B14F-4D97-AF65-F5344CB8AC3E}">
        <p14:creationId xmlns:p14="http://schemas.microsoft.com/office/powerpoint/2010/main" val="3707341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2865" y="370076"/>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Exploratory Data Analysis</a:t>
            </a:r>
          </a:p>
        </p:txBody>
      </p:sp>
      <p:sp>
        <p:nvSpPr>
          <p:cNvPr id="4" name="Content Placeholder 3">
            <a:extLst>
              <a:ext uri="{FF2B5EF4-FFF2-40B4-BE49-F238E27FC236}">
                <a16:creationId xmlns:a16="http://schemas.microsoft.com/office/drawing/2014/main" id="{B9E66009-32AF-427B-B506-CFFBEB51AFFE}"/>
              </a:ext>
            </a:extLst>
          </p:cNvPr>
          <p:cNvSpPr>
            <a:spLocks noGrp="1"/>
          </p:cNvSpPr>
          <p:nvPr>
            <p:ph idx="1"/>
          </p:nvPr>
        </p:nvSpPr>
        <p:spPr>
          <a:xfrm>
            <a:off x="8182865" y="2095501"/>
            <a:ext cx="3363974" cy="4392424"/>
          </a:xfrm>
        </p:spPr>
        <p:txBody>
          <a:bodyPr>
            <a:normAutofit/>
          </a:bodyPr>
          <a:lstStyle/>
          <a:p>
            <a:r>
              <a:rPr lang="en-SG" dirty="0">
                <a:solidFill>
                  <a:schemeClr val="bg1"/>
                </a:solidFill>
              </a:rPr>
              <a:t>There may be minor correlations between Temperature or Relative Humidity and the Value of each gas produced.</a:t>
            </a:r>
          </a:p>
          <a:p>
            <a:r>
              <a:rPr lang="en-GB" dirty="0">
                <a:solidFill>
                  <a:schemeClr val="bg1"/>
                </a:solidFill>
              </a:rPr>
              <a:t>From a logical standpoint, environmental conditions may have effects on the amount or types of air pollution.</a:t>
            </a:r>
          </a:p>
          <a:p>
            <a:r>
              <a:rPr lang="en-GB" dirty="0">
                <a:solidFill>
                  <a:schemeClr val="bg1"/>
                </a:solidFill>
              </a:rPr>
              <a:t>SARIMA</a:t>
            </a:r>
            <a:r>
              <a:rPr lang="en-GB" u="sng" dirty="0">
                <a:solidFill>
                  <a:schemeClr val="bg1"/>
                </a:solidFill>
              </a:rPr>
              <a:t>X</a:t>
            </a:r>
            <a:r>
              <a:rPr lang="en-GB" dirty="0">
                <a:solidFill>
                  <a:schemeClr val="bg1"/>
                </a:solidFill>
              </a:rPr>
              <a:t> should be considered as it takes these explanatory variables into account.</a:t>
            </a:r>
          </a:p>
        </p:txBody>
      </p:sp>
      <p:pic>
        <p:nvPicPr>
          <p:cNvPr id="5" name="Picture 4" descr="A screenshot of a computer&#10;&#10;Description automatically generated with medium confidence">
            <a:extLst>
              <a:ext uri="{FF2B5EF4-FFF2-40B4-BE49-F238E27FC236}">
                <a16:creationId xmlns:a16="http://schemas.microsoft.com/office/drawing/2014/main" id="{AC34D5AB-EE4E-4DB6-8F55-2662AC1ECE97}"/>
              </a:ext>
            </a:extLst>
          </p:cNvPr>
          <p:cNvPicPr>
            <a:picLocks noChangeAspect="1"/>
          </p:cNvPicPr>
          <p:nvPr/>
        </p:nvPicPr>
        <p:blipFill rotWithShape="1">
          <a:blip r:embed="rId3"/>
          <a:srcRect t="1111"/>
          <a:stretch/>
        </p:blipFill>
        <p:spPr>
          <a:xfrm>
            <a:off x="315150" y="282298"/>
            <a:ext cx="6899974" cy="5702854"/>
          </a:xfrm>
          <a:prstGeom prst="rect">
            <a:avLst/>
          </a:prstGeom>
          <a:ln>
            <a:noFill/>
          </a:ln>
        </p:spPr>
      </p:pic>
      <p:sp>
        <p:nvSpPr>
          <p:cNvPr id="7" name="Content Placeholder 3">
            <a:extLst>
              <a:ext uri="{FF2B5EF4-FFF2-40B4-BE49-F238E27FC236}">
                <a16:creationId xmlns:a16="http://schemas.microsoft.com/office/drawing/2014/main" id="{FC98A269-A8F2-497A-9B7B-B382FF112E18}"/>
              </a:ext>
            </a:extLst>
          </p:cNvPr>
          <p:cNvSpPr txBox="1">
            <a:spLocks/>
          </p:cNvSpPr>
          <p:nvPr/>
        </p:nvSpPr>
        <p:spPr>
          <a:xfrm>
            <a:off x="1441704" y="6083022"/>
            <a:ext cx="4654296"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1.5. Correlations between variables after cleaning</a:t>
            </a:r>
            <a:endParaRPr lang="en-GB" sz="1600" dirty="0">
              <a:solidFill>
                <a:schemeClr val="tx1"/>
              </a:solidFill>
            </a:endParaRPr>
          </a:p>
        </p:txBody>
      </p:sp>
    </p:spTree>
    <p:extLst>
      <p:ext uri="{BB962C8B-B14F-4D97-AF65-F5344CB8AC3E}">
        <p14:creationId xmlns:p14="http://schemas.microsoft.com/office/powerpoint/2010/main" val="245664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5161" y="499866"/>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rgbClr val="FFFFFF"/>
                </a:solidFill>
              </a:rPr>
              <a:t>Algorithm SELECTION</a:t>
            </a: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645161" y="2371344"/>
            <a:ext cx="3363974" cy="3986790"/>
          </a:xfrm>
        </p:spPr>
        <p:txBody>
          <a:bodyPr/>
          <a:lstStyle/>
          <a:p>
            <a:r>
              <a:rPr lang="en-SG" dirty="0">
                <a:solidFill>
                  <a:schemeClr val="bg1"/>
                </a:solidFill>
              </a:rPr>
              <a:t>For this time series problem, I considered the SARIMA, SARIMAX and Exponential Smoothing models.</a:t>
            </a:r>
          </a:p>
          <a:p>
            <a:r>
              <a:rPr lang="en-SG" dirty="0">
                <a:solidFill>
                  <a:schemeClr val="bg1"/>
                </a:solidFill>
              </a:rPr>
              <a:t>Instead of settling on an algorithm and tuning its hyperparameters afterwards, I decided to tune and compare the algorithms in parallel, as 4 models are required.</a:t>
            </a:r>
            <a:endParaRPr lang="en-GB" dirty="0">
              <a:solidFill>
                <a:schemeClr val="bg1"/>
              </a:solidFill>
            </a:endParaRPr>
          </a:p>
        </p:txBody>
      </p:sp>
      <p:sp>
        <p:nvSpPr>
          <p:cNvPr id="8" name="Content Placeholder 3">
            <a:extLst>
              <a:ext uri="{FF2B5EF4-FFF2-40B4-BE49-F238E27FC236}">
                <a16:creationId xmlns:a16="http://schemas.microsoft.com/office/drawing/2014/main" id="{A54F3AF2-BF0B-447F-9C78-7DD2980376BE}"/>
              </a:ext>
            </a:extLst>
          </p:cNvPr>
          <p:cNvSpPr txBox="1">
            <a:spLocks/>
          </p:cNvSpPr>
          <p:nvPr/>
        </p:nvSpPr>
        <p:spPr>
          <a:xfrm>
            <a:off x="4902835" y="377948"/>
            <a:ext cx="7051039" cy="619430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GB" dirty="0">
              <a:solidFill>
                <a:schemeClr val="tx1"/>
              </a:solidFill>
            </a:endParaRPr>
          </a:p>
        </p:txBody>
      </p:sp>
    </p:spTree>
    <p:extLst>
      <p:ext uri="{BB962C8B-B14F-4D97-AF65-F5344CB8AC3E}">
        <p14:creationId xmlns:p14="http://schemas.microsoft.com/office/powerpoint/2010/main" val="20670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a:t>
            </a:r>
          </a:p>
        </p:txBody>
      </p:sp>
      <p:sp>
        <p:nvSpPr>
          <p:cNvPr id="4" name="Content Placeholder 3">
            <a:extLst>
              <a:ext uri="{FF2B5EF4-FFF2-40B4-BE49-F238E27FC236}">
                <a16:creationId xmlns:a16="http://schemas.microsoft.com/office/drawing/2014/main" id="{0B192DF1-85B1-434D-9E5F-D267D87857C8}"/>
              </a:ext>
            </a:extLst>
          </p:cNvPr>
          <p:cNvSpPr>
            <a:spLocks noGrp="1"/>
          </p:cNvSpPr>
          <p:nvPr>
            <p:ph idx="1"/>
          </p:nvPr>
        </p:nvSpPr>
        <p:spPr>
          <a:xfrm>
            <a:off x="4852277" y="5024463"/>
            <a:ext cx="7141740" cy="1728761"/>
          </a:xfrm>
        </p:spPr>
        <p:txBody>
          <a:bodyPr>
            <a:noAutofit/>
          </a:bodyPr>
          <a:lstStyle/>
          <a:p>
            <a:r>
              <a:rPr lang="en-SG" sz="1400" dirty="0">
                <a:solidFill>
                  <a:schemeClr val="tx1"/>
                </a:solidFill>
              </a:rPr>
              <a:t>Before PACF and ACF can be applied to find the trend orders for the models, the data (Value column) has to be stationary first. This means that any seasonal component has to be removed too.</a:t>
            </a:r>
          </a:p>
          <a:p>
            <a:r>
              <a:rPr lang="en-SG" sz="1400" dirty="0">
                <a:solidFill>
                  <a:schemeClr val="tx1"/>
                </a:solidFill>
              </a:rPr>
              <a:t>Using the </a:t>
            </a:r>
            <a:r>
              <a:rPr lang="en-SG" sz="1400" dirty="0" err="1">
                <a:solidFill>
                  <a:schemeClr val="tx1"/>
                </a:solidFill>
              </a:rPr>
              <a:t>seasonal_decompose</a:t>
            </a:r>
            <a:r>
              <a:rPr lang="en-SG" sz="1400" dirty="0">
                <a:solidFill>
                  <a:schemeClr val="tx1"/>
                </a:solidFill>
              </a:rPr>
              <a:t> function and applying ACF on the seasonal component, m = 7 for all the gases. This can be confirmed visually as the plots above are all indicative of a 7-day cycle. This suggests some form of weekly seasonality (perhaps more pollutive gases are emitted on weekends).</a:t>
            </a:r>
            <a:endParaRPr lang="en-GB" sz="1400" dirty="0">
              <a:solidFill>
                <a:schemeClr val="tx1"/>
              </a:solidFill>
            </a:endParaRPr>
          </a:p>
        </p:txBody>
      </p:sp>
      <p:pic>
        <p:nvPicPr>
          <p:cNvPr id="5" name="Picture 4" descr="Chart, shape, line chart, polygon&#10;&#10;Description automatically generated">
            <a:extLst>
              <a:ext uri="{FF2B5EF4-FFF2-40B4-BE49-F238E27FC236}">
                <a16:creationId xmlns:a16="http://schemas.microsoft.com/office/drawing/2014/main" id="{AB6BA356-69EE-4FB9-ADF1-A347380C28CD}"/>
              </a:ext>
            </a:extLst>
          </p:cNvPr>
          <p:cNvPicPr>
            <a:picLocks noChangeAspect="1"/>
          </p:cNvPicPr>
          <p:nvPr/>
        </p:nvPicPr>
        <p:blipFill>
          <a:blip r:embed="rId3"/>
          <a:stretch>
            <a:fillRect/>
          </a:stretch>
        </p:blipFill>
        <p:spPr>
          <a:xfrm>
            <a:off x="5040735" y="171451"/>
            <a:ext cx="6560715" cy="4329345"/>
          </a:xfrm>
          <a:prstGeom prst="rect">
            <a:avLst/>
          </a:prstGeom>
        </p:spPr>
      </p:pic>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1" y="2493262"/>
            <a:ext cx="3745864" cy="39867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For the SARIMAX model, the hyper-parameters tuned are:</a:t>
            </a:r>
          </a:p>
          <a:p>
            <a:pPr marL="628650" lvl="1" indent="-400050">
              <a:buClr>
                <a:schemeClr val="bg1"/>
              </a:buClr>
              <a:buFont typeface="+mj-lt"/>
              <a:buAutoNum type="romanLcPeriod"/>
            </a:pPr>
            <a:r>
              <a:rPr lang="en-SG" dirty="0">
                <a:solidFill>
                  <a:schemeClr val="bg1"/>
                </a:solidFill>
              </a:rPr>
              <a:t>the trend order (p, d, q)</a:t>
            </a:r>
          </a:p>
          <a:p>
            <a:pPr marL="628650" lvl="1" indent="-400050">
              <a:spcBef>
                <a:spcPts val="600"/>
              </a:spcBef>
              <a:buClr>
                <a:schemeClr val="bg1"/>
              </a:buClr>
              <a:buFont typeface="+mj-lt"/>
              <a:buAutoNum type="romanLcPeriod"/>
            </a:pPr>
            <a:r>
              <a:rPr lang="en-SG" dirty="0">
                <a:solidFill>
                  <a:schemeClr val="bg1"/>
                </a:solidFill>
              </a:rPr>
              <a:t>the seasonal order (P, D, Q, m)</a:t>
            </a:r>
          </a:p>
          <a:p>
            <a:pPr marL="628650" lvl="1" indent="-400050">
              <a:spcBef>
                <a:spcPts val="600"/>
              </a:spcBef>
              <a:buClr>
                <a:schemeClr val="bg1"/>
              </a:buClr>
              <a:buFont typeface="+mj-lt"/>
              <a:buAutoNum type="romanLcPeriod"/>
            </a:pPr>
            <a:r>
              <a:rPr lang="en-SG" dirty="0">
                <a:solidFill>
                  <a:schemeClr val="bg1"/>
                </a:solidFill>
              </a:rPr>
              <a:t>the trend type (no trend/constant)</a:t>
            </a:r>
          </a:p>
          <a:p>
            <a:pPr>
              <a:spcBef>
                <a:spcPts val="600"/>
              </a:spcBef>
            </a:pPr>
            <a:r>
              <a:rPr lang="en-GB" dirty="0">
                <a:solidFill>
                  <a:schemeClr val="bg1"/>
                </a:solidFill>
              </a:rPr>
              <a:t>(p, d, q) can be determined using the partial autocorrelation and autocorrelation functions while</a:t>
            </a:r>
          </a:p>
          <a:p>
            <a:pPr>
              <a:spcBef>
                <a:spcPts val="600"/>
              </a:spcBef>
            </a:pPr>
            <a:r>
              <a:rPr lang="en-GB" dirty="0">
                <a:solidFill>
                  <a:schemeClr val="bg1"/>
                </a:solidFill>
              </a:rPr>
              <a:t>(P, D, Q) can be selected using a Grid Search</a:t>
            </a:r>
          </a:p>
        </p:txBody>
      </p:sp>
      <p:sp>
        <p:nvSpPr>
          <p:cNvPr id="8" name="Content Placeholder 3">
            <a:extLst>
              <a:ext uri="{FF2B5EF4-FFF2-40B4-BE49-F238E27FC236}">
                <a16:creationId xmlns:a16="http://schemas.microsoft.com/office/drawing/2014/main" id="{07D23BB8-9DA2-483F-9527-4C4BFE860BC4}"/>
              </a:ext>
            </a:extLst>
          </p:cNvPr>
          <p:cNvSpPr txBox="1">
            <a:spLocks/>
          </p:cNvSpPr>
          <p:nvPr/>
        </p:nvSpPr>
        <p:spPr>
          <a:xfrm>
            <a:off x="5993944" y="4581133"/>
            <a:ext cx="4654296"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2.1. Line plots of the seasonal components</a:t>
            </a:r>
            <a:endParaRPr lang="en-GB" sz="1600" dirty="0">
              <a:solidFill>
                <a:schemeClr val="tx1"/>
              </a:solidFill>
            </a:endParaRPr>
          </a:p>
        </p:txBody>
      </p:sp>
    </p:spTree>
    <p:extLst>
      <p:ext uri="{BB962C8B-B14F-4D97-AF65-F5344CB8AC3E}">
        <p14:creationId xmlns:p14="http://schemas.microsoft.com/office/powerpoint/2010/main" val="171823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Using the Augmented Dickey-Fuller test (</a:t>
            </a:r>
            <a:r>
              <a:rPr lang="el-GR" dirty="0">
                <a:solidFill>
                  <a:schemeClr val="bg1"/>
                </a:solidFill>
              </a:rPr>
              <a:t>α</a:t>
            </a:r>
            <a:r>
              <a:rPr lang="en-SG" dirty="0">
                <a:solidFill>
                  <a:schemeClr val="bg1"/>
                </a:solidFill>
              </a:rPr>
              <a:t>=0.01), I found that NMHC was the only non-stationary gas (in terms of unit root test)</a:t>
            </a:r>
          </a:p>
          <a:p>
            <a:r>
              <a:rPr lang="en-SG" dirty="0">
                <a:solidFill>
                  <a:schemeClr val="bg1"/>
                </a:solidFill>
              </a:rPr>
              <a:t>For each gas, the values were differenced to remove the non-stationary and seasonal components</a:t>
            </a:r>
          </a:p>
          <a:p>
            <a:r>
              <a:rPr lang="en-GB" dirty="0">
                <a:solidFill>
                  <a:schemeClr val="bg1"/>
                </a:solidFill>
              </a:rPr>
              <a:t>PACF and ACF were then applied to determine the values for (p, d, q).</a:t>
            </a:r>
          </a:p>
          <a:p>
            <a:r>
              <a:rPr lang="en-GB" dirty="0">
                <a:solidFill>
                  <a:schemeClr val="bg1"/>
                </a:solidFill>
              </a:rPr>
              <a:t>p and q were identified programmatically, in the forms of tuples instead of integers as the </a:t>
            </a:r>
            <a:r>
              <a:rPr lang="en-GB" dirty="0" err="1">
                <a:solidFill>
                  <a:schemeClr val="bg1"/>
                </a:solidFill>
              </a:rPr>
              <a:t>statsmodels</a:t>
            </a:r>
            <a:r>
              <a:rPr lang="en-GB" dirty="0">
                <a:solidFill>
                  <a:schemeClr val="bg1"/>
                </a:solidFill>
              </a:rPr>
              <a:t> supports partial lag values</a:t>
            </a:r>
          </a:p>
        </p:txBody>
      </p:sp>
      <p:sp>
        <p:nvSpPr>
          <p:cNvPr id="17" name="Content Placeholder 3">
            <a:extLst>
              <a:ext uri="{FF2B5EF4-FFF2-40B4-BE49-F238E27FC236}">
                <a16:creationId xmlns:a16="http://schemas.microsoft.com/office/drawing/2014/main" id="{EF88CBEE-A418-42E3-AB17-EC4A643F24CA}"/>
              </a:ext>
            </a:extLst>
          </p:cNvPr>
          <p:cNvSpPr txBox="1">
            <a:spLocks/>
          </p:cNvSpPr>
          <p:nvPr/>
        </p:nvSpPr>
        <p:spPr>
          <a:xfrm>
            <a:off x="5010162" y="2641895"/>
            <a:ext cx="3319152" cy="338554"/>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7.1. Values after differencing</a:t>
            </a:r>
            <a:endParaRPr lang="en-GB" sz="1600" dirty="0">
              <a:solidFill>
                <a:schemeClr val="tx1"/>
              </a:solidFill>
            </a:endParaRPr>
          </a:p>
        </p:txBody>
      </p:sp>
      <p:sp>
        <p:nvSpPr>
          <p:cNvPr id="19" name="Content Placeholder 3">
            <a:extLst>
              <a:ext uri="{FF2B5EF4-FFF2-40B4-BE49-F238E27FC236}">
                <a16:creationId xmlns:a16="http://schemas.microsoft.com/office/drawing/2014/main" id="{EAFD53E4-C663-4365-ABC7-F00A049CB9A7}"/>
              </a:ext>
            </a:extLst>
          </p:cNvPr>
          <p:cNvSpPr txBox="1">
            <a:spLocks/>
          </p:cNvSpPr>
          <p:nvPr/>
        </p:nvSpPr>
        <p:spPr>
          <a:xfrm>
            <a:off x="8900419" y="2612352"/>
            <a:ext cx="2433936" cy="58477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SG" sz="1600" dirty="0">
                <a:solidFill>
                  <a:schemeClr val="tx1"/>
                </a:solidFill>
              </a:rPr>
              <a:t>Fig. 7.2. Example PACF plot after differencing</a:t>
            </a:r>
            <a:endParaRPr lang="en-GB" sz="1600" dirty="0">
              <a:solidFill>
                <a:schemeClr val="tx1"/>
              </a:solidFill>
            </a:endParaRPr>
          </a:p>
        </p:txBody>
      </p:sp>
      <p:pic>
        <p:nvPicPr>
          <p:cNvPr id="6" name="Picture 5" descr="Text&#10;&#10;Description automatically generated">
            <a:extLst>
              <a:ext uri="{FF2B5EF4-FFF2-40B4-BE49-F238E27FC236}">
                <a16:creationId xmlns:a16="http://schemas.microsoft.com/office/drawing/2014/main" id="{026BC80D-BD4F-4B1B-AFD2-5D676CE5AF7B}"/>
              </a:ext>
            </a:extLst>
          </p:cNvPr>
          <p:cNvPicPr>
            <a:picLocks noChangeAspect="1"/>
          </p:cNvPicPr>
          <p:nvPr/>
        </p:nvPicPr>
        <p:blipFill>
          <a:blip r:embed="rId3"/>
          <a:stretch>
            <a:fillRect/>
          </a:stretch>
        </p:blipFill>
        <p:spPr>
          <a:xfrm>
            <a:off x="4837441" y="3411107"/>
            <a:ext cx="3879833" cy="932890"/>
          </a:xfrm>
          <a:prstGeom prst="rect">
            <a:avLst/>
          </a:prstGeom>
        </p:spPr>
      </p:pic>
      <p:pic>
        <p:nvPicPr>
          <p:cNvPr id="9" name="Picture 8" descr="Graphical user interface, chart&#10;&#10;Description automatically generated">
            <a:extLst>
              <a:ext uri="{FF2B5EF4-FFF2-40B4-BE49-F238E27FC236}">
                <a16:creationId xmlns:a16="http://schemas.microsoft.com/office/drawing/2014/main" id="{60282E8B-303E-4510-B3AD-7CC0A0566C49}"/>
              </a:ext>
            </a:extLst>
          </p:cNvPr>
          <p:cNvPicPr>
            <a:picLocks noChangeAspect="1"/>
          </p:cNvPicPr>
          <p:nvPr/>
        </p:nvPicPr>
        <p:blipFill rotWithShape="1">
          <a:blip r:embed="rId4"/>
          <a:srcRect t="980"/>
          <a:stretch/>
        </p:blipFill>
        <p:spPr>
          <a:xfrm>
            <a:off x="4824728" y="202330"/>
            <a:ext cx="3631009" cy="2237235"/>
          </a:xfrm>
          <a:prstGeom prst="rect">
            <a:avLst/>
          </a:prstGeom>
          <a:ln>
            <a:solidFill>
              <a:schemeClr val="tx1"/>
            </a:solidFill>
          </a:ln>
        </p:spPr>
      </p:pic>
      <p:pic>
        <p:nvPicPr>
          <p:cNvPr id="12" name="Picture 11" descr="Chart, box and whisker chart&#10;&#10;Description automatically generated">
            <a:extLst>
              <a:ext uri="{FF2B5EF4-FFF2-40B4-BE49-F238E27FC236}">
                <a16:creationId xmlns:a16="http://schemas.microsoft.com/office/drawing/2014/main" id="{B4128E54-3972-4D85-BFB7-6D7A0F589F33}"/>
              </a:ext>
            </a:extLst>
          </p:cNvPr>
          <p:cNvPicPr>
            <a:picLocks noChangeAspect="1"/>
          </p:cNvPicPr>
          <p:nvPr/>
        </p:nvPicPr>
        <p:blipFill>
          <a:blip r:embed="rId5"/>
          <a:stretch>
            <a:fillRect/>
          </a:stretch>
        </p:blipFill>
        <p:spPr>
          <a:xfrm>
            <a:off x="8693352" y="205458"/>
            <a:ext cx="3261031" cy="2234107"/>
          </a:xfrm>
          <a:prstGeom prst="rect">
            <a:avLst/>
          </a:prstGeom>
          <a:ln>
            <a:solidFill>
              <a:schemeClr val="tx1"/>
            </a:solidFill>
          </a:ln>
        </p:spPr>
      </p:pic>
    </p:spTree>
    <p:extLst>
      <p:ext uri="{BB962C8B-B14F-4D97-AF65-F5344CB8AC3E}">
        <p14:creationId xmlns:p14="http://schemas.microsoft.com/office/powerpoint/2010/main" val="89552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473711" y="377948"/>
            <a:ext cx="3745864" cy="169088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sz="2400" dirty="0">
                <a:solidFill>
                  <a:srgbClr val="FFFFFF"/>
                </a:solidFill>
              </a:rPr>
              <a:t>Hyper-Parameter Tuning (SARIMAX)</a:t>
            </a:r>
          </a:p>
        </p:txBody>
      </p:sp>
      <p:sp>
        <p:nvSpPr>
          <p:cNvPr id="11" name="Content Placeholder 3">
            <a:extLst>
              <a:ext uri="{FF2B5EF4-FFF2-40B4-BE49-F238E27FC236}">
                <a16:creationId xmlns:a16="http://schemas.microsoft.com/office/drawing/2014/main" id="{043A6377-C753-49FB-8F35-17EBFCC706D6}"/>
              </a:ext>
            </a:extLst>
          </p:cNvPr>
          <p:cNvSpPr txBox="1">
            <a:spLocks/>
          </p:cNvSpPr>
          <p:nvPr/>
        </p:nvSpPr>
        <p:spPr>
          <a:xfrm>
            <a:off x="473710" y="2306426"/>
            <a:ext cx="3745863" cy="43039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solidFill>
                  <a:schemeClr val="bg1"/>
                </a:solidFill>
              </a:rPr>
              <a:t>Grid Search was used to determine:</a:t>
            </a:r>
            <a:endParaRPr lang="en-GB" dirty="0">
              <a:solidFill>
                <a:schemeClr val="bg1"/>
              </a:solidFill>
            </a:endParaRPr>
          </a:p>
          <a:p>
            <a:pPr marL="571500" lvl="1" indent="-342900">
              <a:spcBef>
                <a:spcPts val="600"/>
              </a:spcBef>
              <a:buFont typeface="+mj-lt"/>
              <a:buAutoNum type="arabicPeriod"/>
            </a:pPr>
            <a:r>
              <a:rPr lang="en-SG" dirty="0">
                <a:solidFill>
                  <a:schemeClr val="bg1"/>
                </a:solidFill>
              </a:rPr>
              <a:t>The seasonal order (P, D, Q)</a:t>
            </a:r>
          </a:p>
          <a:p>
            <a:pPr marL="571500" lvl="1" indent="-342900">
              <a:spcBef>
                <a:spcPts val="600"/>
              </a:spcBef>
              <a:buFont typeface="+mj-lt"/>
              <a:buAutoNum type="arabicPeriod"/>
            </a:pPr>
            <a:r>
              <a:rPr lang="en-SG" dirty="0">
                <a:solidFill>
                  <a:schemeClr val="bg1"/>
                </a:solidFill>
              </a:rPr>
              <a:t>The trend polynomial (trend)</a:t>
            </a:r>
          </a:p>
          <a:p>
            <a:pPr marL="571500" lvl="1" indent="-342900">
              <a:spcBef>
                <a:spcPts val="600"/>
              </a:spcBef>
              <a:buFont typeface="+mj-lt"/>
              <a:buAutoNum type="arabicPeriod"/>
            </a:pPr>
            <a:r>
              <a:rPr lang="en-SG" dirty="0">
                <a:solidFill>
                  <a:schemeClr val="bg1"/>
                </a:solidFill>
              </a:rPr>
              <a:t>Which exogenous variables to use</a:t>
            </a:r>
          </a:p>
          <a:p>
            <a:pPr>
              <a:spcBef>
                <a:spcPts val="600"/>
              </a:spcBef>
            </a:pPr>
            <a:r>
              <a:rPr lang="en-SG" dirty="0">
                <a:solidFill>
                  <a:schemeClr val="bg1"/>
                </a:solidFill>
              </a:rPr>
              <a:t>The metric employed for comparison is a weighted sum of the train </a:t>
            </a:r>
            <a:r>
              <a:rPr lang="en-SG" dirty="0" err="1">
                <a:solidFill>
                  <a:schemeClr val="bg1"/>
                </a:solidFill>
              </a:rPr>
              <a:t>rmse</a:t>
            </a:r>
            <a:r>
              <a:rPr lang="en-SG" dirty="0">
                <a:solidFill>
                  <a:schemeClr val="bg1"/>
                </a:solidFill>
              </a:rPr>
              <a:t>, test </a:t>
            </a:r>
            <a:r>
              <a:rPr lang="en-SG" dirty="0" err="1">
                <a:solidFill>
                  <a:schemeClr val="bg1"/>
                </a:solidFill>
              </a:rPr>
              <a:t>rmse</a:t>
            </a:r>
            <a:r>
              <a:rPr lang="en-SG" dirty="0">
                <a:solidFill>
                  <a:schemeClr val="bg1"/>
                </a:solidFill>
              </a:rPr>
              <a:t> and </a:t>
            </a:r>
            <a:r>
              <a:rPr lang="en-SG" dirty="0" err="1">
                <a:solidFill>
                  <a:schemeClr val="bg1"/>
                </a:solidFill>
              </a:rPr>
              <a:t>aic</a:t>
            </a:r>
            <a:endParaRPr lang="en-SG" dirty="0">
              <a:solidFill>
                <a:schemeClr val="bg1"/>
              </a:solidFill>
            </a:endParaRPr>
          </a:p>
        </p:txBody>
      </p:sp>
    </p:spTree>
    <p:extLst>
      <p:ext uri="{BB962C8B-B14F-4D97-AF65-F5344CB8AC3E}">
        <p14:creationId xmlns:p14="http://schemas.microsoft.com/office/powerpoint/2010/main" val="25288725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489</TotalTime>
  <Words>694</Words>
  <Application>Microsoft Office PowerPoint</Application>
  <PresentationFormat>Widescreen</PresentationFormat>
  <Paragraphs>75</Paragraphs>
  <Slides>14</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Gill Sans MT</vt:lpstr>
      <vt:lpstr>Parcel</vt:lpstr>
      <vt:lpstr>predicting air pollution</vt:lpstr>
      <vt:lpstr>Thought Process</vt:lpstr>
      <vt:lpstr>Exploratory Data Analysis</vt:lpstr>
      <vt:lpstr>Exploratory Data Analysis</vt:lpstr>
      <vt:lpstr>Exploratory Data Analysis</vt:lpstr>
      <vt:lpstr>Algorithm SELECTION</vt:lpstr>
      <vt:lpstr>Hyper-Parameter Tuning (SARIMA)</vt:lpstr>
      <vt:lpstr>Hyper-Parameter Tuning (SARIMA)</vt:lpstr>
      <vt:lpstr>Hyper-Parameter Tuning (SARIMAX)</vt:lpstr>
      <vt:lpstr>Hyper-Parameter Tuning (Exp. Smoothing)</vt:lpstr>
      <vt:lpstr>Hyper-Parameter Tuning (Exp. Smoothing)</vt:lpstr>
      <vt:lpstr>Evaluating In-Sample Predictions</vt:lpstr>
      <vt:lpstr>Evaluating Out-of-Sample Predictions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dc:title>
  <dc:creator>ETHAN TAN WEE EN</dc:creator>
  <cp:lastModifiedBy>ETHAN TAN WEE EN</cp:lastModifiedBy>
  <cp:revision>7</cp:revision>
  <dcterms:created xsi:type="dcterms:W3CDTF">2021-08-07T09:15:15Z</dcterms:created>
  <dcterms:modified xsi:type="dcterms:W3CDTF">2021-08-12T15:19:58Z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