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4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2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8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4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3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9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14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540A-1D15-4AA7-89F5-E56589949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 Quick Study On Customer Segmentation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32050-9DEA-40D1-8EB5-A9EEFD6C6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Ethan Tan Wee En</a:t>
            </a:r>
          </a:p>
          <a:p>
            <a:r>
              <a:rPr lang="en-SG" dirty="0"/>
              <a:t>P2012085</a:t>
            </a:r>
          </a:p>
          <a:p>
            <a:r>
              <a:rPr lang="en-SG" dirty="0"/>
              <a:t>DAAA/FT/2A/03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23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EA2E-0FA8-4C9A-9F1B-F09E760B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/>
              <a:t>Hyper-Parameter Tuning (Plot)</a:t>
            </a:r>
            <a:endParaRPr lang="en-GB" sz="33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FA568C-2C41-485D-9838-80EB12A4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091683" cy="3909412"/>
          </a:xfrm>
        </p:spPr>
        <p:txBody>
          <a:bodyPr>
            <a:normAutofit/>
          </a:bodyPr>
          <a:lstStyle/>
          <a:p>
            <a:r>
              <a:rPr lang="en-US" dirty="0"/>
              <a:t>The silhouette score plot suggests using 5, 6 or 9 clusters.</a:t>
            </a:r>
          </a:p>
          <a:p>
            <a:r>
              <a:rPr lang="en-US" dirty="0"/>
              <a:t>The distance score plot suggests using 4 to 6 clusters.</a:t>
            </a:r>
          </a:p>
          <a:p>
            <a:r>
              <a:rPr lang="en-US" dirty="0"/>
              <a:t>The count score plot suggests using 6 to 8 clusters.</a:t>
            </a:r>
          </a:p>
          <a:p>
            <a:r>
              <a:rPr lang="en-US" dirty="0"/>
              <a:t>All three plots agree that 6 is a suitable number of clusters to use.</a:t>
            </a:r>
          </a:p>
          <a:p>
            <a:r>
              <a:rPr lang="en-US" dirty="0"/>
              <a:t>Examining the plots visually confirms that 6 is a reasonable number of clusters.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EB5DDD7-A700-427C-B4A0-D8234BED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44" y="3773490"/>
            <a:ext cx="2758056" cy="246156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B08A263-5D5E-46DB-89B7-87D09FFF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6" y="3773490"/>
            <a:ext cx="2932344" cy="246317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D3CBEDF-5417-40C1-8E11-3213E9FA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44" y="1080828"/>
            <a:ext cx="6138254" cy="237857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0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E0A5-6B8A-41E7-B7F0-1E0A8F0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630" y="1030288"/>
            <a:ext cx="6131596" cy="1035579"/>
          </a:xfrm>
        </p:spPr>
        <p:txBody>
          <a:bodyPr>
            <a:normAutofit/>
          </a:bodyPr>
          <a:lstStyle/>
          <a:p>
            <a:r>
              <a:rPr lang="en-SG"/>
              <a:t>Customer Segmentation</a:t>
            </a:r>
            <a:endParaRPr lang="en-GB"/>
          </a:p>
        </p:txBody>
      </p:sp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FD40AF5-CA93-41D2-9BF5-25DE64EC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2" y="3476626"/>
            <a:ext cx="2557540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E7A0-8C46-490A-8CE8-259DEDB0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630" y="2142067"/>
            <a:ext cx="6131596" cy="3649133"/>
          </a:xfrm>
        </p:spPr>
        <p:txBody>
          <a:bodyPr>
            <a:normAutofit/>
          </a:bodyPr>
          <a:lstStyle/>
          <a:p>
            <a:r>
              <a:rPr lang="en-SG" dirty="0"/>
              <a:t>Using the </a:t>
            </a:r>
            <a:r>
              <a:rPr lang="en-SG" dirty="0" err="1"/>
              <a:t>KMeans</a:t>
            </a:r>
            <a:r>
              <a:rPr lang="en-SG" dirty="0"/>
              <a:t> model with 6 clusters, the mall customers are segregated into 6 distinct meaningful clusters.</a:t>
            </a:r>
          </a:p>
          <a:p>
            <a:r>
              <a:rPr lang="en-SG" dirty="0"/>
              <a:t>The clusters sort of resembles an Urgency-Importance Matrix.</a:t>
            </a:r>
          </a:p>
          <a:p>
            <a:r>
              <a:rPr lang="en-GB" dirty="0"/>
              <a:t>The clusters are: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1400" dirty="0"/>
              <a:t>Red – low-income and low spending score (all ages)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1400" dirty="0"/>
              <a:t>Dark Blue – low-income but high spending score (young)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1400" dirty="0"/>
              <a:t>Purple/Green – middle-income and middle spending score (young/old)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1400" dirty="0"/>
              <a:t>Light Blue – high-income but low spending score (all ages)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1400" dirty="0"/>
              <a:t>Yellow – high-income and high spending score (young)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6CB1EA-B60C-4CE9-BD6F-DA3F3DC6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82" y="721632"/>
            <a:ext cx="2593360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97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3D4B-D5F6-476B-BCA3-A32425D4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Marketing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3144-B82F-4E1C-AF11-D3981576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Young people tend to shop more, be more impulsive and less frugal than older people.</a:t>
            </a:r>
          </a:p>
          <a:p>
            <a:r>
              <a:rPr lang="en-SG" dirty="0"/>
              <a:t>The young generation is born into a much more affluent society than the previous generations.</a:t>
            </a:r>
          </a:p>
          <a:p>
            <a:r>
              <a:rPr lang="en-SG" dirty="0"/>
              <a:t>In an effort to improve sales but not encourage youths to spend beyond their means (dark blue group), marketing strategies should be targeted at high-income but low spending score customers (light blue group).</a:t>
            </a:r>
          </a:p>
          <a:p>
            <a:r>
              <a:rPr lang="en-SG" dirty="0"/>
              <a:t>To enhance the mall’s reputation, perhaps the mall could host a money-saving campaign to educate the youths of the risks </a:t>
            </a:r>
            <a:r>
              <a:rPr lang="en-SG"/>
              <a:t>of overspending.</a:t>
            </a:r>
            <a:endParaRPr lang="en-SG" dirty="0"/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7E809C-F72D-4B78-BA69-24289F11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17" y="425632"/>
            <a:ext cx="553479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330A-DCD0-4810-BA93-781E60DF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Hyper-Parameter Tuning (No. Of clusters)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E6E6-A372-424B-BD06-2C93D11B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277" y="2382654"/>
            <a:ext cx="3475233" cy="576262"/>
          </a:xfrm>
        </p:spPr>
        <p:txBody>
          <a:bodyPr/>
          <a:lstStyle/>
          <a:p>
            <a:r>
              <a:rPr lang="en-SG" dirty="0"/>
              <a:t>Silhouette Score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DF55-022E-4191-AD25-1CA7E35B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277" y="3034588"/>
            <a:ext cx="3400675" cy="2920998"/>
          </a:xfrm>
        </p:spPr>
        <p:txBody>
          <a:bodyPr/>
          <a:lstStyle/>
          <a:p>
            <a:r>
              <a:rPr lang="en-SG" dirty="0"/>
              <a:t>Is: the ratio between intra-cluster distances and the inter-cluster distances</a:t>
            </a:r>
          </a:p>
          <a:p>
            <a:r>
              <a:rPr lang="en-SG" dirty="0"/>
              <a:t>It </a:t>
            </a:r>
          </a:p>
          <a:p>
            <a:r>
              <a:rPr lang="en-SG" dirty="0"/>
              <a:t>The higher, the better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94FE-651D-4939-BCF3-1C9D166F5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5662" y="2369506"/>
            <a:ext cx="3400676" cy="576262"/>
          </a:xfrm>
        </p:spPr>
        <p:txBody>
          <a:bodyPr/>
          <a:lstStyle/>
          <a:p>
            <a:r>
              <a:rPr lang="en-SG" dirty="0"/>
              <a:t>Distance Score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E6FB2-E75D-448F-AB60-AA20505AE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5662" y="3065369"/>
            <a:ext cx="3400676" cy="2920998"/>
          </a:xfrm>
        </p:spPr>
        <p:txBody>
          <a:bodyPr/>
          <a:lstStyle/>
          <a:p>
            <a:r>
              <a:rPr lang="en-SG" dirty="0"/>
              <a:t>Is the variance in the cluster sizes (distance)</a:t>
            </a:r>
          </a:p>
          <a:p>
            <a:r>
              <a:rPr lang="en-SG" dirty="0"/>
              <a:t>The lower, the better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73464D-97D3-44A3-8470-FCE243E9108A}"/>
              </a:ext>
            </a:extLst>
          </p:cNvPr>
          <p:cNvSpPr txBox="1">
            <a:spLocks/>
          </p:cNvSpPr>
          <p:nvPr/>
        </p:nvSpPr>
        <p:spPr>
          <a:xfrm>
            <a:off x="8147049" y="2369506"/>
            <a:ext cx="340067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Count Score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50184E-BB36-4EEF-96E4-3C17DF5F5D5D}"/>
              </a:ext>
            </a:extLst>
          </p:cNvPr>
          <p:cNvSpPr txBox="1">
            <a:spLocks/>
          </p:cNvSpPr>
          <p:nvPr/>
        </p:nvSpPr>
        <p:spPr>
          <a:xfrm>
            <a:off x="8147049" y="3065369"/>
            <a:ext cx="3400676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Is the variance in the cluster sizes (count)</a:t>
            </a:r>
          </a:p>
          <a:p>
            <a:r>
              <a:rPr lang="en-SG" dirty="0"/>
              <a:t>The lower, the better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1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26A23-E3BA-4351-A6D9-38C5FE1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A86C-F847-4684-872A-F6BA5EAE7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78" y="2261420"/>
            <a:ext cx="4002936" cy="3882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more data on female customers than male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more data on younger customers. This is likely because younger people tend to shop more than older folks.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income is slightly positively skewed, indicating that most customers are have low- to middle-incomes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score seems to be normally distributed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563E242-090D-42E3-985D-1B341BACC1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16" r="1753" b="1664"/>
          <a:stretch/>
        </p:blipFill>
        <p:spPr>
          <a:xfrm>
            <a:off x="5289752" y="975318"/>
            <a:ext cx="6217304" cy="48398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42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81E76-6593-418D-B628-ECD8004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9431-EAF8-4FE1-9ADC-E6D7A2DA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additional female data is roughly concentrated around the </a:t>
            </a:r>
            <a:r>
              <a:rPr lang="en-US" dirty="0" err="1"/>
              <a:t>centre</a:t>
            </a:r>
            <a:r>
              <a:rPr lang="en-US" dirty="0"/>
              <a:t> for each of ‘Age’, ‘Annual Income’ and ‘Spending Score’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FC3A0DB7-7375-4C80-9AC8-8008D01B73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-342" r="2461"/>
          <a:stretch/>
        </p:blipFill>
        <p:spPr>
          <a:xfrm>
            <a:off x="5814916" y="796414"/>
            <a:ext cx="3791421" cy="38347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5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636D-C959-47E2-AA63-58C96E5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Selection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398D-BFD2-45AF-8D03-DB75402EE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Gender does not seem to be a good factor for customer segmentation as the data points for both male and female customers are scattered randomly</a:t>
            </a:r>
          </a:p>
          <a:p>
            <a:r>
              <a:rPr lang="en-SG" dirty="0"/>
              <a:t>Furthermore, gender is qualitative and nominal, hence it does not provide much information for comparisons</a:t>
            </a:r>
          </a:p>
          <a:p>
            <a:r>
              <a:rPr lang="en-SG" dirty="0"/>
              <a:t>Gender column to be dropped</a:t>
            </a:r>
            <a:endParaRPr lang="en-GB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452B20-FC86-4EE9-9BC6-649CEDBF0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9328" y="2141538"/>
            <a:ext cx="360880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E636D-C959-47E2-AA63-58C96E5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398D-BFD2-45AF-8D03-DB75402E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933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Since the data is of roughly the same order of magnitude, standardization will not affect the data points’ positions much.</a:t>
            </a:r>
          </a:p>
          <a:p>
            <a:r>
              <a:rPr lang="en-US" dirty="0"/>
              <a:t>Nevertheless, it is good to standardize the data as it sets all 3 variables on the same scale</a:t>
            </a:r>
          </a:p>
          <a:p>
            <a:r>
              <a:rPr lang="en-US" dirty="0"/>
              <a:t>i.e., N~(0, 1)</a:t>
            </a:r>
          </a:p>
          <a:p>
            <a:r>
              <a:rPr lang="en-US" dirty="0"/>
              <a:t>This will remove any potential bias among the features during clustering for algorithms which use Euclidean distance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201911E-02CB-4595-BF6E-16B8A2B7A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289752" y="993462"/>
            <a:ext cx="6095593" cy="47088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6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1C88-2EB0-4C47-A448-46C47358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Principal Component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143-93FD-4504-935F-C8D33C2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Among the 3 remaining features (Age, Annual Income and Spending Score), they should be checked for redundancy or standardization.</a:t>
            </a:r>
          </a:p>
          <a:p>
            <a:r>
              <a:rPr lang="en-SG" dirty="0"/>
              <a:t>The order of magnitude (scale) of all three variables is approximately equal (about 2). This will be good for the clustering algorithms which use Euclidean distances to find the clusters.</a:t>
            </a:r>
          </a:p>
          <a:p>
            <a:r>
              <a:rPr lang="en-SG" dirty="0"/>
              <a:t>Using Principal Component Analysis as a tool for dimension reduction, the importance of the 3 variables can be examined simultaneously.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84D2-E141-4D3F-8A14-F126CB02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Principal Component Analysis</a:t>
            </a:r>
            <a:endParaRPr lang="en-GB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888277-1296-4AE8-9624-DA753142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4"/>
          <a:stretch/>
        </p:blipFill>
        <p:spPr>
          <a:xfrm>
            <a:off x="685801" y="1852212"/>
            <a:ext cx="10820398" cy="1526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122C382-82DB-46D8-9AD7-2CCFA261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751" y="3593890"/>
            <a:ext cx="4291448" cy="2923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C2FEE-6502-42D5-A94E-71DD378A7C8D}"/>
              </a:ext>
            </a:extLst>
          </p:cNvPr>
          <p:cNvSpPr txBox="1"/>
          <p:nvPr/>
        </p:nvSpPr>
        <p:spPr>
          <a:xfrm>
            <a:off x="685801" y="3593890"/>
            <a:ext cx="629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3 Principal Components are all important (carry significant information) as each explains more than 20% of the total variance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According to the Scree Plot on the right of the PC eigenvalues, there is no elbow, which suggests that all three PCs should be kept.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Keeping all three PCs would be no better than just using the original data. In fact, it would be less informative as the new PCs have no meaning.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this analysis, it would be desirable to be able to link back to the original meaningful variables.</a:t>
            </a:r>
          </a:p>
        </p:txBody>
      </p:sp>
    </p:spTree>
    <p:extLst>
      <p:ext uri="{BB962C8B-B14F-4D97-AF65-F5344CB8AC3E}">
        <p14:creationId xmlns:p14="http://schemas.microsoft.com/office/powerpoint/2010/main" val="9051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9373-AC7D-4512-8638-38B8F11D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Algorithm Selection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C96E2-9374-42E7-97CA-875E42268A0C}"/>
              </a:ext>
            </a:extLst>
          </p:cNvPr>
          <p:cNvSpPr txBox="1"/>
          <p:nvPr/>
        </p:nvSpPr>
        <p:spPr>
          <a:xfrm>
            <a:off x="685801" y="1881201"/>
            <a:ext cx="4525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5 different clustering algorithms were compared against one another, using 3 distinct hyper-parameter configurations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main criteria for a good unsupervised learning model in this scenario would be one that: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a small number of clusters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roughly even cluster sizes (distance-wise)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clusters in meaningful locations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 of all of them, </a:t>
            </a:r>
            <a:r>
              <a:rPr lang="en-GB" dirty="0" err="1"/>
              <a:t>KMeans</a:t>
            </a:r>
            <a:r>
              <a:rPr lang="en-GB" dirty="0"/>
              <a:t> and </a:t>
            </a:r>
            <a:r>
              <a:rPr lang="en-GB" dirty="0" err="1"/>
              <a:t>AgglomerativeClustering</a:t>
            </a:r>
            <a:r>
              <a:rPr lang="en-GB" dirty="0"/>
              <a:t> appear the most promising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C7B8A-34B2-47CE-9383-0879BD1685B2}"/>
              </a:ext>
            </a:extLst>
          </p:cNvPr>
          <p:cNvGrpSpPr/>
          <p:nvPr/>
        </p:nvGrpSpPr>
        <p:grpSpPr>
          <a:xfrm>
            <a:off x="5611456" y="129896"/>
            <a:ext cx="3080482" cy="2592755"/>
            <a:chOff x="3314312" y="657492"/>
            <a:chExt cx="5563376" cy="4819669"/>
          </a:xfrm>
        </p:grpSpPr>
        <p:pic>
          <p:nvPicPr>
            <p:cNvPr id="9" name="Picture 8" descr="Chart, bubble chart&#10;&#10;Description automatically generated">
              <a:extLst>
                <a:ext uri="{FF2B5EF4-FFF2-40B4-BE49-F238E27FC236}">
                  <a16:creationId xmlns:a16="http://schemas.microsoft.com/office/drawing/2014/main" id="{30F8E426-270A-4FF4-95B8-42246D96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4312" y="1380839"/>
              <a:ext cx="5563376" cy="4096322"/>
            </a:xfrm>
            <a:prstGeom prst="rect">
              <a:avLst/>
            </a:prstGeom>
          </p:spPr>
        </p:pic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D202FDF-A4D7-45C7-A77A-DCAE8C5E5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4312" y="657492"/>
              <a:ext cx="5563375" cy="97079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187913-D6E8-471A-8077-4DE94D34BF76}"/>
              </a:ext>
            </a:extLst>
          </p:cNvPr>
          <p:cNvGrpSpPr/>
          <p:nvPr/>
        </p:nvGrpSpPr>
        <p:grpSpPr>
          <a:xfrm>
            <a:off x="8896642" y="2156444"/>
            <a:ext cx="3080481" cy="2592755"/>
            <a:chOff x="3204758" y="661107"/>
            <a:chExt cx="5782483" cy="4777948"/>
          </a:xfrm>
        </p:grpSpPr>
        <p:pic>
          <p:nvPicPr>
            <p:cNvPr id="15" name="Picture 14" descr="Chart, bubble chart&#10;&#10;Description automatically generated">
              <a:extLst>
                <a:ext uri="{FF2B5EF4-FFF2-40B4-BE49-F238E27FC236}">
                  <a16:creationId xmlns:a16="http://schemas.microsoft.com/office/drawing/2014/main" id="{82324680-CCB2-4082-A743-E7CE64CF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759" y="1418944"/>
              <a:ext cx="5782482" cy="4020111"/>
            </a:xfrm>
            <a:prstGeom prst="rect">
              <a:avLst/>
            </a:prstGeom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4EBDFECC-82DC-4687-B859-C05600097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4758" y="661107"/>
              <a:ext cx="5782481" cy="96573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A5312-F9B4-45F1-8160-344F5577AF7C}"/>
              </a:ext>
            </a:extLst>
          </p:cNvPr>
          <p:cNvGrpSpPr/>
          <p:nvPr/>
        </p:nvGrpSpPr>
        <p:grpSpPr>
          <a:xfrm>
            <a:off x="5611456" y="4135350"/>
            <a:ext cx="3080481" cy="2498943"/>
            <a:chOff x="3485785" y="1022999"/>
            <a:chExt cx="6000420" cy="4525609"/>
          </a:xfrm>
        </p:grpSpPr>
        <p:pic>
          <p:nvPicPr>
            <p:cNvPr id="20" name="Picture 19" descr="Chart, bubble chart&#10;&#10;Description automatically generated">
              <a:extLst>
                <a:ext uri="{FF2B5EF4-FFF2-40B4-BE49-F238E27FC236}">
                  <a16:creationId xmlns:a16="http://schemas.microsoft.com/office/drawing/2014/main" id="{5DA6FE4C-326A-4AA2-9ECD-C528B880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5785" y="1309391"/>
              <a:ext cx="5220429" cy="4239217"/>
            </a:xfrm>
            <a:prstGeom prst="rect">
              <a:avLst/>
            </a:prstGeom>
          </p:spPr>
        </p:pic>
        <p:pic>
          <p:nvPicPr>
            <p:cNvPr id="22" name="Picture 21" descr="Chart, bubble chart&#10;&#10;Description automatically generated">
              <a:extLst>
                <a:ext uri="{FF2B5EF4-FFF2-40B4-BE49-F238E27FC236}">
                  <a16:creationId xmlns:a16="http://schemas.microsoft.com/office/drawing/2014/main" id="{333A6D30-D9EF-44ED-B723-7C69CE0A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5929" y="1917970"/>
              <a:ext cx="984863" cy="3630638"/>
            </a:xfrm>
            <a:prstGeom prst="rect">
              <a:avLst/>
            </a:prstGeom>
          </p:spPr>
        </p:pic>
        <p:pic>
          <p:nvPicPr>
            <p:cNvPr id="24" name="Picture 23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3C76FE7-2AFC-4D89-BC24-C6B51E729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1198" y="1022999"/>
              <a:ext cx="5995007" cy="922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7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330A-DCD0-4810-BA93-781E60DF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Hyper-Parameter Tuning (No. Of clusters)</a:t>
            </a:r>
            <a:endParaRPr lang="en-GB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D434B4B5-AB62-4C6F-96BB-1B98CA68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8923"/>
              </p:ext>
            </p:extLst>
          </p:nvPr>
        </p:nvGraphicFramePr>
        <p:xfrm>
          <a:off x="1687513" y="2454891"/>
          <a:ext cx="8128000" cy="257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97182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16682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472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Silhouette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Measures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ratio between intra-cluster distances and the inter-cluster 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the variance in the cluster sizes, distance-wise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the variance in the cluster sizes, count-wise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Rationale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6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Positive indicator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Higher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Lower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1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5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187</TotalTime>
  <Words>847</Words>
  <Application>Microsoft Office PowerPoint</Application>
  <PresentationFormat>Widescreen</PresentationFormat>
  <Paragraphs>81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A Quick Study On Customer Segmentation</vt:lpstr>
      <vt:lpstr>Exploratory Data Analysis</vt:lpstr>
      <vt:lpstr>Exploratory Data Analysis</vt:lpstr>
      <vt:lpstr>Feature Selection</vt:lpstr>
      <vt:lpstr>Feature Engineering</vt:lpstr>
      <vt:lpstr>Principal Component Analysis</vt:lpstr>
      <vt:lpstr>Principal Component Analysis</vt:lpstr>
      <vt:lpstr>Algorithm Selection</vt:lpstr>
      <vt:lpstr>Hyper-Parameter Tuning (No. Of clusters)</vt:lpstr>
      <vt:lpstr>Hyper-Parameter Tuning (Plot)</vt:lpstr>
      <vt:lpstr>Customer Segmentation</vt:lpstr>
      <vt:lpstr>Marketing Strategy</vt:lpstr>
      <vt:lpstr>Hyper-Parameter Tuning (No. Of clusters)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Study On Customer Segmentation</dc:title>
  <dc:creator>ETHAN TAN WEE EN</dc:creator>
  <cp:lastModifiedBy>ETHAN TAN WEE EN</cp:lastModifiedBy>
  <cp:revision>2</cp:revision>
  <dcterms:created xsi:type="dcterms:W3CDTF">2021-08-12T14:05:53Z</dcterms:created>
  <dcterms:modified xsi:type="dcterms:W3CDTF">2021-08-13T05:11:20Z</dcterms:modified>
</cp:coreProperties>
</file>