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6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5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4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87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0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9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325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986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390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045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83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3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2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32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77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9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99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5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71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90E7F7-2640-4CFE-8B17-C743C5910AE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4060FB-0EB5-41CD-BF50-B5C605232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514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540A-1D15-4AA7-89F5-E56589949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 Quick Study On Customer Segmentation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32050-9DEA-40D1-8EB5-A9EEFD6C6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By Ethan Tan Wee En</a:t>
            </a:r>
          </a:p>
          <a:p>
            <a:r>
              <a:rPr lang="en-SG" dirty="0"/>
              <a:t>P2012085</a:t>
            </a:r>
          </a:p>
          <a:p>
            <a:r>
              <a:rPr lang="en-SG" dirty="0"/>
              <a:t>DAAA/FT/2A/03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236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E0A5-6B8A-41E7-B7F0-1E0A8F07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405" y="1030288"/>
            <a:ext cx="6131596" cy="1035579"/>
          </a:xfrm>
        </p:spPr>
        <p:txBody>
          <a:bodyPr>
            <a:normAutofit/>
          </a:bodyPr>
          <a:lstStyle/>
          <a:p>
            <a:r>
              <a:rPr lang="en-SG"/>
              <a:t>Customer Segmentation</a:t>
            </a:r>
            <a:endParaRPr lang="en-GB"/>
          </a:p>
        </p:txBody>
      </p:sp>
      <p:pic>
        <p:nvPicPr>
          <p:cNvPr id="6" name="Picture 5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0FD40AF5-CA93-41D2-9BF5-25DE64EC2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22" y="3548544"/>
            <a:ext cx="3193886" cy="2890467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E7A0-8C46-490A-8CE8-259DEDB0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577" y="2183163"/>
            <a:ext cx="7181022" cy="4382023"/>
          </a:xfrm>
        </p:spPr>
        <p:txBody>
          <a:bodyPr>
            <a:normAutofit/>
          </a:bodyPr>
          <a:lstStyle/>
          <a:p>
            <a:r>
              <a:rPr lang="en-SG" sz="2000" dirty="0"/>
              <a:t>Using the </a:t>
            </a:r>
            <a:r>
              <a:rPr lang="en-SG" sz="2000" dirty="0" err="1"/>
              <a:t>KMeans</a:t>
            </a:r>
            <a:r>
              <a:rPr lang="en-SG" sz="2000" dirty="0"/>
              <a:t> model with 6 clusters, the mall customers are segregated into 6 distinct meaningful clusters.</a:t>
            </a:r>
          </a:p>
          <a:p>
            <a:r>
              <a:rPr lang="en-SG" sz="2000" dirty="0"/>
              <a:t>The clusters sort of resemble an Urgency-Importance Matrix.</a:t>
            </a:r>
          </a:p>
          <a:p>
            <a:r>
              <a:rPr lang="en-GB" sz="2000" dirty="0"/>
              <a:t>The clusters are: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lphaLcPeriod"/>
            </a:pPr>
            <a:r>
              <a:rPr lang="en-GB" sz="2000" dirty="0"/>
              <a:t>Red – low-income and low spending score (all ages)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lphaLcPeriod"/>
            </a:pPr>
            <a:r>
              <a:rPr lang="en-GB" sz="2000" dirty="0"/>
              <a:t>Dark Blue – low-income but high spending score (young)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lphaLcPeriod"/>
            </a:pPr>
            <a:r>
              <a:rPr lang="en-GB" sz="2000" dirty="0"/>
              <a:t>Purple/Green – middle-income and middle spending score (young/old)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lphaLcPeriod"/>
            </a:pPr>
            <a:r>
              <a:rPr lang="en-GB" sz="2000" dirty="0"/>
              <a:t>Light Blue – high-income but low spending score (all ages)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lphaLcPeriod"/>
            </a:pPr>
            <a:r>
              <a:rPr lang="en-GB" sz="2000" dirty="0"/>
              <a:t>Yellow – high-income and high spending score (young)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F6CB1EA-B60C-4CE9-BD6F-DA3F3DC68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22" y="331939"/>
            <a:ext cx="3193887" cy="2850544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97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3D4B-D5F6-476B-BCA3-A32425D4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Marketing Strategy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3144-B82F-4E1C-AF11-D39815766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3565133"/>
            <a:ext cx="11319430" cy="3061698"/>
          </a:xfrm>
        </p:spPr>
        <p:txBody>
          <a:bodyPr anchor="t">
            <a:normAutofit fontScale="92500" lnSpcReduction="10000"/>
          </a:bodyPr>
          <a:lstStyle/>
          <a:p>
            <a:r>
              <a:rPr lang="en-SG" dirty="0"/>
              <a:t>Young people tend to shop more, be more impulsive and less frugal than older people.</a:t>
            </a:r>
          </a:p>
          <a:p>
            <a:r>
              <a:rPr lang="en-SG" dirty="0"/>
              <a:t>The young generation today grows up in a more affluent environment than their ancestors.</a:t>
            </a:r>
          </a:p>
          <a:p>
            <a:r>
              <a:rPr lang="en-SG" dirty="0"/>
              <a:t>In an effort to improve sales but not encourage youths to spend beyond their means (dark blue group), marketing efforts should be targeted at high-income but low spending score customers (light blue group). These have the means to spend more.</a:t>
            </a:r>
          </a:p>
          <a:p>
            <a:r>
              <a:rPr lang="en-SG" dirty="0"/>
              <a:t>To enhance the mall’s reputation, perhaps the mall could host a money-saving campaign to educate the youths of the risks of overspending. This is both the morally and financially </a:t>
            </a:r>
            <a:r>
              <a:rPr lang="en-SG"/>
              <a:t>right thing to do.</a:t>
            </a:r>
            <a:endParaRPr lang="en-SG" dirty="0"/>
          </a:p>
          <a:p>
            <a:r>
              <a:rPr lang="en-SG" dirty="0"/>
              <a:t>The provided &lt;out/customer-clustering-</a:t>
            </a:r>
            <a:r>
              <a:rPr lang="en-SG" dirty="0" err="1"/>
              <a:t>model.p</a:t>
            </a:r>
            <a:r>
              <a:rPr lang="en-SG" dirty="0"/>
              <a:t>&gt; is a binary representation of the model used on the unstandardized data, which works almost as well as the standardized one. Using this, future customers can be classified into 1 of the 6 clusters (assuming the customer segmentation pattern does not change.</a:t>
            </a:r>
          </a:p>
          <a:p>
            <a:endParaRPr lang="en-GB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97E809C-F72D-4B78-BA69-24289F11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8" y="1823150"/>
            <a:ext cx="5980763" cy="160585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A97889B-EEF3-4C4D-84E0-1660BAD06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84" r="48798"/>
          <a:stretch/>
        </p:blipFill>
        <p:spPr>
          <a:xfrm>
            <a:off x="6882547" y="512851"/>
            <a:ext cx="5004653" cy="227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5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E9D87D-FEDF-4EA3-A296-3C7A8C9D7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D26A23-E3BA-4351-A6D9-38C5FE1F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10" y="808055"/>
            <a:ext cx="3782074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Exploratory 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0A86C-F847-4684-872A-F6BA5EAE7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178" y="2261420"/>
            <a:ext cx="4002936" cy="38825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more data on female customers than male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more data on younger customers. This is likely because younger people tend to shop more than older folks.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Annual income is slightly positively skewed, indicating that most customers are have low- to middle-incomes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Spending score seems to be normally distributed</a:t>
            </a:r>
          </a:p>
        </p:txBody>
      </p:sp>
      <p:pic>
        <p:nvPicPr>
          <p:cNvPr id="6" name="Picture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0563E242-090D-42E3-985D-1B341BACC1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116" r="1753" b="1664"/>
          <a:stretch/>
        </p:blipFill>
        <p:spPr>
          <a:xfrm>
            <a:off x="5289752" y="975318"/>
            <a:ext cx="6217304" cy="483987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542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636D-C959-47E2-AA63-58C96E54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Selection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6398D-BFD2-45AF-8D03-DB75402EE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42067"/>
            <a:ext cx="4995332" cy="2750049"/>
          </a:xfrm>
        </p:spPr>
        <p:txBody>
          <a:bodyPr/>
          <a:lstStyle/>
          <a:p>
            <a:r>
              <a:rPr lang="en-SG" dirty="0"/>
              <a:t>Gender does not seem to be a good factor for customer segmentation as the data points for both male and female customers are scattered randomly</a:t>
            </a:r>
          </a:p>
          <a:p>
            <a:r>
              <a:rPr lang="en-SG" dirty="0"/>
              <a:t>Furthermore, gender is qualitative and nominal, hence it does not provide much information for comparisons</a:t>
            </a:r>
          </a:p>
          <a:p>
            <a:r>
              <a:rPr lang="en-SG" dirty="0"/>
              <a:t>Gender column to be dropped</a:t>
            </a:r>
            <a:endParaRPr lang="en-GB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6452B20-FC86-4EE9-9BC6-649CEDBF0A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4773" y="2142067"/>
            <a:ext cx="3608807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6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BE9D87D-FEDF-4EA3-A296-3C7A8C9D7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DE636D-C959-47E2-AA63-58C96E54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78" y="808057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6398D-BFD2-45AF-8D03-DB75402EE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178" y="2261420"/>
            <a:ext cx="4002936" cy="39338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Since the data is of roughly the same order of magnitude, standardization will not affect the data points’ positions much.</a:t>
            </a:r>
          </a:p>
          <a:p>
            <a:r>
              <a:rPr lang="en-US" dirty="0"/>
              <a:t>Nevertheless, it is good to standardize the data as it sets all 3 variables on the same scale</a:t>
            </a:r>
          </a:p>
          <a:p>
            <a:r>
              <a:rPr lang="en-US" dirty="0"/>
              <a:t>i.e., N~(0, 1)</a:t>
            </a:r>
          </a:p>
          <a:p>
            <a:r>
              <a:rPr lang="en-US" dirty="0"/>
              <a:t>This will remove any potential bias among the features during clustering for algorithms which use Euclidean distance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1201911E-02CB-4595-BF6E-16B8A2B7AA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125365" y="1014010"/>
            <a:ext cx="6494396" cy="50169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965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1C88-2EB0-4C47-A448-46C47358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Principal Component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3143-93FD-4504-935F-C8D33C214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72890"/>
            <a:ext cx="10131425" cy="3649133"/>
          </a:xfrm>
        </p:spPr>
        <p:txBody>
          <a:bodyPr>
            <a:normAutofit/>
          </a:bodyPr>
          <a:lstStyle/>
          <a:p>
            <a:r>
              <a:rPr lang="en-SG" sz="2400" dirty="0"/>
              <a:t>Among the 3 remaining features (Age, Annual Income and Spending Score), they should be checked for redundancy</a:t>
            </a:r>
          </a:p>
          <a:p>
            <a:r>
              <a:rPr lang="en-SG" sz="2400" dirty="0"/>
              <a:t>The data has been standardized, so PCA is conducted on the correlation matrix</a:t>
            </a:r>
          </a:p>
          <a:p>
            <a:r>
              <a:rPr lang="en-SG" sz="2400" dirty="0"/>
              <a:t>There will not be any bias among the variables as their variance is all 1</a:t>
            </a:r>
          </a:p>
          <a:p>
            <a:r>
              <a:rPr lang="en-SG" sz="2400" dirty="0"/>
              <a:t>Using Principal Component Analysis as a tool for dimension reduction, the importance of the 3 variables can be examined simultaneously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395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84D2-E141-4D3F-8A14-F126CB02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Principal Component Analysis</a:t>
            </a:r>
            <a:endParaRPr lang="en-GB" dirty="0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6888277-1296-4AE8-9624-DA7531420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94"/>
          <a:stretch/>
        </p:blipFill>
        <p:spPr>
          <a:xfrm>
            <a:off x="685801" y="1687826"/>
            <a:ext cx="10131425" cy="1429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122C382-82DB-46D8-9AD7-2CCFA2619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564" y="3483798"/>
            <a:ext cx="4291448" cy="292326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2C2FEE-6502-42D5-A94E-71DD378A7C8D}"/>
              </a:ext>
            </a:extLst>
          </p:cNvPr>
          <p:cNvSpPr txBox="1"/>
          <p:nvPr/>
        </p:nvSpPr>
        <p:spPr>
          <a:xfrm>
            <a:off x="685801" y="3375773"/>
            <a:ext cx="6290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3 Principal Components are all important (carry significant information) as each explains more than 20% of the total variance within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According to the Scree Plot on the right of the PC eigenvalues, there is no elbow, which suggests that all three PCs should be kept.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Keeping all three PCs would be no better than just using the original data. In fact, it would be less informative as the new PCs have no meaning.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For this analysis, it would be desirable to be able to link back to the original meaningful variables.</a:t>
            </a:r>
          </a:p>
        </p:txBody>
      </p:sp>
    </p:spTree>
    <p:extLst>
      <p:ext uri="{BB962C8B-B14F-4D97-AF65-F5344CB8AC3E}">
        <p14:creationId xmlns:p14="http://schemas.microsoft.com/office/powerpoint/2010/main" val="9051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9373-AC7D-4512-8638-38B8F11D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Algorithm Selection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C96E2-9374-42E7-97CA-875E42268A0C}"/>
              </a:ext>
            </a:extLst>
          </p:cNvPr>
          <p:cNvSpPr txBox="1"/>
          <p:nvPr/>
        </p:nvSpPr>
        <p:spPr>
          <a:xfrm>
            <a:off x="685801" y="2065867"/>
            <a:ext cx="4525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5 different clustering algorithms were compared against one another, using 3 distinct hyper-parameter configurations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main criteria for a good unsupervised learning model in this scenario would be one that: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dirty="0"/>
              <a:t>has a small number of clusters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dirty="0"/>
              <a:t>has roughly even cluster sizes (distance-wise)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dirty="0"/>
              <a:t>has clusters in meaningful locations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 of all of them, </a:t>
            </a:r>
            <a:r>
              <a:rPr lang="en-GB" dirty="0" err="1"/>
              <a:t>KMeans</a:t>
            </a:r>
            <a:r>
              <a:rPr lang="en-GB" dirty="0"/>
              <a:t> and </a:t>
            </a:r>
            <a:r>
              <a:rPr lang="en-GB" dirty="0" err="1"/>
              <a:t>AgglomerativeClustering</a:t>
            </a:r>
            <a:r>
              <a:rPr lang="en-GB" dirty="0"/>
              <a:t> appear the most promising</a:t>
            </a:r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D3B015-7308-4481-8166-948559E23073}"/>
              </a:ext>
            </a:extLst>
          </p:cNvPr>
          <p:cNvGrpSpPr/>
          <p:nvPr/>
        </p:nvGrpSpPr>
        <p:grpSpPr>
          <a:xfrm>
            <a:off x="5564420" y="231653"/>
            <a:ext cx="2833111" cy="2634838"/>
            <a:chOff x="4147865" y="3221432"/>
            <a:chExt cx="3700069" cy="3418853"/>
          </a:xfrm>
        </p:grpSpPr>
        <p:pic>
          <p:nvPicPr>
            <p:cNvPr id="5" name="Picture 4" descr="Chart, bubble chart&#10;&#10;Description automatically generated">
              <a:extLst>
                <a:ext uri="{FF2B5EF4-FFF2-40B4-BE49-F238E27FC236}">
                  <a16:creationId xmlns:a16="http://schemas.microsoft.com/office/drawing/2014/main" id="{9EF136B6-7F3D-4179-AE21-06BEEB95D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7865" y="3722584"/>
              <a:ext cx="3700069" cy="2917701"/>
            </a:xfrm>
            <a:prstGeom prst="rect">
              <a:avLst/>
            </a:prstGeom>
          </p:spPr>
        </p:pic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99A947BB-5C53-41C3-A785-6EDF09FD2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7865" y="3221432"/>
              <a:ext cx="3700069" cy="787057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B44A2C-F969-45E3-8079-AE9F74F932D6}"/>
              </a:ext>
            </a:extLst>
          </p:cNvPr>
          <p:cNvGrpSpPr/>
          <p:nvPr/>
        </p:nvGrpSpPr>
        <p:grpSpPr>
          <a:xfrm>
            <a:off x="8979613" y="231653"/>
            <a:ext cx="2712377" cy="2852405"/>
            <a:chOff x="3719245" y="832531"/>
            <a:chExt cx="2712377" cy="2852405"/>
          </a:xfrm>
        </p:grpSpPr>
        <p:pic>
          <p:nvPicPr>
            <p:cNvPr id="11" name="Picture 10" descr="Chart, bubble chart&#10;&#10;Description automatically generated">
              <a:extLst>
                <a:ext uri="{FF2B5EF4-FFF2-40B4-BE49-F238E27FC236}">
                  <a16:creationId xmlns:a16="http://schemas.microsoft.com/office/drawing/2014/main" id="{558515CA-2BC2-4312-854B-0C916F2F4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205" r="5664"/>
            <a:stretch/>
          </p:blipFill>
          <p:spPr>
            <a:xfrm>
              <a:off x="3719245" y="1314155"/>
              <a:ext cx="2712377" cy="2370781"/>
            </a:xfrm>
            <a:prstGeom prst="rect">
              <a:avLst/>
            </a:prstGeom>
          </p:spPr>
        </p:pic>
        <p:pic>
          <p:nvPicPr>
            <p:cNvPr id="16" name="Picture 15" descr="Logo&#10;&#10;Description automatically generated">
              <a:extLst>
                <a:ext uri="{FF2B5EF4-FFF2-40B4-BE49-F238E27FC236}">
                  <a16:creationId xmlns:a16="http://schemas.microsoft.com/office/drawing/2014/main" id="{36722DB3-8FC2-496B-8C97-966D476BF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21016" y="832531"/>
              <a:ext cx="2710606" cy="50267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847E2B-B19B-465D-A938-3FE8EE1C9EA7}"/>
              </a:ext>
            </a:extLst>
          </p:cNvPr>
          <p:cNvGrpSpPr/>
          <p:nvPr/>
        </p:nvGrpSpPr>
        <p:grpSpPr>
          <a:xfrm>
            <a:off x="5337690" y="3344947"/>
            <a:ext cx="2813957" cy="2691238"/>
            <a:chOff x="4883099" y="3173404"/>
            <a:chExt cx="2813957" cy="2691238"/>
          </a:xfrm>
        </p:grpSpPr>
        <p:pic>
          <p:nvPicPr>
            <p:cNvPr id="23" name="Picture 22" descr="Chart, bubble chart&#10;&#10;Description automatically generated">
              <a:extLst>
                <a:ext uri="{FF2B5EF4-FFF2-40B4-BE49-F238E27FC236}">
                  <a16:creationId xmlns:a16="http://schemas.microsoft.com/office/drawing/2014/main" id="{71FDE81D-737A-46A6-B862-3987F749B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83099" y="3522134"/>
              <a:ext cx="2813957" cy="2342508"/>
            </a:xfrm>
            <a:prstGeom prst="rect">
              <a:avLst/>
            </a:prstGeom>
          </p:spPr>
        </p:pic>
        <p:pic>
          <p:nvPicPr>
            <p:cNvPr id="27" name="Picture 26" descr="Logo, company name&#10;&#10;Description automatically generated">
              <a:extLst>
                <a:ext uri="{FF2B5EF4-FFF2-40B4-BE49-F238E27FC236}">
                  <a16:creationId xmlns:a16="http://schemas.microsoft.com/office/drawing/2014/main" id="{75431EE2-70FC-4FF9-982E-CD9BAE6B8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83099" y="3173404"/>
              <a:ext cx="2813957" cy="507735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338F5C-6911-4D9D-88FF-1772A31F3834}"/>
              </a:ext>
            </a:extLst>
          </p:cNvPr>
          <p:cNvGrpSpPr/>
          <p:nvPr/>
        </p:nvGrpSpPr>
        <p:grpSpPr>
          <a:xfrm>
            <a:off x="8669163" y="3486004"/>
            <a:ext cx="3189436" cy="2769629"/>
            <a:chOff x="8741082" y="3834734"/>
            <a:chExt cx="3189436" cy="2769629"/>
          </a:xfrm>
        </p:grpSpPr>
        <p:pic>
          <p:nvPicPr>
            <p:cNvPr id="30" name="Picture 29" descr="Chart, scatter chart, bubble chart&#10;&#10;Description automatically generated">
              <a:extLst>
                <a:ext uri="{FF2B5EF4-FFF2-40B4-BE49-F238E27FC236}">
                  <a16:creationId xmlns:a16="http://schemas.microsoft.com/office/drawing/2014/main" id="{0EE267DD-D04D-43FF-862F-7A17F821A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41083" y="4233581"/>
              <a:ext cx="3189435" cy="2370782"/>
            </a:xfrm>
            <a:prstGeom prst="rect">
              <a:avLst/>
            </a:prstGeom>
          </p:spPr>
        </p:pic>
        <p:pic>
          <p:nvPicPr>
            <p:cNvPr id="32" name="Picture 31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F900A941-F583-4688-9B57-5F3E8D451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41082" y="3834734"/>
              <a:ext cx="3189435" cy="560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78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330A-DCD0-4810-BA93-781E60DF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Hyper-Parameter Tuning (No. Of clusters)</a:t>
            </a:r>
            <a:endParaRPr lang="en-GB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D434B4B5-AB62-4C6F-96BB-1B98CA684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537200"/>
              </p:ext>
            </p:extLst>
          </p:nvPr>
        </p:nvGraphicFramePr>
        <p:xfrm>
          <a:off x="685801" y="1972005"/>
          <a:ext cx="10513032" cy="41102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258">
                  <a:extLst>
                    <a:ext uri="{9D8B030D-6E8A-4147-A177-3AD203B41FA5}">
                      <a16:colId xmlns:a16="http://schemas.microsoft.com/office/drawing/2014/main" val="3799718224"/>
                    </a:ext>
                  </a:extLst>
                </a:gridCol>
                <a:gridCol w="2628258">
                  <a:extLst>
                    <a:ext uri="{9D8B030D-6E8A-4147-A177-3AD203B41FA5}">
                      <a16:colId xmlns:a16="http://schemas.microsoft.com/office/drawing/2014/main" val="1151668211"/>
                    </a:ext>
                  </a:extLst>
                </a:gridCol>
                <a:gridCol w="2628258">
                  <a:extLst>
                    <a:ext uri="{9D8B030D-6E8A-4147-A177-3AD203B41FA5}">
                      <a16:colId xmlns:a16="http://schemas.microsoft.com/office/drawing/2014/main" val="524728855"/>
                    </a:ext>
                  </a:extLst>
                </a:gridCol>
                <a:gridCol w="2628258">
                  <a:extLst>
                    <a:ext uri="{9D8B030D-6E8A-4147-A177-3AD203B41FA5}">
                      <a16:colId xmlns:a16="http://schemas.microsoft.com/office/drawing/2014/main" val="304789937"/>
                    </a:ext>
                  </a:extLst>
                </a:gridCol>
              </a:tblGrid>
              <a:tr h="488683">
                <a:tc>
                  <a:txBody>
                    <a:bodyPr/>
                    <a:lstStyle/>
                    <a:p>
                      <a:r>
                        <a:rPr lang="en-SG" dirty="0"/>
                        <a:t>Score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Silhouette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Distance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Count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714312"/>
                  </a:ext>
                </a:extLst>
              </a:tr>
              <a:tr h="1927957">
                <a:tc>
                  <a:txBody>
                    <a:bodyPr/>
                    <a:lstStyle/>
                    <a:p>
                      <a:r>
                        <a:rPr lang="en-SG" dirty="0"/>
                        <a:t>Measures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the ratio between intra-cluster distances and the inter-cluster distances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the variance in the cluster sizes, distance-wise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the variance in the cluster sizes, count-wise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62067"/>
                  </a:ext>
                </a:extLst>
              </a:tr>
              <a:tr h="1204972">
                <a:tc>
                  <a:txBody>
                    <a:bodyPr/>
                    <a:lstStyle/>
                    <a:p>
                      <a:r>
                        <a:rPr lang="en-SG" dirty="0"/>
                        <a:t>Rationale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Determines how distinct the clusters 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Determines how different the cluster sizes 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Determines how the data points are distributed among the clusters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62411"/>
                  </a:ext>
                </a:extLst>
              </a:tr>
              <a:tr h="488683">
                <a:tc>
                  <a:txBody>
                    <a:bodyPr/>
                    <a:lstStyle/>
                    <a:p>
                      <a:r>
                        <a:rPr lang="en-SG" dirty="0"/>
                        <a:t>Positive indicator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Higher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Lower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Lower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17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65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EA2E-0FA8-4C9A-9F1B-F09E760B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0288"/>
            <a:ext cx="4785744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300"/>
              <a:t>Hyper-Parameter Tuning (Plot)</a:t>
            </a:r>
            <a:endParaRPr lang="en-GB" sz="33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9FA568C-2C41-485D-9838-80EB12A49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4091683" cy="3909412"/>
          </a:xfrm>
        </p:spPr>
        <p:txBody>
          <a:bodyPr>
            <a:normAutofit/>
          </a:bodyPr>
          <a:lstStyle/>
          <a:p>
            <a:r>
              <a:rPr lang="en-US" dirty="0"/>
              <a:t>The silhouette score plot suggests using 5, 6 or 9 clusters.</a:t>
            </a:r>
          </a:p>
          <a:p>
            <a:r>
              <a:rPr lang="en-US" dirty="0"/>
              <a:t>The distance score plot suggests using 4 to 6 clusters.</a:t>
            </a:r>
          </a:p>
          <a:p>
            <a:r>
              <a:rPr lang="en-US" dirty="0"/>
              <a:t>The count score plot suggests using 6 to 8 clusters.</a:t>
            </a:r>
          </a:p>
          <a:p>
            <a:r>
              <a:rPr lang="en-US" dirty="0"/>
              <a:t>All three plots agree that 6 is a suitable number of clusters to use.</a:t>
            </a:r>
          </a:p>
          <a:p>
            <a:r>
              <a:rPr lang="en-US" dirty="0"/>
              <a:t>Examining the plots visually confirms that 6 is a reasonable number of clusters.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EB5DDD7-A700-427C-B4A0-D8234BED9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544" y="3773490"/>
            <a:ext cx="2758056" cy="2461565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3B08A263-5D5E-46DB-89B7-87D09FFFB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396" y="3773490"/>
            <a:ext cx="2932344" cy="2463171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9D3CBEDF-5417-40C1-8E11-3213E9FA7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544" y="1080828"/>
            <a:ext cx="6138254" cy="2378572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087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311</TotalTime>
  <Words>846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A Quick Study On Customer Segmentation</vt:lpstr>
      <vt:lpstr>Exploratory Data Analysis</vt:lpstr>
      <vt:lpstr>Feature Selection</vt:lpstr>
      <vt:lpstr>Feature Engineering</vt:lpstr>
      <vt:lpstr>Principal Component Analysis</vt:lpstr>
      <vt:lpstr>Principal Component Analysis</vt:lpstr>
      <vt:lpstr>Algorithm Selection</vt:lpstr>
      <vt:lpstr>Hyper-Parameter Tuning (No. Of clusters)</vt:lpstr>
      <vt:lpstr>Hyper-Parameter Tuning (Plot)</vt:lpstr>
      <vt:lpstr>Customer Segmentation</vt:lpstr>
      <vt:lpstr>Marketing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Study On Customer Segmentation</dc:title>
  <dc:creator>ETHAN TAN WEE EN</dc:creator>
  <cp:lastModifiedBy>ETHAN TAN WEE EN</cp:lastModifiedBy>
  <cp:revision>5</cp:revision>
  <dcterms:created xsi:type="dcterms:W3CDTF">2021-08-12T14:05:53Z</dcterms:created>
  <dcterms:modified xsi:type="dcterms:W3CDTF">2021-08-13T10:22:10Z</dcterms:modified>
</cp:coreProperties>
</file>