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5"/>
  </p:notesMasterIdLst>
  <p:handoutMasterIdLst>
    <p:handoutMasterId r:id="rId16"/>
  </p:handoutMasterIdLst>
  <p:sldIdLst>
    <p:sldId id="256" r:id="rId5"/>
    <p:sldId id="257" r:id="rId6"/>
    <p:sldId id="258" r:id="rId7"/>
    <p:sldId id="261" r:id="rId8"/>
    <p:sldId id="262" r:id="rId9"/>
    <p:sldId id="259" r:id="rId10"/>
    <p:sldId id="263" r:id="rId11"/>
    <p:sldId id="264" r:id="rId12"/>
    <p:sldId id="265"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Exploratory Data Analysis</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Algorithm Selection</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Hyper-Parameter Tuning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ngle gear outlin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Exploratory Data Analysis</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Algorithm Selection</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Hyper-Parameter Tuning</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8/11/2021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190220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0006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40746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09015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4446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8/11/2021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8/11/2021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8/11/2021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8/11/2021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8/11/2021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predicting air pollution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 machine learning study conducted by</a:t>
            </a:r>
            <a:br>
              <a:rPr lang="en-US" sz="1800" dirty="0">
                <a:solidFill>
                  <a:schemeClr val="tx1"/>
                </a:solidFill>
              </a:rPr>
            </a:br>
            <a:r>
              <a:rPr lang="en-US" sz="1800" dirty="0">
                <a:solidFill>
                  <a:schemeClr val="tx1"/>
                </a:solidFill>
              </a:rPr>
              <a:t>Ethan Tan (P2012085)</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r>
              <a:rPr lang="en-US" dirty="0">
                <a:solidFill>
                  <a:schemeClr val="bg1"/>
                </a:solidFill>
              </a:rPr>
              <a:t>someone@example.com</a:t>
            </a: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Presentation Flow</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68496056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334643"/>
            <a:ext cx="3363974" cy="4153281"/>
          </a:xfrm>
        </p:spPr>
        <p:txBody>
          <a:bodyPr/>
          <a:lstStyle/>
          <a:p>
            <a:r>
              <a:rPr lang="en-SG" dirty="0">
                <a:solidFill>
                  <a:schemeClr val="bg1"/>
                </a:solidFill>
              </a:rPr>
              <a:t>The data is very positively skewed, and contains many outliers which might negatively impact the model’s ability to generalise.</a:t>
            </a:r>
          </a:p>
          <a:p>
            <a:r>
              <a:rPr lang="en-SG" dirty="0">
                <a:solidFill>
                  <a:schemeClr val="bg1"/>
                </a:solidFill>
              </a:rPr>
              <a:t>Outliers should be removed (however, the Kaggle submission keeps the outliers)</a:t>
            </a:r>
          </a:p>
          <a:p>
            <a:endParaRPr lang="en-GB" dirty="0">
              <a:solidFill>
                <a:schemeClr val="bg1"/>
              </a:solidFill>
            </a:endParaRPr>
          </a:p>
        </p:txBody>
      </p:sp>
      <p:pic>
        <p:nvPicPr>
          <p:cNvPr id="11" name="Picture 10" descr="Chart, histogram&#10;&#10;Description automatically generated">
            <a:extLst>
              <a:ext uri="{FF2B5EF4-FFF2-40B4-BE49-F238E27FC236}">
                <a16:creationId xmlns:a16="http://schemas.microsoft.com/office/drawing/2014/main" id="{0AF75104-C81F-454A-A650-9CE5A19C671C}"/>
              </a:ext>
            </a:extLst>
          </p:cNvPr>
          <p:cNvPicPr>
            <a:picLocks noChangeAspect="1"/>
          </p:cNvPicPr>
          <p:nvPr/>
        </p:nvPicPr>
        <p:blipFill>
          <a:blip r:embed="rId3"/>
          <a:stretch>
            <a:fillRect/>
          </a:stretch>
        </p:blipFill>
        <p:spPr>
          <a:xfrm>
            <a:off x="645160" y="3108550"/>
            <a:ext cx="5911611" cy="3537186"/>
          </a:xfrm>
          <a:prstGeom prst="rect">
            <a:avLst/>
          </a:prstGeom>
          <a:ln>
            <a:solidFill>
              <a:schemeClr val="tx1"/>
            </a:solidFill>
          </a:ln>
        </p:spPr>
      </p:pic>
      <p:pic>
        <p:nvPicPr>
          <p:cNvPr id="13" name="Picture 12" descr="Chart, histogram&#10;&#10;Description automatically generated">
            <a:extLst>
              <a:ext uri="{FF2B5EF4-FFF2-40B4-BE49-F238E27FC236}">
                <a16:creationId xmlns:a16="http://schemas.microsoft.com/office/drawing/2014/main" id="{5A044B4D-F8D4-4BE7-B5F5-C8B77E02E98A}"/>
              </a:ext>
            </a:extLst>
          </p:cNvPr>
          <p:cNvPicPr>
            <a:picLocks noChangeAspect="1"/>
          </p:cNvPicPr>
          <p:nvPr/>
        </p:nvPicPr>
        <p:blipFill>
          <a:blip r:embed="rId4"/>
          <a:stretch>
            <a:fillRect/>
          </a:stretch>
        </p:blipFill>
        <p:spPr>
          <a:xfrm>
            <a:off x="645161" y="212264"/>
            <a:ext cx="5911610" cy="2716145"/>
          </a:xfrm>
          <a:prstGeom prst="rect">
            <a:avLst/>
          </a:prstGeom>
          <a:ln>
            <a:solidFill>
              <a:schemeClr val="tx1"/>
            </a:solidFill>
          </a:ln>
        </p:spPr>
      </p:pic>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334643"/>
            <a:ext cx="3363974" cy="4153281"/>
          </a:xfrm>
        </p:spPr>
        <p:txBody>
          <a:bodyPr/>
          <a:lstStyle/>
          <a:p>
            <a:r>
              <a:rPr lang="en-SG" dirty="0">
                <a:solidFill>
                  <a:schemeClr val="bg1"/>
                </a:solidFill>
              </a:rPr>
              <a:t>The data is very erratic.</a:t>
            </a:r>
          </a:p>
          <a:p>
            <a:r>
              <a:rPr lang="en-SG" dirty="0">
                <a:solidFill>
                  <a:schemeClr val="bg1"/>
                </a:solidFill>
              </a:rPr>
              <a:t>This will potentially pose a problem as there is no clear trend for a SARIMA model to pick up on.</a:t>
            </a:r>
          </a:p>
          <a:p>
            <a:endParaRPr lang="en-GB" dirty="0">
              <a:solidFill>
                <a:schemeClr val="bg1"/>
              </a:solidFill>
            </a:endParaRPr>
          </a:p>
        </p:txBody>
      </p:sp>
      <p:pic>
        <p:nvPicPr>
          <p:cNvPr id="5" name="Picture 4" descr="Chart&#10;&#10;Description automatically generated">
            <a:extLst>
              <a:ext uri="{FF2B5EF4-FFF2-40B4-BE49-F238E27FC236}">
                <a16:creationId xmlns:a16="http://schemas.microsoft.com/office/drawing/2014/main" id="{ADE5910A-4E17-4AE7-8ADA-C7BBBFB87715}"/>
              </a:ext>
            </a:extLst>
          </p:cNvPr>
          <p:cNvPicPr>
            <a:picLocks noChangeAspect="1"/>
          </p:cNvPicPr>
          <p:nvPr/>
        </p:nvPicPr>
        <p:blipFill>
          <a:blip r:embed="rId3"/>
          <a:stretch>
            <a:fillRect/>
          </a:stretch>
        </p:blipFill>
        <p:spPr>
          <a:xfrm>
            <a:off x="217400" y="1133213"/>
            <a:ext cx="6913655" cy="4153281"/>
          </a:xfrm>
          <a:prstGeom prst="rect">
            <a:avLst/>
          </a:prstGeom>
        </p:spPr>
      </p:pic>
    </p:spTree>
    <p:extLst>
      <p:ext uri="{BB962C8B-B14F-4D97-AF65-F5344CB8AC3E}">
        <p14:creationId xmlns:p14="http://schemas.microsoft.com/office/powerpoint/2010/main" val="165499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334643"/>
            <a:ext cx="3363974" cy="4153281"/>
          </a:xfrm>
        </p:spPr>
        <p:txBody>
          <a:bodyPr>
            <a:normAutofit/>
          </a:bodyPr>
          <a:lstStyle/>
          <a:p>
            <a:r>
              <a:rPr lang="en-SG" dirty="0">
                <a:solidFill>
                  <a:schemeClr val="bg1"/>
                </a:solidFill>
              </a:rPr>
              <a:t>There may be minor correlations between Temperature or Relative Humidity and the Value of each gas produced.</a:t>
            </a:r>
          </a:p>
          <a:p>
            <a:r>
              <a:rPr lang="en-GB" dirty="0">
                <a:solidFill>
                  <a:schemeClr val="bg1"/>
                </a:solidFill>
              </a:rPr>
              <a:t>From a logical standpoint, environmental conditions may have effects on the amount or types of air pollution.</a:t>
            </a:r>
          </a:p>
          <a:p>
            <a:r>
              <a:rPr lang="en-GB" dirty="0">
                <a:solidFill>
                  <a:schemeClr val="bg1"/>
                </a:solidFill>
              </a:rPr>
              <a:t>SARIMA</a:t>
            </a:r>
            <a:r>
              <a:rPr lang="en-GB" u="sng" dirty="0">
                <a:solidFill>
                  <a:schemeClr val="bg1"/>
                </a:solidFill>
              </a:rPr>
              <a:t>X</a:t>
            </a:r>
            <a:r>
              <a:rPr lang="en-GB" dirty="0">
                <a:solidFill>
                  <a:schemeClr val="bg1"/>
                </a:solidFill>
              </a:rPr>
              <a:t> should be considered as it takes these explanatory variables into account.</a:t>
            </a:r>
          </a:p>
        </p:txBody>
      </p:sp>
      <p:pic>
        <p:nvPicPr>
          <p:cNvPr id="5" name="Picture 4" descr="A screenshot of a computer&#10;&#10;Description automatically generated with medium confidence">
            <a:extLst>
              <a:ext uri="{FF2B5EF4-FFF2-40B4-BE49-F238E27FC236}">
                <a16:creationId xmlns:a16="http://schemas.microsoft.com/office/drawing/2014/main" id="{AC34D5AB-EE4E-4DB6-8F55-2662AC1ECE97}"/>
              </a:ext>
            </a:extLst>
          </p:cNvPr>
          <p:cNvPicPr>
            <a:picLocks noChangeAspect="1"/>
          </p:cNvPicPr>
          <p:nvPr/>
        </p:nvPicPr>
        <p:blipFill rotWithShape="1">
          <a:blip r:embed="rId3"/>
          <a:srcRect t="1111"/>
          <a:stretch/>
        </p:blipFill>
        <p:spPr>
          <a:xfrm>
            <a:off x="315150" y="577573"/>
            <a:ext cx="6899974" cy="5702854"/>
          </a:xfrm>
          <a:prstGeom prst="rect">
            <a:avLst/>
          </a:prstGeom>
          <a:ln>
            <a:noFill/>
          </a:ln>
        </p:spPr>
      </p:pic>
    </p:spTree>
    <p:extLst>
      <p:ext uri="{BB962C8B-B14F-4D97-AF65-F5344CB8AC3E}">
        <p14:creationId xmlns:p14="http://schemas.microsoft.com/office/powerpoint/2010/main" val="24566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499866"/>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Algorithm SELECTION</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645161" y="2371344"/>
            <a:ext cx="3363974" cy="3986790"/>
          </a:xfrm>
        </p:spPr>
        <p:txBody>
          <a:bodyPr/>
          <a:lstStyle/>
          <a:p>
            <a:r>
              <a:rPr lang="en-SG" dirty="0">
                <a:solidFill>
                  <a:schemeClr val="bg1"/>
                </a:solidFill>
              </a:rPr>
              <a:t>For this time series problem, I considered the SARIMAX and Exponential Smoothing models. </a:t>
            </a:r>
          </a:p>
          <a:p>
            <a:r>
              <a:rPr lang="en-SG" dirty="0">
                <a:solidFill>
                  <a:schemeClr val="bg1"/>
                </a:solidFill>
              </a:rPr>
              <a:t>Instead of settling on an algorithm and tuning its hyperparameters afterwards, I decided to tune and compare the algorithms in parallel, as 4 models are required.</a:t>
            </a:r>
            <a:endParaRPr lang="en-GB" dirty="0">
              <a:solidFill>
                <a:schemeClr val="bg1"/>
              </a:solidFill>
            </a:endParaRPr>
          </a:p>
        </p:txBody>
      </p:sp>
      <p:sp>
        <p:nvSpPr>
          <p:cNvPr id="8" name="Content Placeholder 3">
            <a:extLst>
              <a:ext uri="{FF2B5EF4-FFF2-40B4-BE49-F238E27FC236}">
                <a16:creationId xmlns:a16="http://schemas.microsoft.com/office/drawing/2014/main" id="{A54F3AF2-BF0B-447F-9C78-7DD2980376BE}"/>
              </a:ext>
            </a:extLst>
          </p:cNvPr>
          <p:cNvSpPr txBox="1">
            <a:spLocks/>
          </p:cNvSpPr>
          <p:nvPr/>
        </p:nvSpPr>
        <p:spPr>
          <a:xfrm>
            <a:off x="4902835" y="377948"/>
            <a:ext cx="7051039" cy="619430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tx1"/>
                </a:solidFill>
              </a:rPr>
              <a:t>For this time series problem, I considered the SARIMAX and Exponential Smoothing models. </a:t>
            </a:r>
          </a:p>
          <a:p>
            <a:r>
              <a:rPr lang="en-SG" dirty="0">
                <a:solidFill>
                  <a:schemeClr val="tx1"/>
                </a:solidFill>
              </a:rPr>
              <a:t>Instead of settling on an algorithm and tuning its hyperparameters afterwards, I decided to tune and compare the algorithms in parallel, as 4 models are required.</a:t>
            </a:r>
            <a:endParaRPr lang="en-GB" dirty="0">
              <a:solidFill>
                <a:schemeClr val="tx1"/>
              </a:solidFill>
            </a:endParaRPr>
          </a:p>
        </p:txBody>
      </p:sp>
    </p:spTree>
    <p:extLst>
      <p:ext uri="{BB962C8B-B14F-4D97-AF65-F5344CB8AC3E}">
        <p14:creationId xmlns:p14="http://schemas.microsoft.com/office/powerpoint/2010/main" val="2067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4926435" y="4957788"/>
            <a:ext cx="6993425" cy="1728761"/>
          </a:xfrm>
        </p:spPr>
        <p:txBody>
          <a:bodyPr>
            <a:normAutofit fontScale="92500" lnSpcReduction="10000"/>
          </a:bodyPr>
          <a:lstStyle/>
          <a:p>
            <a:r>
              <a:rPr lang="en-SG" dirty="0">
                <a:solidFill>
                  <a:schemeClr val="tx1"/>
                </a:solidFill>
              </a:rPr>
              <a:t>Before PACF and ACF can be applied to find the trend orders for the models, the data (Value column) has to be stationary first. This means that any seasonal component has to be removed too.</a:t>
            </a:r>
          </a:p>
          <a:p>
            <a:r>
              <a:rPr lang="en-SG" dirty="0">
                <a:solidFill>
                  <a:schemeClr val="tx1"/>
                </a:solidFill>
              </a:rPr>
              <a:t>Using the seasonal_decompose function and applying ACF on the seasonal component, m = 7 for all the gases. This suggests some form of weekly seasonality (perhaps more pollutive gases are emitted on weekends).</a:t>
            </a:r>
            <a:endParaRPr lang="en-GB" dirty="0">
              <a:solidFill>
                <a:schemeClr val="tx1"/>
              </a:solidFill>
            </a:endParaRPr>
          </a:p>
        </p:txBody>
      </p:sp>
      <p:pic>
        <p:nvPicPr>
          <p:cNvPr id="5" name="Picture 4" descr="Chart, shape, line chart, polygon&#10;&#10;Description automatically generated">
            <a:extLst>
              <a:ext uri="{FF2B5EF4-FFF2-40B4-BE49-F238E27FC236}">
                <a16:creationId xmlns:a16="http://schemas.microsoft.com/office/drawing/2014/main" id="{AB6BA356-69EE-4FB9-ADF1-A347380C28CD}"/>
              </a:ext>
            </a:extLst>
          </p:cNvPr>
          <p:cNvPicPr>
            <a:picLocks noChangeAspect="1"/>
          </p:cNvPicPr>
          <p:nvPr/>
        </p:nvPicPr>
        <p:blipFill>
          <a:blip r:embed="rId3"/>
          <a:stretch>
            <a:fillRect/>
          </a:stretch>
        </p:blipFill>
        <p:spPr>
          <a:xfrm>
            <a:off x="4926435" y="171451"/>
            <a:ext cx="6993425" cy="4614886"/>
          </a:xfrm>
          <a:prstGeom prst="rect">
            <a:avLst/>
          </a:prstGeom>
        </p:spPr>
      </p:pic>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626111" y="2523744"/>
            <a:ext cx="3745863" cy="39867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a:solidFill>
                  <a:schemeClr val="bg1"/>
                </a:solidFill>
              </a:rPr>
              <a:t>For the SARIMAX model, the hyper-parameters tuned are:</a:t>
            </a:r>
          </a:p>
          <a:p>
            <a:pPr marL="628650" lvl="1" indent="-400050">
              <a:buFont typeface="+mj-lt"/>
              <a:buAutoNum type="romanLcPeriod"/>
            </a:pPr>
            <a:r>
              <a:rPr lang="en-SG">
                <a:solidFill>
                  <a:schemeClr val="bg1"/>
                </a:solidFill>
              </a:rPr>
              <a:t>the trend order (p, d, q)</a:t>
            </a:r>
          </a:p>
          <a:p>
            <a:pPr marL="628650" lvl="1" indent="-400050">
              <a:spcBef>
                <a:spcPts val="600"/>
              </a:spcBef>
              <a:buFont typeface="+mj-lt"/>
              <a:buAutoNum type="romanLcPeriod"/>
            </a:pPr>
            <a:r>
              <a:rPr lang="en-SG">
                <a:solidFill>
                  <a:schemeClr val="bg1"/>
                </a:solidFill>
              </a:rPr>
              <a:t>the seasonal order (P, D, Q, m)</a:t>
            </a:r>
          </a:p>
          <a:p>
            <a:pPr marL="628650" lvl="1" indent="-400050">
              <a:spcBef>
                <a:spcPts val="600"/>
              </a:spcBef>
              <a:buFont typeface="+mj-lt"/>
              <a:buAutoNum type="romanLcPeriod"/>
            </a:pPr>
            <a:r>
              <a:rPr lang="en-SG">
                <a:solidFill>
                  <a:schemeClr val="bg1"/>
                </a:solidFill>
              </a:rPr>
              <a:t>the trend type (no trend/constant)</a:t>
            </a:r>
          </a:p>
          <a:p>
            <a:pPr marL="628650" lvl="1" indent="-400050">
              <a:spcBef>
                <a:spcPts val="600"/>
              </a:spcBef>
              <a:buFont typeface="+mj-lt"/>
              <a:buAutoNum type="romanLcPeriod"/>
            </a:pPr>
            <a:r>
              <a:rPr lang="en-GB">
                <a:solidFill>
                  <a:schemeClr val="bg1"/>
                </a:solidFill>
              </a:rPr>
              <a:t>which exogenous variables to be used</a:t>
            </a:r>
          </a:p>
          <a:p>
            <a:pPr>
              <a:spcBef>
                <a:spcPts val="600"/>
              </a:spcBef>
            </a:pPr>
            <a:r>
              <a:rPr lang="en-GB">
                <a:solidFill>
                  <a:schemeClr val="bg1"/>
                </a:solidFill>
              </a:rPr>
              <a:t>(p, d, q) can be determined using the partial autocorrelation and autocorrelation functions while</a:t>
            </a:r>
          </a:p>
          <a:p>
            <a:pPr>
              <a:spcBef>
                <a:spcPts val="600"/>
              </a:spcBef>
            </a:pPr>
            <a:r>
              <a:rPr lang="en-GB">
                <a:solidFill>
                  <a:schemeClr val="bg1"/>
                </a:solidFill>
              </a:rPr>
              <a:t>(P, D, Q) can be selected using a Grid Search</a:t>
            </a:r>
            <a:endParaRPr lang="en-GB" dirty="0">
              <a:solidFill>
                <a:schemeClr val="bg1"/>
              </a:solidFill>
            </a:endParaRPr>
          </a:p>
        </p:txBody>
      </p:sp>
    </p:spTree>
    <p:extLst>
      <p:ext uri="{BB962C8B-B14F-4D97-AF65-F5344CB8AC3E}">
        <p14:creationId xmlns:p14="http://schemas.microsoft.com/office/powerpoint/2010/main" val="17182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Using the Augmented Dickey-Fuller test (</a:t>
            </a:r>
            <a:r>
              <a:rPr lang="el-GR" dirty="0">
                <a:solidFill>
                  <a:schemeClr val="bg1"/>
                </a:solidFill>
              </a:rPr>
              <a:t>α</a:t>
            </a:r>
            <a:r>
              <a:rPr lang="en-SG" dirty="0">
                <a:solidFill>
                  <a:schemeClr val="bg1"/>
                </a:solidFill>
              </a:rPr>
              <a:t>=0.01), I found that NMHC was the only non-stationary gas (in terms of unit root test)</a:t>
            </a:r>
          </a:p>
          <a:p>
            <a:r>
              <a:rPr lang="en-SG" dirty="0">
                <a:solidFill>
                  <a:schemeClr val="bg1"/>
                </a:solidFill>
              </a:rPr>
              <a:t>For each gas, the values were differenced to remove the non-stationary and seasonal components</a:t>
            </a:r>
          </a:p>
          <a:p>
            <a:r>
              <a:rPr lang="en-GB" dirty="0">
                <a:solidFill>
                  <a:schemeClr val="bg1"/>
                </a:solidFill>
              </a:rPr>
              <a:t>PACF and ACF were then applied to determine the values for (p, d, q).</a:t>
            </a:r>
          </a:p>
          <a:p>
            <a:r>
              <a:rPr lang="en-GB" dirty="0">
                <a:solidFill>
                  <a:schemeClr val="bg1"/>
                </a:solidFill>
              </a:rPr>
              <a:t>p and q were identified programmatically, in the forms of tuples instead of integers as the </a:t>
            </a:r>
            <a:r>
              <a:rPr lang="en-GB" dirty="0" err="1">
                <a:solidFill>
                  <a:schemeClr val="bg1"/>
                </a:solidFill>
              </a:rPr>
              <a:t>statsmodels</a:t>
            </a:r>
            <a:r>
              <a:rPr lang="en-GB" dirty="0">
                <a:solidFill>
                  <a:schemeClr val="bg1"/>
                </a:solidFill>
              </a:rPr>
              <a:t> supports partial lag values</a:t>
            </a:r>
          </a:p>
        </p:txBody>
      </p:sp>
      <p:pic>
        <p:nvPicPr>
          <p:cNvPr id="8" name="Picture 7" descr="Graphical user interface, chart, line chart&#10;&#10;Description automatically generated">
            <a:extLst>
              <a:ext uri="{FF2B5EF4-FFF2-40B4-BE49-F238E27FC236}">
                <a16:creationId xmlns:a16="http://schemas.microsoft.com/office/drawing/2014/main" id="{B5FE22C0-5873-4FD1-AAB9-3CBF1FDB7129}"/>
              </a:ext>
            </a:extLst>
          </p:cNvPr>
          <p:cNvPicPr>
            <a:picLocks noChangeAspect="1"/>
          </p:cNvPicPr>
          <p:nvPr/>
        </p:nvPicPr>
        <p:blipFill>
          <a:blip r:embed="rId3"/>
          <a:stretch>
            <a:fillRect/>
          </a:stretch>
        </p:blipFill>
        <p:spPr>
          <a:xfrm>
            <a:off x="4840710" y="211136"/>
            <a:ext cx="4276711" cy="2465675"/>
          </a:xfrm>
          <a:prstGeom prst="rect">
            <a:avLst/>
          </a:prstGeom>
          <a:ln>
            <a:solidFill>
              <a:schemeClr val="tx1"/>
            </a:solidFill>
          </a:ln>
        </p:spPr>
      </p:pic>
      <p:pic>
        <p:nvPicPr>
          <p:cNvPr id="13" name="Picture 12" descr="Chart, box and whisker chart&#10;&#10;Description automatically generated">
            <a:extLst>
              <a:ext uri="{FF2B5EF4-FFF2-40B4-BE49-F238E27FC236}">
                <a16:creationId xmlns:a16="http://schemas.microsoft.com/office/drawing/2014/main" id="{36B30FDC-83AE-4F87-B205-30F61242E580}"/>
              </a:ext>
            </a:extLst>
          </p:cNvPr>
          <p:cNvPicPr>
            <a:picLocks noChangeAspect="1"/>
          </p:cNvPicPr>
          <p:nvPr/>
        </p:nvPicPr>
        <p:blipFill rotWithShape="1">
          <a:blip r:embed="rId4"/>
          <a:srcRect t="1283"/>
          <a:stretch/>
        </p:blipFill>
        <p:spPr>
          <a:xfrm>
            <a:off x="4913333" y="3642652"/>
            <a:ext cx="2938943" cy="2016761"/>
          </a:xfrm>
          <a:prstGeom prst="rect">
            <a:avLst/>
          </a:prstGeom>
          <a:ln>
            <a:solidFill>
              <a:schemeClr val="tx1"/>
            </a:solidFill>
          </a:ln>
        </p:spPr>
      </p:pic>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169708" y="2887947"/>
            <a:ext cx="3631009"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5010162" y="5892812"/>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7.2. Example PACF plot after differencing</a:t>
            </a:r>
            <a:endParaRPr lang="en-GB" sz="1600" dirty="0">
              <a:solidFill>
                <a:schemeClr val="tx1"/>
              </a:solidFill>
            </a:endParaRPr>
          </a:p>
        </p:txBody>
      </p:sp>
      <p:pic>
        <p:nvPicPr>
          <p:cNvPr id="16" name="Picture 15" descr="Text&#10;&#10;Description automatically generated">
            <a:extLst>
              <a:ext uri="{FF2B5EF4-FFF2-40B4-BE49-F238E27FC236}">
                <a16:creationId xmlns:a16="http://schemas.microsoft.com/office/drawing/2014/main" id="{C84D5016-ADC4-4757-9BDF-1E1DF80D1335}"/>
              </a:ext>
            </a:extLst>
          </p:cNvPr>
          <p:cNvPicPr>
            <a:picLocks noChangeAspect="1"/>
          </p:cNvPicPr>
          <p:nvPr/>
        </p:nvPicPr>
        <p:blipFill>
          <a:blip r:embed="rId5"/>
          <a:stretch>
            <a:fillRect/>
          </a:stretch>
        </p:blipFill>
        <p:spPr>
          <a:xfrm>
            <a:off x="8800716" y="3166511"/>
            <a:ext cx="2970701" cy="3129513"/>
          </a:xfrm>
          <a:prstGeom prst="rect">
            <a:avLst/>
          </a:prstGeom>
        </p:spPr>
      </p:pic>
      <p:sp>
        <p:nvSpPr>
          <p:cNvPr id="21" name="Content Placeholder 3">
            <a:extLst>
              <a:ext uri="{FF2B5EF4-FFF2-40B4-BE49-F238E27FC236}">
                <a16:creationId xmlns:a16="http://schemas.microsoft.com/office/drawing/2014/main" id="{7A5C45AE-1C1F-417B-9C49-F45716DFB30B}"/>
              </a:ext>
            </a:extLst>
          </p:cNvPr>
          <p:cNvSpPr txBox="1">
            <a:spLocks/>
          </p:cNvSpPr>
          <p:nvPr/>
        </p:nvSpPr>
        <p:spPr>
          <a:xfrm>
            <a:off x="9032188" y="6257680"/>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7.3. Selected p, d, q values</a:t>
            </a:r>
            <a:endParaRPr lang="en-GB" sz="1600" dirty="0">
              <a:solidFill>
                <a:schemeClr val="tx1"/>
              </a:solidFill>
            </a:endParaRPr>
          </a:p>
        </p:txBody>
      </p:sp>
    </p:spTree>
    <p:extLst>
      <p:ext uri="{BB962C8B-B14F-4D97-AF65-F5344CB8AC3E}">
        <p14:creationId xmlns:p14="http://schemas.microsoft.com/office/powerpoint/2010/main" val="89552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a:solidFill>
                  <a:srgbClr val="FFFFFF"/>
                </a:solidFill>
              </a:rPr>
              <a:t>Hyper-Parameter Tuning (SARIMAX)</a:t>
            </a:r>
            <a:endParaRPr lang="en-US" sz="2400" dirty="0">
              <a:solidFill>
                <a:srgbClr val="FFFFFF"/>
              </a:solidFill>
            </a:endParaRP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Grid Search was used </a:t>
            </a:r>
            <a:r>
              <a:rPr lang="en-SG">
                <a:solidFill>
                  <a:schemeClr val="bg1"/>
                </a:solidFill>
              </a:rPr>
              <a:t>to determine:</a:t>
            </a:r>
            <a:endParaRPr lang="en-GB" dirty="0">
              <a:solidFill>
                <a:schemeClr val="bg1"/>
              </a:solidFill>
            </a:endParaRPr>
          </a:p>
        </p:txBody>
      </p:sp>
      <p:pic>
        <p:nvPicPr>
          <p:cNvPr id="8" name="Picture 7" descr="Graphical user interface, chart, line chart&#10;&#10;Description automatically generated">
            <a:extLst>
              <a:ext uri="{FF2B5EF4-FFF2-40B4-BE49-F238E27FC236}">
                <a16:creationId xmlns:a16="http://schemas.microsoft.com/office/drawing/2014/main" id="{B5FE22C0-5873-4FD1-AAB9-3CBF1FDB7129}"/>
              </a:ext>
            </a:extLst>
          </p:cNvPr>
          <p:cNvPicPr>
            <a:picLocks noChangeAspect="1"/>
          </p:cNvPicPr>
          <p:nvPr/>
        </p:nvPicPr>
        <p:blipFill>
          <a:blip r:embed="rId3"/>
          <a:stretch>
            <a:fillRect/>
          </a:stretch>
        </p:blipFill>
        <p:spPr>
          <a:xfrm>
            <a:off x="4840710" y="211136"/>
            <a:ext cx="4276711" cy="2465675"/>
          </a:xfrm>
          <a:prstGeom prst="rect">
            <a:avLst/>
          </a:prstGeom>
          <a:ln>
            <a:solidFill>
              <a:schemeClr val="tx1"/>
            </a:solidFill>
          </a:ln>
        </p:spPr>
      </p:pic>
      <p:pic>
        <p:nvPicPr>
          <p:cNvPr id="13" name="Picture 12" descr="Chart, box and whisker chart&#10;&#10;Description automatically generated">
            <a:extLst>
              <a:ext uri="{FF2B5EF4-FFF2-40B4-BE49-F238E27FC236}">
                <a16:creationId xmlns:a16="http://schemas.microsoft.com/office/drawing/2014/main" id="{36B30FDC-83AE-4F87-B205-30F61242E580}"/>
              </a:ext>
            </a:extLst>
          </p:cNvPr>
          <p:cNvPicPr>
            <a:picLocks noChangeAspect="1"/>
          </p:cNvPicPr>
          <p:nvPr/>
        </p:nvPicPr>
        <p:blipFill rotWithShape="1">
          <a:blip r:embed="rId4"/>
          <a:srcRect t="1283"/>
          <a:stretch/>
        </p:blipFill>
        <p:spPr>
          <a:xfrm>
            <a:off x="4913333" y="3642652"/>
            <a:ext cx="2938943" cy="2016761"/>
          </a:xfrm>
          <a:prstGeom prst="rect">
            <a:avLst/>
          </a:prstGeom>
          <a:ln>
            <a:solidFill>
              <a:schemeClr val="tx1"/>
            </a:solidFill>
          </a:ln>
        </p:spPr>
      </p:pic>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169708" y="2887947"/>
            <a:ext cx="3631009"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5010162" y="5892812"/>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7.2. Example PACF plot after differencing</a:t>
            </a:r>
            <a:endParaRPr lang="en-GB" sz="1600" dirty="0">
              <a:solidFill>
                <a:schemeClr val="tx1"/>
              </a:solidFill>
            </a:endParaRPr>
          </a:p>
        </p:txBody>
      </p:sp>
      <p:pic>
        <p:nvPicPr>
          <p:cNvPr id="16" name="Picture 15" descr="Text&#10;&#10;Description automatically generated">
            <a:extLst>
              <a:ext uri="{FF2B5EF4-FFF2-40B4-BE49-F238E27FC236}">
                <a16:creationId xmlns:a16="http://schemas.microsoft.com/office/drawing/2014/main" id="{C84D5016-ADC4-4757-9BDF-1E1DF80D1335}"/>
              </a:ext>
            </a:extLst>
          </p:cNvPr>
          <p:cNvPicPr>
            <a:picLocks noChangeAspect="1"/>
          </p:cNvPicPr>
          <p:nvPr/>
        </p:nvPicPr>
        <p:blipFill>
          <a:blip r:embed="rId5"/>
          <a:stretch>
            <a:fillRect/>
          </a:stretch>
        </p:blipFill>
        <p:spPr>
          <a:xfrm>
            <a:off x="8800716" y="3166511"/>
            <a:ext cx="2970701" cy="3129513"/>
          </a:xfrm>
          <a:prstGeom prst="rect">
            <a:avLst/>
          </a:prstGeom>
        </p:spPr>
      </p:pic>
      <p:sp>
        <p:nvSpPr>
          <p:cNvPr id="21" name="Content Placeholder 3">
            <a:extLst>
              <a:ext uri="{FF2B5EF4-FFF2-40B4-BE49-F238E27FC236}">
                <a16:creationId xmlns:a16="http://schemas.microsoft.com/office/drawing/2014/main" id="{7A5C45AE-1C1F-417B-9C49-F45716DFB30B}"/>
              </a:ext>
            </a:extLst>
          </p:cNvPr>
          <p:cNvSpPr txBox="1">
            <a:spLocks/>
          </p:cNvSpPr>
          <p:nvPr/>
        </p:nvSpPr>
        <p:spPr>
          <a:xfrm>
            <a:off x="9032188" y="6257680"/>
            <a:ext cx="2527544"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7.3. Selected p, d, q values</a:t>
            </a:r>
            <a:endParaRPr lang="en-GB" sz="1600" dirty="0">
              <a:solidFill>
                <a:schemeClr val="tx1"/>
              </a:solidFill>
            </a:endParaRPr>
          </a:p>
        </p:txBody>
      </p:sp>
    </p:spTree>
    <p:extLst>
      <p:ext uri="{BB962C8B-B14F-4D97-AF65-F5344CB8AC3E}">
        <p14:creationId xmlns:p14="http://schemas.microsoft.com/office/powerpoint/2010/main" val="25288725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66</TotalTime>
  <Words>568</Words>
  <Application>Microsoft Office PowerPoint</Application>
  <PresentationFormat>Widescreen</PresentationFormat>
  <Paragraphs>56</Paragraphs>
  <Slides>10</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Gill Sans MT</vt:lpstr>
      <vt:lpstr>Parcel</vt:lpstr>
      <vt:lpstr>predicting air pollution</vt:lpstr>
      <vt:lpstr>Presentation Flow</vt:lpstr>
      <vt:lpstr>Exploratory Data Analysis</vt:lpstr>
      <vt:lpstr>Exploratory Data Analysis</vt:lpstr>
      <vt:lpstr>Exploratory Data Analysis</vt:lpstr>
      <vt:lpstr>Algorithm SELECTION</vt:lpstr>
      <vt:lpstr>Hyper-Parameter Tuning (SARIMAX)</vt:lpstr>
      <vt:lpstr>Hyper-Parameter Tuning (SARIMAX)</vt:lpstr>
      <vt:lpstr>Hyper-Parameter Tuning (SARIMAX)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dc:title>
  <dc:creator>ETHAN TAN WEE EN</dc:creator>
  <cp:lastModifiedBy>ETHAN TAN WEE EN</cp:lastModifiedBy>
  <cp:revision>3</cp:revision>
  <dcterms:created xsi:type="dcterms:W3CDTF">2021-08-07T09:15:15Z</dcterms:created>
  <dcterms:modified xsi:type="dcterms:W3CDTF">2021-08-11T04:49:29Z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