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5" r:id="rId6"/>
    <p:sldId id="260" r:id="rId7"/>
    <p:sldId id="261" r:id="rId8"/>
    <p:sldId id="262" r:id="rId9"/>
    <p:sldId id="266" r:id="rId10"/>
    <p:sldId id="264"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74" autoAdjust="0"/>
    <p:restoredTop sz="94660"/>
  </p:normalViewPr>
  <p:slideViewPr>
    <p:cSldViewPr snapToGrid="0">
      <p:cViewPr varScale="1">
        <p:scale>
          <a:sx n="59" d="100"/>
          <a:sy n="59" d="100"/>
        </p:scale>
        <p:origin x="6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1234043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0E7F7-2640-4CFE-8B17-C743C5910AE9}" type="datetimeFigureOut">
              <a:rPr lang="en-GB" smtClean="0"/>
              <a:t>13/08/2021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68387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19690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41198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2311325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1753986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422839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3792045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387983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25413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0E7F7-2640-4CFE-8B17-C743C5910AE9}" type="datetimeFigureOut">
              <a:rPr lang="en-GB" smtClean="0"/>
              <a:t>13/08/2021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27112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90E7F7-2640-4CFE-8B17-C743C5910AE9}" type="datetimeFigureOut">
              <a:rPr lang="en-GB" smtClean="0"/>
              <a:t>13/08/2021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99832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0E7F7-2640-4CFE-8B17-C743C5910AE9}" type="datetimeFigureOut">
              <a:rPr lang="en-GB" smtClean="0"/>
              <a:t>13/08/2021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401377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90E7F7-2640-4CFE-8B17-C743C5910AE9}" type="datetimeFigureOut">
              <a:rPr lang="en-GB" smtClean="0"/>
              <a:t>13/08/2021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298209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790E7F7-2640-4CFE-8B17-C743C5910AE9}" type="datetimeFigureOut">
              <a:rPr lang="en-GB" smtClean="0"/>
              <a:t>13/08/2021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130399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0E7F7-2640-4CFE-8B17-C743C5910AE9}" type="datetimeFigureOut">
              <a:rPr lang="en-GB" smtClean="0"/>
              <a:t>13/08/2021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154350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0E7F7-2640-4CFE-8B17-C743C5910AE9}" type="datetimeFigureOut">
              <a:rPr lang="en-GB" smtClean="0"/>
              <a:t>13/08/2021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4060FB-0EB5-41CD-BF50-B5C605232A06}" type="slidenum">
              <a:rPr lang="en-GB" smtClean="0"/>
              <a:t>‹#›</a:t>
            </a:fld>
            <a:endParaRPr lang="en-GB"/>
          </a:p>
        </p:txBody>
      </p:sp>
    </p:spTree>
    <p:extLst>
      <p:ext uri="{BB962C8B-B14F-4D97-AF65-F5344CB8AC3E}">
        <p14:creationId xmlns:p14="http://schemas.microsoft.com/office/powerpoint/2010/main" val="356971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90E7F7-2640-4CFE-8B17-C743C5910AE9}" type="datetimeFigureOut">
              <a:rPr lang="en-GB" smtClean="0"/>
              <a:t>13/08/2021</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4060FB-0EB5-41CD-BF50-B5C605232A06}" type="slidenum">
              <a:rPr lang="en-GB" smtClean="0"/>
              <a:t>‹#›</a:t>
            </a:fld>
            <a:endParaRPr lang="en-GB"/>
          </a:p>
        </p:txBody>
      </p:sp>
    </p:spTree>
    <p:extLst>
      <p:ext uri="{BB962C8B-B14F-4D97-AF65-F5344CB8AC3E}">
        <p14:creationId xmlns:p14="http://schemas.microsoft.com/office/powerpoint/2010/main" val="171751485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540A-1D15-4AA7-89F5-E56589949818}"/>
              </a:ext>
            </a:extLst>
          </p:cNvPr>
          <p:cNvSpPr>
            <a:spLocks noGrp="1"/>
          </p:cNvSpPr>
          <p:nvPr>
            <p:ph type="ctrTitle"/>
          </p:nvPr>
        </p:nvSpPr>
        <p:spPr/>
        <p:txBody>
          <a:bodyPr/>
          <a:lstStyle/>
          <a:p>
            <a:r>
              <a:rPr lang="en-SG" dirty="0"/>
              <a:t>A Quick Study On Customer Segmentation</a:t>
            </a:r>
            <a:endParaRPr lang="en-GB" dirty="0"/>
          </a:p>
        </p:txBody>
      </p:sp>
      <p:sp>
        <p:nvSpPr>
          <p:cNvPr id="3" name="Subtitle 2">
            <a:extLst>
              <a:ext uri="{FF2B5EF4-FFF2-40B4-BE49-F238E27FC236}">
                <a16:creationId xmlns:a16="http://schemas.microsoft.com/office/drawing/2014/main" id="{03532050-9DEA-40D1-8EB5-A9EEFD6C662A}"/>
              </a:ext>
            </a:extLst>
          </p:cNvPr>
          <p:cNvSpPr>
            <a:spLocks noGrp="1"/>
          </p:cNvSpPr>
          <p:nvPr>
            <p:ph type="subTitle" idx="1"/>
          </p:nvPr>
        </p:nvSpPr>
        <p:spPr/>
        <p:txBody>
          <a:bodyPr/>
          <a:lstStyle/>
          <a:p>
            <a:r>
              <a:rPr lang="en-SG" dirty="0"/>
              <a:t>By Ethan Tan Wee En</a:t>
            </a:r>
          </a:p>
          <a:p>
            <a:r>
              <a:rPr lang="en-SG" dirty="0"/>
              <a:t>P2012085</a:t>
            </a:r>
          </a:p>
          <a:p>
            <a:r>
              <a:rPr lang="en-SG" dirty="0"/>
              <a:t>DAAA/FT/2A/03</a:t>
            </a:r>
            <a:endParaRPr lang="en-GB" dirty="0"/>
          </a:p>
        </p:txBody>
      </p:sp>
    </p:spTree>
    <p:extLst>
      <p:ext uri="{BB962C8B-B14F-4D97-AF65-F5344CB8AC3E}">
        <p14:creationId xmlns:p14="http://schemas.microsoft.com/office/powerpoint/2010/main" val="222823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EA2E-0FA8-4C9A-9F1B-F09E760B836F}"/>
              </a:ext>
            </a:extLst>
          </p:cNvPr>
          <p:cNvSpPr>
            <a:spLocks noGrp="1"/>
          </p:cNvSpPr>
          <p:nvPr>
            <p:ph type="title"/>
          </p:nvPr>
        </p:nvSpPr>
        <p:spPr>
          <a:xfrm>
            <a:off x="685800" y="1030288"/>
            <a:ext cx="4785744" cy="1035579"/>
          </a:xfrm>
        </p:spPr>
        <p:txBody>
          <a:bodyPr>
            <a:normAutofit/>
          </a:bodyPr>
          <a:lstStyle/>
          <a:p>
            <a:pPr>
              <a:lnSpc>
                <a:spcPct val="90000"/>
              </a:lnSpc>
            </a:pPr>
            <a:r>
              <a:rPr lang="en-SG" sz="3300"/>
              <a:t>Hyper-Parameter Tuning (Plot)</a:t>
            </a:r>
            <a:endParaRPr lang="en-GB" sz="3300"/>
          </a:p>
        </p:txBody>
      </p:sp>
      <p:sp>
        <p:nvSpPr>
          <p:cNvPr id="10" name="Content Placeholder 9">
            <a:extLst>
              <a:ext uri="{FF2B5EF4-FFF2-40B4-BE49-F238E27FC236}">
                <a16:creationId xmlns:a16="http://schemas.microsoft.com/office/drawing/2014/main" id="{39FA568C-2C41-485D-9838-80EB12A4942A}"/>
              </a:ext>
            </a:extLst>
          </p:cNvPr>
          <p:cNvSpPr>
            <a:spLocks noGrp="1"/>
          </p:cNvSpPr>
          <p:nvPr>
            <p:ph idx="1"/>
          </p:nvPr>
        </p:nvSpPr>
        <p:spPr>
          <a:xfrm>
            <a:off x="685800" y="2142067"/>
            <a:ext cx="4091683" cy="3909412"/>
          </a:xfrm>
        </p:spPr>
        <p:txBody>
          <a:bodyPr>
            <a:normAutofit/>
          </a:bodyPr>
          <a:lstStyle/>
          <a:p>
            <a:r>
              <a:rPr lang="en-US" dirty="0"/>
              <a:t>The silhouette score plot suggests using 5, 6 or 9 clusters.</a:t>
            </a:r>
          </a:p>
          <a:p>
            <a:r>
              <a:rPr lang="en-US" dirty="0"/>
              <a:t>The distance score plot suggests using 4 to 6 clusters.</a:t>
            </a:r>
          </a:p>
          <a:p>
            <a:r>
              <a:rPr lang="en-US" dirty="0"/>
              <a:t>The count score plot suggests using 6 to 8 clusters.</a:t>
            </a:r>
          </a:p>
          <a:p>
            <a:r>
              <a:rPr lang="en-US" dirty="0"/>
              <a:t>All three plots agree that 6 is a suitable number of clusters to use.</a:t>
            </a:r>
          </a:p>
          <a:p>
            <a:r>
              <a:rPr lang="en-US" dirty="0"/>
              <a:t>Examining the plots visually confirms that 6 is a reasonable number of clusters.</a:t>
            </a:r>
          </a:p>
        </p:txBody>
      </p:sp>
      <p:pic>
        <p:nvPicPr>
          <p:cNvPr id="8" name="Picture 7" descr="Chart, scatter chart&#10;&#10;Description automatically generated">
            <a:extLst>
              <a:ext uri="{FF2B5EF4-FFF2-40B4-BE49-F238E27FC236}">
                <a16:creationId xmlns:a16="http://schemas.microsoft.com/office/drawing/2014/main" id="{0EB5DDD7-A700-427C-B4A0-D8234BED9006}"/>
              </a:ext>
            </a:extLst>
          </p:cNvPr>
          <p:cNvPicPr>
            <a:picLocks noChangeAspect="1"/>
          </p:cNvPicPr>
          <p:nvPr/>
        </p:nvPicPr>
        <p:blipFill>
          <a:blip r:embed="rId3"/>
          <a:stretch>
            <a:fillRect/>
          </a:stretch>
        </p:blipFill>
        <p:spPr>
          <a:xfrm>
            <a:off x="5471544" y="3773490"/>
            <a:ext cx="2758056" cy="2461565"/>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1" name="Picture 10" descr="Chart, scatter chart, bubble chart&#10;&#10;Description automatically generated">
            <a:extLst>
              <a:ext uri="{FF2B5EF4-FFF2-40B4-BE49-F238E27FC236}">
                <a16:creationId xmlns:a16="http://schemas.microsoft.com/office/drawing/2014/main" id="{3B08A263-5D5E-46DB-89B7-87D09FFFBC73}"/>
              </a:ext>
            </a:extLst>
          </p:cNvPr>
          <p:cNvPicPr>
            <a:picLocks noChangeAspect="1"/>
          </p:cNvPicPr>
          <p:nvPr/>
        </p:nvPicPr>
        <p:blipFill>
          <a:blip r:embed="rId4"/>
          <a:stretch>
            <a:fillRect/>
          </a:stretch>
        </p:blipFill>
        <p:spPr>
          <a:xfrm>
            <a:off x="8708396" y="3773490"/>
            <a:ext cx="2932344" cy="2463171"/>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Content Placeholder 5" descr="Chart, line chart&#10;&#10;Description automatically generated">
            <a:extLst>
              <a:ext uri="{FF2B5EF4-FFF2-40B4-BE49-F238E27FC236}">
                <a16:creationId xmlns:a16="http://schemas.microsoft.com/office/drawing/2014/main" id="{9D3CBEDF-5417-40C1-8E11-3213E9FA7064}"/>
              </a:ext>
            </a:extLst>
          </p:cNvPr>
          <p:cNvPicPr>
            <a:picLocks noChangeAspect="1"/>
          </p:cNvPicPr>
          <p:nvPr/>
        </p:nvPicPr>
        <p:blipFill>
          <a:blip r:embed="rId5"/>
          <a:stretch>
            <a:fillRect/>
          </a:stretch>
        </p:blipFill>
        <p:spPr>
          <a:xfrm>
            <a:off x="5471544" y="1080828"/>
            <a:ext cx="6138254" cy="2378572"/>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0608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E0A5-6B8A-41E7-B7F0-1E0A8F07BC18}"/>
              </a:ext>
            </a:extLst>
          </p:cNvPr>
          <p:cNvSpPr>
            <a:spLocks noGrp="1"/>
          </p:cNvSpPr>
          <p:nvPr>
            <p:ph type="title"/>
          </p:nvPr>
        </p:nvSpPr>
        <p:spPr>
          <a:xfrm>
            <a:off x="4685630" y="1030288"/>
            <a:ext cx="6131596" cy="1035579"/>
          </a:xfrm>
        </p:spPr>
        <p:txBody>
          <a:bodyPr>
            <a:normAutofit/>
          </a:bodyPr>
          <a:lstStyle/>
          <a:p>
            <a:r>
              <a:rPr lang="en-SG"/>
              <a:t>Customer Segmentation</a:t>
            </a:r>
            <a:endParaRPr lang="en-GB"/>
          </a:p>
        </p:txBody>
      </p:sp>
      <p:pic>
        <p:nvPicPr>
          <p:cNvPr id="6" name="Picture 5" descr="Chart, scatter chart, bubble chart&#10;&#10;Description automatically generated">
            <a:extLst>
              <a:ext uri="{FF2B5EF4-FFF2-40B4-BE49-F238E27FC236}">
                <a16:creationId xmlns:a16="http://schemas.microsoft.com/office/drawing/2014/main" id="{0FD40AF5-CA93-41D2-9BF5-25DE64EC224C}"/>
              </a:ext>
            </a:extLst>
          </p:cNvPr>
          <p:cNvPicPr>
            <a:picLocks noChangeAspect="1"/>
          </p:cNvPicPr>
          <p:nvPr/>
        </p:nvPicPr>
        <p:blipFill>
          <a:blip r:embed="rId3"/>
          <a:stretch>
            <a:fillRect/>
          </a:stretch>
        </p:blipFill>
        <p:spPr>
          <a:xfrm>
            <a:off x="1169992" y="3476626"/>
            <a:ext cx="2557540" cy="231457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AE57E7A0-8C46-490A-8CE8-259DEDB0522B}"/>
              </a:ext>
            </a:extLst>
          </p:cNvPr>
          <p:cNvSpPr>
            <a:spLocks noGrp="1"/>
          </p:cNvSpPr>
          <p:nvPr>
            <p:ph idx="1"/>
          </p:nvPr>
        </p:nvSpPr>
        <p:spPr>
          <a:xfrm>
            <a:off x="4685630" y="2142067"/>
            <a:ext cx="6131596" cy="3649133"/>
          </a:xfrm>
        </p:spPr>
        <p:txBody>
          <a:bodyPr>
            <a:normAutofit/>
          </a:bodyPr>
          <a:lstStyle/>
          <a:p>
            <a:r>
              <a:rPr lang="en-SG" dirty="0"/>
              <a:t>Using the </a:t>
            </a:r>
            <a:r>
              <a:rPr lang="en-SG" dirty="0" err="1"/>
              <a:t>KMeans</a:t>
            </a:r>
            <a:r>
              <a:rPr lang="en-SG" dirty="0"/>
              <a:t> model with 6 clusters, the mall customers are segregated into 6 distinct meaningful clusters.</a:t>
            </a:r>
          </a:p>
          <a:p>
            <a:r>
              <a:rPr lang="en-SG" dirty="0"/>
              <a:t>The clusters sort of resembles an Urgency-Importance Matrix.</a:t>
            </a:r>
          </a:p>
          <a:p>
            <a:r>
              <a:rPr lang="en-GB" dirty="0"/>
              <a:t>The clusters are:</a:t>
            </a:r>
          </a:p>
          <a:p>
            <a:pPr marL="800100" lvl="1" indent="-342900">
              <a:spcAft>
                <a:spcPts val="600"/>
              </a:spcAft>
              <a:buFont typeface="+mj-lt"/>
              <a:buAutoNum type="alphaLcPeriod"/>
            </a:pPr>
            <a:r>
              <a:rPr lang="en-GB" sz="1400" dirty="0"/>
              <a:t>Red – low-income and low spending score (all ages)</a:t>
            </a:r>
          </a:p>
          <a:p>
            <a:pPr marL="800100" lvl="1" indent="-342900">
              <a:spcAft>
                <a:spcPts val="600"/>
              </a:spcAft>
              <a:buFont typeface="+mj-lt"/>
              <a:buAutoNum type="alphaLcPeriod"/>
            </a:pPr>
            <a:r>
              <a:rPr lang="en-GB" sz="1400" dirty="0"/>
              <a:t>Dark Blue – low-income but high spending score (young)</a:t>
            </a:r>
          </a:p>
          <a:p>
            <a:pPr marL="800100" lvl="1" indent="-342900">
              <a:spcAft>
                <a:spcPts val="600"/>
              </a:spcAft>
              <a:buFont typeface="+mj-lt"/>
              <a:buAutoNum type="alphaLcPeriod"/>
            </a:pPr>
            <a:r>
              <a:rPr lang="en-GB" sz="1400" dirty="0"/>
              <a:t>Purple/Green – middle-income and middle spending score (young/old)</a:t>
            </a:r>
          </a:p>
          <a:p>
            <a:pPr marL="800100" lvl="1" indent="-342900">
              <a:spcAft>
                <a:spcPts val="600"/>
              </a:spcAft>
              <a:buFont typeface="+mj-lt"/>
              <a:buAutoNum type="alphaLcPeriod"/>
            </a:pPr>
            <a:r>
              <a:rPr lang="en-GB" sz="1400" dirty="0"/>
              <a:t>Light Blue – high-income but low spending score (all ages)</a:t>
            </a:r>
          </a:p>
          <a:p>
            <a:pPr marL="800100" lvl="1" indent="-342900">
              <a:spcAft>
                <a:spcPts val="600"/>
              </a:spcAft>
              <a:buFont typeface="+mj-lt"/>
              <a:buAutoNum type="alphaLcPeriod"/>
            </a:pPr>
            <a:r>
              <a:rPr lang="en-GB" sz="1400" dirty="0"/>
              <a:t>Yellow – high-income and high spending score (young)</a:t>
            </a:r>
          </a:p>
        </p:txBody>
      </p:sp>
      <p:pic>
        <p:nvPicPr>
          <p:cNvPr id="4" name="Picture 3" descr="Chart, scatter chart&#10;&#10;Description automatically generated">
            <a:extLst>
              <a:ext uri="{FF2B5EF4-FFF2-40B4-BE49-F238E27FC236}">
                <a16:creationId xmlns:a16="http://schemas.microsoft.com/office/drawing/2014/main" id="{0F6CB1EA-B60C-4CE9-BD6F-DA3F3DC68CE8}"/>
              </a:ext>
            </a:extLst>
          </p:cNvPr>
          <p:cNvPicPr>
            <a:picLocks noChangeAspect="1"/>
          </p:cNvPicPr>
          <p:nvPr/>
        </p:nvPicPr>
        <p:blipFill>
          <a:blip r:embed="rId4"/>
          <a:stretch>
            <a:fillRect/>
          </a:stretch>
        </p:blipFill>
        <p:spPr>
          <a:xfrm>
            <a:off x="1152082" y="721632"/>
            <a:ext cx="2593360" cy="231457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2597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3D4B-D5F6-476B-BCA3-A32425D4B10A}"/>
              </a:ext>
            </a:extLst>
          </p:cNvPr>
          <p:cNvSpPr>
            <a:spLocks noGrp="1"/>
          </p:cNvSpPr>
          <p:nvPr>
            <p:ph type="title"/>
          </p:nvPr>
        </p:nvSpPr>
        <p:spPr/>
        <p:txBody>
          <a:bodyPr/>
          <a:lstStyle/>
          <a:p>
            <a:r>
              <a:rPr lang="en-SG" dirty="0"/>
              <a:t>Marketing Strategy</a:t>
            </a:r>
            <a:endParaRPr lang="en-GB" dirty="0"/>
          </a:p>
        </p:txBody>
      </p:sp>
      <p:sp>
        <p:nvSpPr>
          <p:cNvPr id="3" name="Content Placeholder 2">
            <a:extLst>
              <a:ext uri="{FF2B5EF4-FFF2-40B4-BE49-F238E27FC236}">
                <a16:creationId xmlns:a16="http://schemas.microsoft.com/office/drawing/2014/main" id="{9C233144-B82F-4E1C-AF11-D398157664F8}"/>
              </a:ext>
            </a:extLst>
          </p:cNvPr>
          <p:cNvSpPr>
            <a:spLocks noGrp="1"/>
          </p:cNvSpPr>
          <p:nvPr>
            <p:ph idx="1"/>
          </p:nvPr>
        </p:nvSpPr>
        <p:spPr>
          <a:xfrm>
            <a:off x="413658" y="3581400"/>
            <a:ext cx="11473542" cy="2993571"/>
          </a:xfrm>
        </p:spPr>
        <p:txBody>
          <a:bodyPr>
            <a:normAutofit fontScale="92500" lnSpcReduction="10000"/>
          </a:bodyPr>
          <a:lstStyle/>
          <a:p>
            <a:r>
              <a:rPr lang="en-SG" dirty="0"/>
              <a:t>Young people tend to shop more, be more impulsive and less frugal than older people.</a:t>
            </a:r>
          </a:p>
          <a:p>
            <a:r>
              <a:rPr lang="en-SG" dirty="0"/>
              <a:t>The young generation is born into a much more affluent society than the previous generations.</a:t>
            </a:r>
          </a:p>
          <a:p>
            <a:r>
              <a:rPr lang="en-SG" dirty="0"/>
              <a:t>The provided &lt;out/customer-clustering-</a:t>
            </a:r>
            <a:r>
              <a:rPr lang="en-SG" dirty="0" err="1"/>
              <a:t>model.p</a:t>
            </a:r>
            <a:r>
              <a:rPr lang="en-SG" dirty="0"/>
              <a:t>&gt; is a binary representation of the model used on the  unstandardized data, which works almost as well as the standardized one. Using this, future customers can be classified (assuming the customer segmentation pattern does not change.</a:t>
            </a:r>
          </a:p>
          <a:p>
            <a:r>
              <a:rPr lang="en-SG" dirty="0"/>
              <a:t>In an effort to improve sales but not encourage youths to spend beyond their means (dark blue group), marketing strategies should be targeted at high-income but low spending score customers (light blue group).</a:t>
            </a:r>
          </a:p>
          <a:p>
            <a:r>
              <a:rPr lang="en-SG" dirty="0"/>
              <a:t>To enhance the mall’s reputation, perhaps the mall could host a money-saving campaign to educate the youths of the risks of overspending.</a:t>
            </a:r>
          </a:p>
          <a:p>
            <a:endParaRPr lang="en-GB" dirty="0"/>
          </a:p>
        </p:txBody>
      </p:sp>
      <p:pic>
        <p:nvPicPr>
          <p:cNvPr id="5" name="Picture 4" descr="Text&#10;&#10;Description automatically generated">
            <a:extLst>
              <a:ext uri="{FF2B5EF4-FFF2-40B4-BE49-F238E27FC236}">
                <a16:creationId xmlns:a16="http://schemas.microsoft.com/office/drawing/2014/main" id="{897E809C-F72D-4B78-BA69-24289F11FFD2}"/>
              </a:ext>
            </a:extLst>
          </p:cNvPr>
          <p:cNvPicPr>
            <a:picLocks noChangeAspect="1"/>
          </p:cNvPicPr>
          <p:nvPr/>
        </p:nvPicPr>
        <p:blipFill>
          <a:blip r:embed="rId2"/>
          <a:stretch>
            <a:fillRect/>
          </a:stretch>
        </p:blipFill>
        <p:spPr>
          <a:xfrm>
            <a:off x="413658" y="1823150"/>
            <a:ext cx="5980763" cy="1605850"/>
          </a:xfrm>
          <a:prstGeom prst="rect">
            <a:avLst/>
          </a:prstGeom>
        </p:spPr>
      </p:pic>
      <p:pic>
        <p:nvPicPr>
          <p:cNvPr id="6" name="Picture 5" descr="Text&#10;&#10;Description automatically generated">
            <a:extLst>
              <a:ext uri="{FF2B5EF4-FFF2-40B4-BE49-F238E27FC236}">
                <a16:creationId xmlns:a16="http://schemas.microsoft.com/office/drawing/2014/main" id="{7A97889B-EEF3-4C4D-84E0-1660BAD06809}"/>
              </a:ext>
            </a:extLst>
          </p:cNvPr>
          <p:cNvPicPr>
            <a:picLocks noChangeAspect="1"/>
          </p:cNvPicPr>
          <p:nvPr/>
        </p:nvPicPr>
        <p:blipFill rotWithShape="1">
          <a:blip r:embed="rId3"/>
          <a:srcRect t="33384" r="48798"/>
          <a:stretch/>
        </p:blipFill>
        <p:spPr>
          <a:xfrm>
            <a:off x="6882547" y="512851"/>
            <a:ext cx="5004653" cy="2273892"/>
          </a:xfrm>
          <a:prstGeom prst="rect">
            <a:avLst/>
          </a:prstGeom>
        </p:spPr>
      </p:pic>
    </p:spTree>
    <p:extLst>
      <p:ext uri="{BB962C8B-B14F-4D97-AF65-F5344CB8AC3E}">
        <p14:creationId xmlns:p14="http://schemas.microsoft.com/office/powerpoint/2010/main" val="106945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E9D87D-FEDF-4EA3-A296-3C7A8C9D7F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7D26A23-E3BA-4351-A6D9-38C5FE1FDB46}"/>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sz="3600" dirty="0"/>
              <a:t>Exploratory Data Analysis</a:t>
            </a:r>
          </a:p>
        </p:txBody>
      </p:sp>
      <p:sp>
        <p:nvSpPr>
          <p:cNvPr id="4" name="Text Placeholder 3">
            <a:extLst>
              <a:ext uri="{FF2B5EF4-FFF2-40B4-BE49-F238E27FC236}">
                <a16:creationId xmlns:a16="http://schemas.microsoft.com/office/drawing/2014/main" id="{A850A86C-F847-4684-872A-F6BA5EAE75A4}"/>
              </a:ext>
            </a:extLst>
          </p:cNvPr>
          <p:cNvSpPr>
            <a:spLocks noGrp="1"/>
          </p:cNvSpPr>
          <p:nvPr>
            <p:ph type="body" sz="half" idx="2"/>
          </p:nvPr>
        </p:nvSpPr>
        <p:spPr>
          <a:xfrm>
            <a:off x="802178" y="2261420"/>
            <a:ext cx="4002936" cy="3882526"/>
          </a:xfrm>
        </p:spPr>
        <p:txBody>
          <a:bodyPr vert="horz" lIns="91440" tIns="45720" rIns="91440" bIns="45720" rtlCol="0" anchor="t">
            <a:normAutofit/>
          </a:bodyPr>
          <a:lstStyle/>
          <a:p>
            <a:pPr marL="285750" indent="-285750">
              <a:buFont typeface="Arial" panose="020B0604020202020204" pitchFamily="34" charset="0"/>
              <a:buChar char="•"/>
            </a:pPr>
            <a:r>
              <a:rPr lang="en-US" dirty="0"/>
              <a:t>There is more data on female customers than male ones</a:t>
            </a:r>
          </a:p>
          <a:p>
            <a:pPr marL="285750" indent="-285750">
              <a:buFont typeface="Arial" panose="020B0604020202020204" pitchFamily="34" charset="0"/>
              <a:buChar char="•"/>
            </a:pPr>
            <a:r>
              <a:rPr lang="en-US" dirty="0"/>
              <a:t>There is more data on younger customers. This is likely because younger people tend to shop more than older folks.</a:t>
            </a:r>
          </a:p>
          <a:p>
            <a:pPr marL="285750" indent="-285750">
              <a:buFont typeface="Arial" panose="020B0604020202020204" pitchFamily="34" charset="0"/>
              <a:buChar char="•"/>
            </a:pPr>
            <a:r>
              <a:rPr lang="en-US" dirty="0"/>
              <a:t>Annual income is slightly positively skewed, indicating that most customers are have low- to middle-incomes</a:t>
            </a:r>
          </a:p>
          <a:p>
            <a:pPr marL="285750" indent="-285750">
              <a:buFont typeface="Arial" panose="020B0604020202020204" pitchFamily="34" charset="0"/>
              <a:buChar char="•"/>
            </a:pPr>
            <a:r>
              <a:rPr lang="en-US" dirty="0"/>
              <a:t>Spending score seems to be normally distributed</a:t>
            </a:r>
          </a:p>
        </p:txBody>
      </p:sp>
      <p:pic>
        <p:nvPicPr>
          <p:cNvPr id="6" name="Picture Placeholder 5" descr="Chart, histogram&#10;&#10;Description automatically generated">
            <a:extLst>
              <a:ext uri="{FF2B5EF4-FFF2-40B4-BE49-F238E27FC236}">
                <a16:creationId xmlns:a16="http://schemas.microsoft.com/office/drawing/2014/main" id="{0563E242-090D-42E3-985D-1B341BACC1A7}"/>
              </a:ext>
            </a:extLst>
          </p:cNvPr>
          <p:cNvPicPr>
            <a:picLocks noGrp="1" noChangeAspect="1"/>
          </p:cNvPicPr>
          <p:nvPr>
            <p:ph type="pic" idx="1"/>
          </p:nvPr>
        </p:nvPicPr>
        <p:blipFill rotWithShape="1">
          <a:blip r:embed="rId4"/>
          <a:srcRect l="116" r="1753" b="1664"/>
          <a:stretch/>
        </p:blipFill>
        <p:spPr>
          <a:xfrm>
            <a:off x="5289752" y="975318"/>
            <a:ext cx="6217304" cy="483987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8542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E9D87D-FEDF-4EA3-A296-3C7A8C9D7F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0381E76-6593-418D-B628-ECD80042ADA8}"/>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sz="3600" dirty="0"/>
              <a:t>Exploratory Data Analysis</a:t>
            </a:r>
          </a:p>
        </p:txBody>
      </p:sp>
      <p:sp>
        <p:nvSpPr>
          <p:cNvPr id="4" name="Text Placeholder 3">
            <a:extLst>
              <a:ext uri="{FF2B5EF4-FFF2-40B4-BE49-F238E27FC236}">
                <a16:creationId xmlns:a16="http://schemas.microsoft.com/office/drawing/2014/main" id="{332A9431-EAF8-4FE1-9ADC-E6D7A2DAA48C}"/>
              </a:ext>
            </a:extLst>
          </p:cNvPr>
          <p:cNvSpPr>
            <a:spLocks noGrp="1"/>
          </p:cNvSpPr>
          <p:nvPr>
            <p:ph type="body" sz="half" idx="2"/>
          </p:nvPr>
        </p:nvSpPr>
        <p:spPr>
          <a:xfrm>
            <a:off x="802178" y="2261420"/>
            <a:ext cx="4002936" cy="3637935"/>
          </a:xfrm>
        </p:spPr>
        <p:txBody>
          <a:bodyPr vert="horz" lIns="91440" tIns="45720" rIns="91440" bIns="45720" rtlCol="0" anchor="t">
            <a:normAutofit/>
          </a:bodyPr>
          <a:lstStyle/>
          <a:p>
            <a:pPr marL="285750" indent="-285750">
              <a:buFont typeface="Arial"/>
              <a:buChar char="•"/>
            </a:pPr>
            <a:r>
              <a:rPr lang="en-US" dirty="0"/>
              <a:t>The additional female data is roughly concentrated around the </a:t>
            </a:r>
            <a:r>
              <a:rPr lang="en-US" dirty="0" err="1"/>
              <a:t>centre</a:t>
            </a:r>
            <a:r>
              <a:rPr lang="en-US" dirty="0"/>
              <a:t> for each of ‘Age’, ‘Annual Income’ and ‘Spending Score’</a:t>
            </a:r>
          </a:p>
        </p:txBody>
      </p:sp>
      <p:pic>
        <p:nvPicPr>
          <p:cNvPr id="6" name="Picture Placeholder 5" descr="Chart, line chart&#10;&#10;Description automatically generated">
            <a:extLst>
              <a:ext uri="{FF2B5EF4-FFF2-40B4-BE49-F238E27FC236}">
                <a16:creationId xmlns:a16="http://schemas.microsoft.com/office/drawing/2014/main" id="{FC3A0DB7-7375-4C80-9AC8-8008D01B7318}"/>
              </a:ext>
            </a:extLst>
          </p:cNvPr>
          <p:cNvPicPr>
            <a:picLocks noGrp="1" noChangeAspect="1"/>
          </p:cNvPicPr>
          <p:nvPr>
            <p:ph type="pic" idx="1"/>
          </p:nvPr>
        </p:nvPicPr>
        <p:blipFill rotWithShape="1">
          <a:blip r:embed="rId4"/>
          <a:srcRect l="-342" r="2461"/>
          <a:stretch/>
        </p:blipFill>
        <p:spPr>
          <a:xfrm>
            <a:off x="5814916" y="796414"/>
            <a:ext cx="3791421" cy="38347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2250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636D-C959-47E2-AA63-58C96E54A7AB}"/>
              </a:ext>
            </a:extLst>
          </p:cNvPr>
          <p:cNvSpPr>
            <a:spLocks noGrp="1"/>
          </p:cNvSpPr>
          <p:nvPr>
            <p:ph type="title"/>
          </p:nvPr>
        </p:nvSpPr>
        <p:spPr/>
        <p:txBody>
          <a:bodyPr/>
          <a:lstStyle/>
          <a:p>
            <a:r>
              <a:rPr lang="en-SG" dirty="0"/>
              <a:t>Feature Selection</a:t>
            </a:r>
            <a:endParaRPr lang="en-GB" dirty="0"/>
          </a:p>
        </p:txBody>
      </p:sp>
      <p:sp>
        <p:nvSpPr>
          <p:cNvPr id="4" name="Content Placeholder 3">
            <a:extLst>
              <a:ext uri="{FF2B5EF4-FFF2-40B4-BE49-F238E27FC236}">
                <a16:creationId xmlns:a16="http://schemas.microsoft.com/office/drawing/2014/main" id="{55A6398D-BFD2-45AF-8D03-DB75402EE6E9}"/>
              </a:ext>
            </a:extLst>
          </p:cNvPr>
          <p:cNvSpPr>
            <a:spLocks noGrp="1"/>
          </p:cNvSpPr>
          <p:nvPr>
            <p:ph sz="half" idx="2"/>
          </p:nvPr>
        </p:nvSpPr>
        <p:spPr/>
        <p:txBody>
          <a:bodyPr/>
          <a:lstStyle/>
          <a:p>
            <a:r>
              <a:rPr lang="en-SG" dirty="0"/>
              <a:t>Gender does not seem to be a good factor for customer segmentation as the data points for both male and female customers are scattered randomly</a:t>
            </a:r>
          </a:p>
          <a:p>
            <a:r>
              <a:rPr lang="en-SG" dirty="0"/>
              <a:t>Furthermore, gender is qualitative and nominal, hence it does not provide much information for comparisons</a:t>
            </a:r>
          </a:p>
          <a:p>
            <a:r>
              <a:rPr lang="en-SG" dirty="0"/>
              <a:t>Gender column to be dropped</a:t>
            </a:r>
            <a:endParaRPr lang="en-GB" dirty="0"/>
          </a:p>
        </p:txBody>
      </p:sp>
      <p:pic>
        <p:nvPicPr>
          <p:cNvPr id="5" name="Content Placeholder 4" descr="Chart, scatter chart&#10;&#10;Description automatically generated">
            <a:extLst>
              <a:ext uri="{FF2B5EF4-FFF2-40B4-BE49-F238E27FC236}">
                <a16:creationId xmlns:a16="http://schemas.microsoft.com/office/drawing/2014/main" id="{76452B20-FC86-4EE9-9BC6-649CEDBF0AD5}"/>
              </a:ext>
            </a:extLst>
          </p:cNvPr>
          <p:cNvPicPr>
            <a:picLocks noGrp="1" noChangeAspect="1"/>
          </p:cNvPicPr>
          <p:nvPr>
            <p:ph sz="half" idx="1"/>
          </p:nvPr>
        </p:nvPicPr>
        <p:blipFill>
          <a:blip r:embed="rId2"/>
          <a:stretch>
            <a:fillRect/>
          </a:stretch>
        </p:blipFill>
        <p:spPr>
          <a:xfrm>
            <a:off x="1379328" y="2141538"/>
            <a:ext cx="3608807" cy="3649662"/>
          </a:xfrm>
          <a:prstGeom prst="rect">
            <a:avLst/>
          </a:prstGeom>
        </p:spPr>
      </p:pic>
    </p:spTree>
    <p:extLst>
      <p:ext uri="{BB962C8B-B14F-4D97-AF65-F5344CB8AC3E}">
        <p14:creationId xmlns:p14="http://schemas.microsoft.com/office/powerpoint/2010/main" val="252226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BE9D87D-FEDF-4EA3-A296-3C7A8C9D7F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BDE636D-C959-47E2-AA63-58C96E54A7AB}"/>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dirty="0"/>
              <a:t>Feature Engineering</a:t>
            </a:r>
          </a:p>
        </p:txBody>
      </p:sp>
      <p:sp>
        <p:nvSpPr>
          <p:cNvPr id="4" name="Content Placeholder 3">
            <a:extLst>
              <a:ext uri="{FF2B5EF4-FFF2-40B4-BE49-F238E27FC236}">
                <a16:creationId xmlns:a16="http://schemas.microsoft.com/office/drawing/2014/main" id="{55A6398D-BFD2-45AF-8D03-DB75402EE6E9}"/>
              </a:ext>
            </a:extLst>
          </p:cNvPr>
          <p:cNvSpPr>
            <a:spLocks noGrp="1"/>
          </p:cNvSpPr>
          <p:nvPr>
            <p:ph sz="half" idx="2"/>
          </p:nvPr>
        </p:nvSpPr>
        <p:spPr>
          <a:xfrm>
            <a:off x="802178" y="2261420"/>
            <a:ext cx="4002936" cy="3933897"/>
          </a:xfrm>
        </p:spPr>
        <p:txBody>
          <a:bodyPr vert="horz" lIns="91440" tIns="45720" rIns="91440" bIns="45720" rtlCol="0" anchor="ctr">
            <a:normAutofit/>
          </a:bodyPr>
          <a:lstStyle/>
          <a:p>
            <a:r>
              <a:rPr lang="en-US" dirty="0"/>
              <a:t>Since the data is of roughly the same order of magnitude, standardization will not affect the data points’ positions much.</a:t>
            </a:r>
          </a:p>
          <a:p>
            <a:r>
              <a:rPr lang="en-US" dirty="0"/>
              <a:t>Nevertheless, it is good to standardize the data as it sets all 3 variables on the same scale</a:t>
            </a:r>
          </a:p>
          <a:p>
            <a:r>
              <a:rPr lang="en-US" dirty="0"/>
              <a:t>i.e., N~(0, 1)</a:t>
            </a:r>
          </a:p>
          <a:p>
            <a:r>
              <a:rPr lang="en-US" dirty="0"/>
              <a:t>This will remove any potential bias among the features during clustering for algorithms which use Euclidean distance</a:t>
            </a:r>
          </a:p>
        </p:txBody>
      </p:sp>
      <p:pic>
        <p:nvPicPr>
          <p:cNvPr id="8" name="Content Placeholder 7" descr="Chart, histogram&#10;&#10;Description automatically generated">
            <a:extLst>
              <a:ext uri="{FF2B5EF4-FFF2-40B4-BE49-F238E27FC236}">
                <a16:creationId xmlns:a16="http://schemas.microsoft.com/office/drawing/2014/main" id="{1201911E-02CB-4595-BF6E-16B8A2B7AAE7}"/>
              </a:ext>
            </a:extLst>
          </p:cNvPr>
          <p:cNvPicPr>
            <a:picLocks noGrp="1" noChangeAspect="1"/>
          </p:cNvPicPr>
          <p:nvPr>
            <p:ph sz="half" idx="1"/>
          </p:nvPr>
        </p:nvPicPr>
        <p:blipFill>
          <a:blip r:embed="rId4"/>
          <a:stretch>
            <a:fillRect/>
          </a:stretch>
        </p:blipFill>
        <p:spPr>
          <a:xfrm>
            <a:off x="5289752" y="993462"/>
            <a:ext cx="6095593" cy="470884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1965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1C88-2EB0-4C47-A448-46C47358C963}"/>
              </a:ext>
            </a:extLst>
          </p:cNvPr>
          <p:cNvSpPr>
            <a:spLocks noGrp="1"/>
          </p:cNvSpPr>
          <p:nvPr>
            <p:ph type="title"/>
          </p:nvPr>
        </p:nvSpPr>
        <p:spPr/>
        <p:txBody>
          <a:bodyPr/>
          <a:lstStyle/>
          <a:p>
            <a:r>
              <a:rPr lang="en-SG" dirty="0"/>
              <a:t>Principal Component Analysis</a:t>
            </a:r>
            <a:endParaRPr lang="en-GB" dirty="0"/>
          </a:p>
        </p:txBody>
      </p:sp>
      <p:sp>
        <p:nvSpPr>
          <p:cNvPr id="3" name="Content Placeholder 2">
            <a:extLst>
              <a:ext uri="{FF2B5EF4-FFF2-40B4-BE49-F238E27FC236}">
                <a16:creationId xmlns:a16="http://schemas.microsoft.com/office/drawing/2014/main" id="{7D413143-93FD-4504-935F-C8D33C214956}"/>
              </a:ext>
            </a:extLst>
          </p:cNvPr>
          <p:cNvSpPr>
            <a:spLocks noGrp="1"/>
          </p:cNvSpPr>
          <p:nvPr>
            <p:ph idx="1"/>
          </p:nvPr>
        </p:nvSpPr>
        <p:spPr/>
        <p:txBody>
          <a:bodyPr/>
          <a:lstStyle/>
          <a:p>
            <a:r>
              <a:rPr lang="en-SG" dirty="0"/>
              <a:t>Among the 3 remaining features (Age, Annual Income and Spending Score), they should be checked for redundancy or standardization.</a:t>
            </a:r>
          </a:p>
          <a:p>
            <a:r>
              <a:rPr lang="en-SG" dirty="0"/>
              <a:t>The order of magnitude (scale) of all three variables is approximately equal (about 2). This will be good for the clustering algorithms which use Euclidean distances to find the clusters.</a:t>
            </a:r>
          </a:p>
          <a:p>
            <a:r>
              <a:rPr lang="en-SG" dirty="0"/>
              <a:t>Using Principal Component Analysis as a tool for dimension reduction, the importance of the 3 variables can be examined simultaneously.</a:t>
            </a:r>
          </a:p>
          <a:p>
            <a:endParaRPr lang="en-GB" dirty="0"/>
          </a:p>
        </p:txBody>
      </p:sp>
    </p:spTree>
    <p:extLst>
      <p:ext uri="{BB962C8B-B14F-4D97-AF65-F5344CB8AC3E}">
        <p14:creationId xmlns:p14="http://schemas.microsoft.com/office/powerpoint/2010/main" val="16395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84D2-E141-4D3F-8A14-F126CB029DA8}"/>
              </a:ext>
            </a:extLst>
          </p:cNvPr>
          <p:cNvSpPr>
            <a:spLocks noGrp="1"/>
          </p:cNvSpPr>
          <p:nvPr>
            <p:ph type="title"/>
          </p:nvPr>
        </p:nvSpPr>
        <p:spPr/>
        <p:txBody>
          <a:bodyPr/>
          <a:lstStyle/>
          <a:p>
            <a:r>
              <a:rPr lang="en-SG" dirty="0"/>
              <a:t>Principal Component Analysis</a:t>
            </a:r>
            <a:endParaRPr lang="en-GB" dirty="0"/>
          </a:p>
        </p:txBody>
      </p:sp>
      <p:pic>
        <p:nvPicPr>
          <p:cNvPr id="4" name="Picture 3" descr="Graphical user interface, website&#10;&#10;Description automatically generated">
            <a:extLst>
              <a:ext uri="{FF2B5EF4-FFF2-40B4-BE49-F238E27FC236}">
                <a16:creationId xmlns:a16="http://schemas.microsoft.com/office/drawing/2014/main" id="{66888277-1296-4AE8-9624-DA753142036C}"/>
              </a:ext>
            </a:extLst>
          </p:cNvPr>
          <p:cNvPicPr>
            <a:picLocks noChangeAspect="1"/>
          </p:cNvPicPr>
          <p:nvPr/>
        </p:nvPicPr>
        <p:blipFill rotWithShape="1">
          <a:blip r:embed="rId2"/>
          <a:srcRect l="1" r="494"/>
          <a:stretch/>
        </p:blipFill>
        <p:spPr>
          <a:xfrm>
            <a:off x="685801" y="1852212"/>
            <a:ext cx="10820398" cy="1526352"/>
          </a:xfrm>
          <a:prstGeom prst="rect">
            <a:avLst/>
          </a:prstGeom>
          <a:ln>
            <a:solidFill>
              <a:schemeClr val="tx1"/>
            </a:solidFill>
          </a:ln>
        </p:spPr>
      </p:pic>
      <p:pic>
        <p:nvPicPr>
          <p:cNvPr id="6" name="Picture 5" descr="Chart, line chart&#10;&#10;Description automatically generated">
            <a:extLst>
              <a:ext uri="{FF2B5EF4-FFF2-40B4-BE49-F238E27FC236}">
                <a16:creationId xmlns:a16="http://schemas.microsoft.com/office/drawing/2014/main" id="{4122C382-82DB-46D8-9AD7-2CCFA2619235}"/>
              </a:ext>
            </a:extLst>
          </p:cNvPr>
          <p:cNvPicPr>
            <a:picLocks noChangeAspect="1"/>
          </p:cNvPicPr>
          <p:nvPr/>
        </p:nvPicPr>
        <p:blipFill>
          <a:blip r:embed="rId3"/>
          <a:stretch>
            <a:fillRect/>
          </a:stretch>
        </p:blipFill>
        <p:spPr>
          <a:xfrm>
            <a:off x="7214751" y="3593890"/>
            <a:ext cx="4291448" cy="2923269"/>
          </a:xfrm>
          <a:prstGeom prst="rect">
            <a:avLst/>
          </a:prstGeom>
          <a:ln>
            <a:solidFill>
              <a:schemeClr val="bg1"/>
            </a:solidFill>
          </a:ln>
        </p:spPr>
      </p:pic>
      <p:sp>
        <p:nvSpPr>
          <p:cNvPr id="7" name="TextBox 6">
            <a:extLst>
              <a:ext uri="{FF2B5EF4-FFF2-40B4-BE49-F238E27FC236}">
                <a16:creationId xmlns:a16="http://schemas.microsoft.com/office/drawing/2014/main" id="{412C2FEE-6502-42D5-A94E-71DD378A7C8D}"/>
              </a:ext>
            </a:extLst>
          </p:cNvPr>
          <p:cNvSpPr txBox="1"/>
          <p:nvPr/>
        </p:nvSpPr>
        <p:spPr>
          <a:xfrm>
            <a:off x="685801" y="3593890"/>
            <a:ext cx="6290351" cy="3139321"/>
          </a:xfrm>
          <a:prstGeom prst="rect">
            <a:avLst/>
          </a:prstGeom>
          <a:noFill/>
        </p:spPr>
        <p:txBody>
          <a:bodyPr wrap="square" rtlCol="0">
            <a:spAutoFit/>
          </a:bodyPr>
          <a:lstStyle/>
          <a:p>
            <a:pPr marL="285750" indent="-285750">
              <a:buFont typeface="Arial" panose="020B0604020202020204" pitchFamily="34" charset="0"/>
              <a:buChar char="•"/>
            </a:pPr>
            <a:r>
              <a:rPr lang="en-SG" dirty="0"/>
              <a:t>The 3 Principal Components are all important (carry significant information) as each explains more than 20% of the total variance within the data.</a:t>
            </a:r>
          </a:p>
          <a:p>
            <a:pPr marL="285750" indent="-285750">
              <a:buFont typeface="Arial" panose="020B0604020202020204" pitchFamily="34" charset="0"/>
              <a:buChar char="•"/>
            </a:pPr>
            <a:r>
              <a:rPr lang="en-SG" dirty="0"/>
              <a:t>According to the Scree Plot on the right of the PC eigenvalues, there is no elbow, which suggests that all three PCs should be kept.</a:t>
            </a:r>
          </a:p>
          <a:p>
            <a:pPr marL="285750" indent="-285750">
              <a:buFont typeface="Arial" panose="020B0604020202020204" pitchFamily="34" charset="0"/>
              <a:buChar char="•"/>
            </a:pPr>
            <a:r>
              <a:rPr lang="en-SG" dirty="0"/>
              <a:t>Keeping all three PCs would be no better than just using the original data. In fact, it would be less informative as the new PCs have no meaning.</a:t>
            </a:r>
          </a:p>
          <a:p>
            <a:pPr marL="285750" indent="-285750">
              <a:buFont typeface="Arial" panose="020B0604020202020204" pitchFamily="34" charset="0"/>
              <a:buChar char="•"/>
            </a:pPr>
            <a:r>
              <a:rPr lang="en-SG" dirty="0"/>
              <a:t>For this analysis, it would be desirable to be able to link back to the original meaningful variables.</a:t>
            </a:r>
          </a:p>
        </p:txBody>
      </p:sp>
    </p:spTree>
    <p:extLst>
      <p:ext uri="{BB962C8B-B14F-4D97-AF65-F5344CB8AC3E}">
        <p14:creationId xmlns:p14="http://schemas.microsoft.com/office/powerpoint/2010/main" val="9051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9373-AC7D-4512-8638-38B8F11DA220}"/>
              </a:ext>
            </a:extLst>
          </p:cNvPr>
          <p:cNvSpPr>
            <a:spLocks noGrp="1"/>
          </p:cNvSpPr>
          <p:nvPr>
            <p:ph type="title"/>
          </p:nvPr>
        </p:nvSpPr>
        <p:spPr/>
        <p:txBody>
          <a:bodyPr/>
          <a:lstStyle/>
          <a:p>
            <a:r>
              <a:rPr lang="en-SG"/>
              <a:t>Algorithm Selection</a:t>
            </a:r>
            <a:endParaRPr lang="en-GB" dirty="0"/>
          </a:p>
        </p:txBody>
      </p:sp>
      <p:sp>
        <p:nvSpPr>
          <p:cNvPr id="3" name="TextBox 2">
            <a:extLst>
              <a:ext uri="{FF2B5EF4-FFF2-40B4-BE49-F238E27FC236}">
                <a16:creationId xmlns:a16="http://schemas.microsoft.com/office/drawing/2014/main" id="{3B6C96E2-9374-42E7-97CA-875E42268A0C}"/>
              </a:ext>
            </a:extLst>
          </p:cNvPr>
          <p:cNvSpPr txBox="1"/>
          <p:nvPr/>
        </p:nvSpPr>
        <p:spPr>
          <a:xfrm>
            <a:off x="685801" y="1881201"/>
            <a:ext cx="4525225" cy="3970318"/>
          </a:xfrm>
          <a:prstGeom prst="rect">
            <a:avLst/>
          </a:prstGeom>
          <a:noFill/>
        </p:spPr>
        <p:txBody>
          <a:bodyPr wrap="square" rtlCol="0">
            <a:spAutoFit/>
          </a:bodyPr>
          <a:lstStyle/>
          <a:p>
            <a:pPr marL="285750" indent="-285750">
              <a:buFont typeface="Arial" panose="020B0604020202020204" pitchFamily="34" charset="0"/>
              <a:buChar char="•"/>
            </a:pPr>
            <a:r>
              <a:rPr lang="en-SG" dirty="0"/>
              <a:t>5 different clustering algorithms were compared against one another, using 3 distinct hyper-parameter configurations each.</a:t>
            </a:r>
          </a:p>
          <a:p>
            <a:pPr marL="285750" indent="-285750">
              <a:buFont typeface="Arial" panose="020B0604020202020204" pitchFamily="34" charset="0"/>
              <a:buChar char="•"/>
            </a:pPr>
            <a:r>
              <a:rPr lang="en-SG" dirty="0"/>
              <a:t>The main criteria for a good unsupervised learning model in this scenario would be one that:</a:t>
            </a:r>
          </a:p>
          <a:p>
            <a:pPr marL="800100" lvl="1" indent="-342900">
              <a:buFont typeface="+mj-lt"/>
              <a:buAutoNum type="arabicPeriod"/>
            </a:pPr>
            <a:r>
              <a:rPr lang="en-SG" dirty="0"/>
              <a:t>has a small number of clusters</a:t>
            </a:r>
          </a:p>
          <a:p>
            <a:pPr marL="800100" lvl="1" indent="-342900">
              <a:buFont typeface="+mj-lt"/>
              <a:buAutoNum type="arabicPeriod"/>
            </a:pPr>
            <a:r>
              <a:rPr lang="en-SG" dirty="0"/>
              <a:t>has roughly even cluster sizes (distance-wise)</a:t>
            </a:r>
          </a:p>
          <a:p>
            <a:pPr marL="800100" lvl="1" indent="-342900">
              <a:buFont typeface="+mj-lt"/>
              <a:buAutoNum type="arabicPeriod"/>
            </a:pPr>
            <a:r>
              <a:rPr lang="en-SG" dirty="0"/>
              <a:t>has clusters in meaningful locations</a:t>
            </a:r>
            <a:endParaRPr lang="en-GB" dirty="0"/>
          </a:p>
          <a:p>
            <a:pPr marL="285750" indent="-285750">
              <a:buFont typeface="Arial" panose="020B0604020202020204" pitchFamily="34" charset="0"/>
              <a:buChar char="•"/>
            </a:pPr>
            <a:r>
              <a:rPr lang="en-GB" dirty="0"/>
              <a:t>Out of all of them, </a:t>
            </a:r>
            <a:r>
              <a:rPr lang="en-GB" dirty="0" err="1"/>
              <a:t>KMeans</a:t>
            </a:r>
            <a:r>
              <a:rPr lang="en-GB" dirty="0"/>
              <a:t> and </a:t>
            </a:r>
            <a:r>
              <a:rPr lang="en-GB" dirty="0" err="1"/>
              <a:t>AgglomerativeClustering</a:t>
            </a:r>
            <a:r>
              <a:rPr lang="en-GB" dirty="0"/>
              <a:t> appear the most promising</a:t>
            </a:r>
            <a:endParaRPr lang="en-SG" dirty="0"/>
          </a:p>
        </p:txBody>
      </p:sp>
      <p:grpSp>
        <p:nvGrpSpPr>
          <p:cNvPr id="13" name="Group 12">
            <a:extLst>
              <a:ext uri="{FF2B5EF4-FFF2-40B4-BE49-F238E27FC236}">
                <a16:creationId xmlns:a16="http://schemas.microsoft.com/office/drawing/2014/main" id="{9DAC7B8A-34B2-47CE-9383-0879BD1685B2}"/>
              </a:ext>
            </a:extLst>
          </p:cNvPr>
          <p:cNvGrpSpPr/>
          <p:nvPr/>
        </p:nvGrpSpPr>
        <p:grpSpPr>
          <a:xfrm>
            <a:off x="5611456" y="129896"/>
            <a:ext cx="3080482" cy="2592755"/>
            <a:chOff x="3314312" y="657492"/>
            <a:chExt cx="5563376" cy="4819669"/>
          </a:xfrm>
        </p:grpSpPr>
        <p:pic>
          <p:nvPicPr>
            <p:cNvPr id="9" name="Picture 8" descr="Chart, bubble chart&#10;&#10;Description automatically generated">
              <a:extLst>
                <a:ext uri="{FF2B5EF4-FFF2-40B4-BE49-F238E27FC236}">
                  <a16:creationId xmlns:a16="http://schemas.microsoft.com/office/drawing/2014/main" id="{30F8E426-270A-4FF4-95B8-42246D9675B0}"/>
                </a:ext>
              </a:extLst>
            </p:cNvPr>
            <p:cNvPicPr>
              <a:picLocks noChangeAspect="1"/>
            </p:cNvPicPr>
            <p:nvPr/>
          </p:nvPicPr>
          <p:blipFill>
            <a:blip r:embed="rId2"/>
            <a:stretch>
              <a:fillRect/>
            </a:stretch>
          </p:blipFill>
          <p:spPr>
            <a:xfrm>
              <a:off x="3314312" y="1380839"/>
              <a:ext cx="5563376" cy="4096322"/>
            </a:xfrm>
            <a:prstGeom prst="rect">
              <a:avLst/>
            </a:prstGeom>
          </p:spPr>
        </p:pic>
        <p:pic>
          <p:nvPicPr>
            <p:cNvPr id="12" name="Picture 11" descr="Logo&#10;&#10;Description automatically generated">
              <a:extLst>
                <a:ext uri="{FF2B5EF4-FFF2-40B4-BE49-F238E27FC236}">
                  <a16:creationId xmlns:a16="http://schemas.microsoft.com/office/drawing/2014/main" id="{2D202FDF-A4D7-45C7-A77A-DCAE8C5E5237}"/>
                </a:ext>
              </a:extLst>
            </p:cNvPr>
            <p:cNvPicPr>
              <a:picLocks noChangeAspect="1"/>
            </p:cNvPicPr>
            <p:nvPr/>
          </p:nvPicPr>
          <p:blipFill>
            <a:blip r:embed="rId3"/>
            <a:stretch>
              <a:fillRect/>
            </a:stretch>
          </p:blipFill>
          <p:spPr>
            <a:xfrm>
              <a:off x="3314312" y="657492"/>
              <a:ext cx="5563375" cy="970790"/>
            </a:xfrm>
            <a:prstGeom prst="rect">
              <a:avLst/>
            </a:prstGeom>
          </p:spPr>
        </p:pic>
      </p:grpSp>
      <p:grpSp>
        <p:nvGrpSpPr>
          <p:cNvPr id="18" name="Group 17">
            <a:extLst>
              <a:ext uri="{FF2B5EF4-FFF2-40B4-BE49-F238E27FC236}">
                <a16:creationId xmlns:a16="http://schemas.microsoft.com/office/drawing/2014/main" id="{66187913-D6E8-471A-8077-4DE94D34BF76}"/>
              </a:ext>
            </a:extLst>
          </p:cNvPr>
          <p:cNvGrpSpPr/>
          <p:nvPr/>
        </p:nvGrpSpPr>
        <p:grpSpPr>
          <a:xfrm>
            <a:off x="8896642" y="2156444"/>
            <a:ext cx="3080481" cy="2592755"/>
            <a:chOff x="3204758" y="661107"/>
            <a:chExt cx="5782483" cy="4777948"/>
          </a:xfrm>
        </p:grpSpPr>
        <p:pic>
          <p:nvPicPr>
            <p:cNvPr id="15" name="Picture 14" descr="Chart, bubble chart&#10;&#10;Description automatically generated">
              <a:extLst>
                <a:ext uri="{FF2B5EF4-FFF2-40B4-BE49-F238E27FC236}">
                  <a16:creationId xmlns:a16="http://schemas.microsoft.com/office/drawing/2014/main" id="{82324680-CCB2-4082-A743-E7CE64CF6C59}"/>
                </a:ext>
              </a:extLst>
            </p:cNvPr>
            <p:cNvPicPr>
              <a:picLocks noChangeAspect="1"/>
            </p:cNvPicPr>
            <p:nvPr/>
          </p:nvPicPr>
          <p:blipFill>
            <a:blip r:embed="rId4"/>
            <a:stretch>
              <a:fillRect/>
            </a:stretch>
          </p:blipFill>
          <p:spPr>
            <a:xfrm>
              <a:off x="3204759" y="1418944"/>
              <a:ext cx="5782482" cy="4020111"/>
            </a:xfrm>
            <a:prstGeom prst="rect">
              <a:avLst/>
            </a:prstGeom>
          </p:spPr>
        </p:pic>
        <p:pic>
          <p:nvPicPr>
            <p:cNvPr id="17" name="Picture 16" descr="Logo&#10;&#10;Description automatically generated">
              <a:extLst>
                <a:ext uri="{FF2B5EF4-FFF2-40B4-BE49-F238E27FC236}">
                  <a16:creationId xmlns:a16="http://schemas.microsoft.com/office/drawing/2014/main" id="{4EBDFECC-82DC-4687-B859-C05600097ED9}"/>
                </a:ext>
              </a:extLst>
            </p:cNvPr>
            <p:cNvPicPr>
              <a:picLocks noChangeAspect="1"/>
            </p:cNvPicPr>
            <p:nvPr/>
          </p:nvPicPr>
          <p:blipFill>
            <a:blip r:embed="rId5"/>
            <a:stretch>
              <a:fillRect/>
            </a:stretch>
          </p:blipFill>
          <p:spPr>
            <a:xfrm>
              <a:off x="3204758" y="661107"/>
              <a:ext cx="5782481" cy="965734"/>
            </a:xfrm>
            <a:prstGeom prst="rect">
              <a:avLst/>
            </a:prstGeom>
          </p:spPr>
        </p:pic>
      </p:grpSp>
      <p:grpSp>
        <p:nvGrpSpPr>
          <p:cNvPr id="25" name="Group 24">
            <a:extLst>
              <a:ext uri="{FF2B5EF4-FFF2-40B4-BE49-F238E27FC236}">
                <a16:creationId xmlns:a16="http://schemas.microsoft.com/office/drawing/2014/main" id="{D74A5312-F9B4-45F1-8160-344F5577AF7C}"/>
              </a:ext>
            </a:extLst>
          </p:cNvPr>
          <p:cNvGrpSpPr/>
          <p:nvPr/>
        </p:nvGrpSpPr>
        <p:grpSpPr>
          <a:xfrm>
            <a:off x="5611456" y="4135350"/>
            <a:ext cx="3080481" cy="2498943"/>
            <a:chOff x="3485785" y="1022999"/>
            <a:chExt cx="6000420" cy="4525609"/>
          </a:xfrm>
        </p:grpSpPr>
        <p:pic>
          <p:nvPicPr>
            <p:cNvPr id="20" name="Picture 19" descr="Chart, bubble chart&#10;&#10;Description automatically generated">
              <a:extLst>
                <a:ext uri="{FF2B5EF4-FFF2-40B4-BE49-F238E27FC236}">
                  <a16:creationId xmlns:a16="http://schemas.microsoft.com/office/drawing/2014/main" id="{5DA6FE4C-326A-4AA2-9ECD-C528B8809276}"/>
                </a:ext>
              </a:extLst>
            </p:cNvPr>
            <p:cNvPicPr>
              <a:picLocks noChangeAspect="1"/>
            </p:cNvPicPr>
            <p:nvPr/>
          </p:nvPicPr>
          <p:blipFill>
            <a:blip r:embed="rId6"/>
            <a:stretch>
              <a:fillRect/>
            </a:stretch>
          </p:blipFill>
          <p:spPr>
            <a:xfrm>
              <a:off x="3485785" y="1309391"/>
              <a:ext cx="5220429" cy="4239217"/>
            </a:xfrm>
            <a:prstGeom prst="rect">
              <a:avLst/>
            </a:prstGeom>
          </p:spPr>
        </p:pic>
        <p:pic>
          <p:nvPicPr>
            <p:cNvPr id="22" name="Picture 21" descr="Chart, bubble chart&#10;&#10;Description automatically generated">
              <a:extLst>
                <a:ext uri="{FF2B5EF4-FFF2-40B4-BE49-F238E27FC236}">
                  <a16:creationId xmlns:a16="http://schemas.microsoft.com/office/drawing/2014/main" id="{333A6D30-D9EF-44ED-B723-7C69CE0A14D5}"/>
                </a:ext>
              </a:extLst>
            </p:cNvPr>
            <p:cNvPicPr>
              <a:picLocks noChangeAspect="1"/>
            </p:cNvPicPr>
            <p:nvPr/>
          </p:nvPicPr>
          <p:blipFill>
            <a:blip r:embed="rId7"/>
            <a:stretch>
              <a:fillRect/>
            </a:stretch>
          </p:blipFill>
          <p:spPr>
            <a:xfrm>
              <a:off x="8495929" y="1917970"/>
              <a:ext cx="984863" cy="3630638"/>
            </a:xfrm>
            <a:prstGeom prst="rect">
              <a:avLst/>
            </a:prstGeom>
          </p:spPr>
        </p:pic>
        <p:pic>
          <p:nvPicPr>
            <p:cNvPr id="24" name="Picture 23" descr="Logo&#10;&#10;Description automatically generated with low confidence">
              <a:extLst>
                <a:ext uri="{FF2B5EF4-FFF2-40B4-BE49-F238E27FC236}">
                  <a16:creationId xmlns:a16="http://schemas.microsoft.com/office/drawing/2014/main" id="{63C76FE7-2AFC-4D89-BC24-C6B51E729ADD}"/>
                </a:ext>
              </a:extLst>
            </p:cNvPr>
            <p:cNvPicPr>
              <a:picLocks noChangeAspect="1"/>
            </p:cNvPicPr>
            <p:nvPr/>
          </p:nvPicPr>
          <p:blipFill>
            <a:blip r:embed="rId8"/>
            <a:stretch>
              <a:fillRect/>
            </a:stretch>
          </p:blipFill>
          <p:spPr>
            <a:xfrm>
              <a:off x="3491198" y="1022999"/>
              <a:ext cx="5995007" cy="922308"/>
            </a:xfrm>
            <a:prstGeom prst="rect">
              <a:avLst/>
            </a:prstGeom>
          </p:spPr>
        </p:pic>
      </p:grpSp>
    </p:spTree>
    <p:extLst>
      <p:ext uri="{BB962C8B-B14F-4D97-AF65-F5344CB8AC3E}">
        <p14:creationId xmlns:p14="http://schemas.microsoft.com/office/powerpoint/2010/main" val="273278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330A-DCD0-4810-BA93-781E60DF6BEF}"/>
              </a:ext>
            </a:extLst>
          </p:cNvPr>
          <p:cNvSpPr>
            <a:spLocks noGrp="1"/>
          </p:cNvSpPr>
          <p:nvPr>
            <p:ph type="title"/>
          </p:nvPr>
        </p:nvSpPr>
        <p:spPr/>
        <p:txBody>
          <a:bodyPr/>
          <a:lstStyle/>
          <a:p>
            <a:r>
              <a:rPr lang="en-SG" dirty="0"/>
              <a:t>Hyper-Parameter Tuning (No. Of clusters)</a:t>
            </a:r>
            <a:endParaRPr lang="en-GB" dirty="0"/>
          </a:p>
        </p:txBody>
      </p:sp>
      <p:graphicFrame>
        <p:nvGraphicFramePr>
          <p:cNvPr id="17" name="Table 9">
            <a:extLst>
              <a:ext uri="{FF2B5EF4-FFF2-40B4-BE49-F238E27FC236}">
                <a16:creationId xmlns:a16="http://schemas.microsoft.com/office/drawing/2014/main" id="{D434B4B5-AB62-4C6F-96BB-1B98CA684B4F}"/>
              </a:ext>
            </a:extLst>
          </p:cNvPr>
          <p:cNvGraphicFramePr>
            <a:graphicFrameLocks noGrp="1"/>
          </p:cNvGraphicFramePr>
          <p:nvPr>
            <p:extLst>
              <p:ext uri="{D42A27DB-BD31-4B8C-83A1-F6EECF244321}">
                <p14:modId xmlns:p14="http://schemas.microsoft.com/office/powerpoint/2010/main" val="188978923"/>
              </p:ext>
            </p:extLst>
          </p:nvPr>
        </p:nvGraphicFramePr>
        <p:xfrm>
          <a:off x="1687513" y="2454891"/>
          <a:ext cx="8128000" cy="257556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3799718224"/>
                    </a:ext>
                  </a:extLst>
                </a:gridCol>
                <a:gridCol w="2032000">
                  <a:extLst>
                    <a:ext uri="{9D8B030D-6E8A-4147-A177-3AD203B41FA5}">
                      <a16:colId xmlns:a16="http://schemas.microsoft.com/office/drawing/2014/main" val="1151668211"/>
                    </a:ext>
                  </a:extLst>
                </a:gridCol>
                <a:gridCol w="2032000">
                  <a:extLst>
                    <a:ext uri="{9D8B030D-6E8A-4147-A177-3AD203B41FA5}">
                      <a16:colId xmlns:a16="http://schemas.microsoft.com/office/drawing/2014/main" val="524728855"/>
                    </a:ext>
                  </a:extLst>
                </a:gridCol>
                <a:gridCol w="2032000">
                  <a:extLst>
                    <a:ext uri="{9D8B030D-6E8A-4147-A177-3AD203B41FA5}">
                      <a16:colId xmlns:a16="http://schemas.microsoft.com/office/drawing/2014/main" val="304789937"/>
                    </a:ext>
                  </a:extLst>
                </a:gridCol>
              </a:tblGrid>
              <a:tr h="370840">
                <a:tc>
                  <a:txBody>
                    <a:bodyPr/>
                    <a:lstStyle/>
                    <a:p>
                      <a:r>
                        <a:rPr lang="en-SG" dirty="0"/>
                        <a:t>Score</a:t>
                      </a:r>
                      <a:endParaRPr lang="en-GB" dirty="0"/>
                    </a:p>
                  </a:txBody>
                  <a:tcPr/>
                </a:tc>
                <a:tc>
                  <a:txBody>
                    <a:bodyPr/>
                    <a:lstStyle/>
                    <a:p>
                      <a:r>
                        <a:rPr lang="en-SG" dirty="0"/>
                        <a:t>Silhouette</a:t>
                      </a:r>
                      <a:endParaRPr lang="en-GB" dirty="0"/>
                    </a:p>
                  </a:txBody>
                  <a:tcPr/>
                </a:tc>
                <a:tc>
                  <a:txBody>
                    <a:bodyPr/>
                    <a:lstStyle/>
                    <a:p>
                      <a:r>
                        <a:rPr lang="en-SG" dirty="0"/>
                        <a:t>Distance</a:t>
                      </a:r>
                      <a:endParaRPr lang="en-GB" dirty="0"/>
                    </a:p>
                  </a:txBody>
                  <a:tcPr/>
                </a:tc>
                <a:tc>
                  <a:txBody>
                    <a:bodyPr/>
                    <a:lstStyle/>
                    <a:p>
                      <a:r>
                        <a:rPr lang="en-SG" dirty="0"/>
                        <a:t>Count</a:t>
                      </a:r>
                      <a:endParaRPr lang="en-GB" dirty="0"/>
                    </a:p>
                  </a:txBody>
                  <a:tcPr/>
                </a:tc>
                <a:extLst>
                  <a:ext uri="{0D108BD9-81ED-4DB2-BD59-A6C34878D82A}">
                    <a16:rowId xmlns:a16="http://schemas.microsoft.com/office/drawing/2014/main" val="926714312"/>
                  </a:ext>
                </a:extLst>
              </a:tr>
              <a:tr h="370840">
                <a:tc>
                  <a:txBody>
                    <a:bodyPr/>
                    <a:lstStyle/>
                    <a:p>
                      <a:r>
                        <a:rPr lang="en-SG" dirty="0"/>
                        <a:t>Measures</a:t>
                      </a:r>
                      <a:endParaRPr lang="en-GB" dirty="0"/>
                    </a:p>
                  </a:txBody>
                  <a:tcPr/>
                </a:tc>
                <a:tc>
                  <a:txBody>
                    <a:bodyPr/>
                    <a:lstStyle/>
                    <a:p>
                      <a:r>
                        <a:rPr lang="en-SG" dirty="0"/>
                        <a:t>the ratio between intra-cluster distances and the inter-cluster distances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dirty="0"/>
                        <a:t>the variance in the cluster sizes, distance-wise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dirty="0"/>
                        <a:t>the variance in the cluster sizes, count-wise</a:t>
                      </a:r>
                    </a:p>
                    <a:p>
                      <a:endParaRPr lang="en-GB" dirty="0"/>
                    </a:p>
                  </a:txBody>
                  <a:tcPr/>
                </a:tc>
                <a:extLst>
                  <a:ext uri="{0D108BD9-81ED-4DB2-BD59-A6C34878D82A}">
                    <a16:rowId xmlns:a16="http://schemas.microsoft.com/office/drawing/2014/main" val="1768862067"/>
                  </a:ext>
                </a:extLst>
              </a:tr>
              <a:tr h="370840">
                <a:tc>
                  <a:txBody>
                    <a:bodyPr/>
                    <a:lstStyle/>
                    <a:p>
                      <a:r>
                        <a:rPr lang="en-SG" dirty="0"/>
                        <a:t>Rationale</a:t>
                      </a:r>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232262411"/>
                  </a:ext>
                </a:extLst>
              </a:tr>
              <a:tr h="370840">
                <a:tc>
                  <a:txBody>
                    <a:bodyPr/>
                    <a:lstStyle/>
                    <a:p>
                      <a:r>
                        <a:rPr lang="en-SG" dirty="0"/>
                        <a:t>Positive indicator</a:t>
                      </a:r>
                      <a:endParaRPr lang="en-GB" dirty="0"/>
                    </a:p>
                  </a:txBody>
                  <a:tcPr/>
                </a:tc>
                <a:tc>
                  <a:txBody>
                    <a:bodyPr/>
                    <a:lstStyle/>
                    <a:p>
                      <a:r>
                        <a:rPr lang="en-SG" dirty="0"/>
                        <a:t>Higher</a:t>
                      </a:r>
                      <a:endParaRPr lang="en-GB" dirty="0"/>
                    </a:p>
                  </a:txBody>
                  <a:tcPr/>
                </a:tc>
                <a:tc>
                  <a:txBody>
                    <a:bodyPr/>
                    <a:lstStyle/>
                    <a:p>
                      <a:r>
                        <a:rPr lang="en-SG" dirty="0"/>
                        <a:t>Lower</a:t>
                      </a:r>
                      <a:endParaRPr lang="en-GB" dirty="0"/>
                    </a:p>
                  </a:txBody>
                  <a:tcPr/>
                </a:tc>
                <a:tc>
                  <a:txBody>
                    <a:bodyPr/>
                    <a:lstStyle/>
                    <a:p>
                      <a:r>
                        <a:rPr lang="en-SG" dirty="0"/>
                        <a:t>Lower</a:t>
                      </a:r>
                      <a:endParaRPr lang="en-GB" dirty="0"/>
                    </a:p>
                  </a:txBody>
                  <a:tcPr/>
                </a:tc>
                <a:extLst>
                  <a:ext uri="{0D108BD9-81ED-4DB2-BD59-A6C34878D82A}">
                    <a16:rowId xmlns:a16="http://schemas.microsoft.com/office/drawing/2014/main" val="3543417044"/>
                  </a:ext>
                </a:extLst>
              </a:tr>
            </a:tbl>
          </a:graphicData>
        </a:graphic>
      </p:graphicFrame>
    </p:spTree>
    <p:extLst>
      <p:ext uri="{BB962C8B-B14F-4D97-AF65-F5344CB8AC3E}">
        <p14:creationId xmlns:p14="http://schemas.microsoft.com/office/powerpoint/2010/main" val="1212655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267</TotalTime>
  <Words>836</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A Quick Study On Customer Segmentation</vt:lpstr>
      <vt:lpstr>Exploratory Data Analysis</vt:lpstr>
      <vt:lpstr>Exploratory Data Analysis</vt:lpstr>
      <vt:lpstr>Feature Selection</vt:lpstr>
      <vt:lpstr>Feature Engineering</vt:lpstr>
      <vt:lpstr>Principal Component Analysis</vt:lpstr>
      <vt:lpstr>Principal Component Analysis</vt:lpstr>
      <vt:lpstr>Algorithm Selection</vt:lpstr>
      <vt:lpstr>Hyper-Parameter Tuning (No. Of clusters)</vt:lpstr>
      <vt:lpstr>Hyper-Parameter Tuning (Plot)</vt:lpstr>
      <vt:lpstr>Customer Segmentation</vt:lpstr>
      <vt:lpstr>Marketing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Quick Study On Customer Segmentation</dc:title>
  <dc:creator>ETHAN TAN WEE EN</dc:creator>
  <cp:lastModifiedBy>ETHAN TAN WEE EN</cp:lastModifiedBy>
  <cp:revision>4</cp:revision>
  <dcterms:created xsi:type="dcterms:W3CDTF">2021-08-12T14:05:53Z</dcterms:created>
  <dcterms:modified xsi:type="dcterms:W3CDTF">2021-08-13T09:34:03Z</dcterms:modified>
</cp:coreProperties>
</file>