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80" r:id="rId4"/>
    <p:sldId id="273" r:id="rId5"/>
    <p:sldId id="268" r:id="rId6"/>
    <p:sldId id="258" r:id="rId7"/>
    <p:sldId id="272" r:id="rId8"/>
    <p:sldId id="260" r:id="rId9"/>
    <p:sldId id="276" r:id="rId10"/>
    <p:sldId id="279" r:id="rId11"/>
    <p:sldId id="262" r:id="rId12"/>
    <p:sldId id="278" r:id="rId13"/>
    <p:sldId id="263" r:id="rId14"/>
    <p:sldId id="277" r:id="rId15"/>
    <p:sldId id="275" r:id="rId16"/>
    <p:sldId id="264" r:id="rId17"/>
    <p:sldId id="265" r:id="rId18"/>
    <p:sldId id="271" r:id="rId19"/>
    <p:sldId id="281"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a:xfrm>
            <a:off x="5332412" y="5883275"/>
            <a:ext cx="4324044" cy="365125"/>
          </a:xfrm>
        </p:spPr>
        <p:txBody>
          <a:bodyPr/>
          <a:lstStyle/>
          <a:p>
            <a:endParaRPr lang="en-GB" dirty="0"/>
          </a:p>
        </p:txBody>
      </p:sp>
      <p:sp>
        <p:nvSpPr>
          <p:cNvPr id="6" name="Slide Number Placeholder 5"/>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40618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240172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125129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319286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338924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1004283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2779810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2646540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380461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10951856" y="5867131"/>
            <a:ext cx="551167" cy="365125"/>
          </a:xfrm>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169685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205948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15732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1432644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46292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160015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22342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8BF3A9-4AEE-407E-AB34-6F5D0F9FDA7C}" type="datetimeFigureOut">
              <a:rPr lang="en-GB" smtClean="0"/>
              <a:t>11/02/2022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A4C2B8-B05B-407A-8173-D0A4C35343F5}" type="slidenum">
              <a:rPr lang="en-GB" smtClean="0"/>
              <a:t>‹#›</a:t>
            </a:fld>
            <a:endParaRPr lang="en-GB" dirty="0"/>
          </a:p>
        </p:txBody>
      </p:sp>
    </p:spTree>
    <p:extLst>
      <p:ext uri="{BB962C8B-B14F-4D97-AF65-F5344CB8AC3E}">
        <p14:creationId xmlns:p14="http://schemas.microsoft.com/office/powerpoint/2010/main" val="329261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8BF3A9-4AEE-407E-AB34-6F5D0F9FDA7C}" type="datetimeFigureOut">
              <a:rPr lang="en-GB" smtClean="0"/>
              <a:t>11/02/2022</a:t>
            </a:fld>
            <a:endParaRPr lang="en-GB"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A4C2B8-B05B-407A-8173-D0A4C35343F5}" type="slidenum">
              <a:rPr lang="en-GB" smtClean="0"/>
              <a:t>‹#›</a:t>
            </a:fld>
            <a:endParaRPr lang="en-GB" dirty="0"/>
          </a:p>
        </p:txBody>
      </p:sp>
    </p:spTree>
    <p:extLst>
      <p:ext uri="{BB962C8B-B14F-4D97-AF65-F5344CB8AC3E}">
        <p14:creationId xmlns:p14="http://schemas.microsoft.com/office/powerpoint/2010/main" val="3625531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microsoft.com/office/2007/relationships/media" Target="../media/media3.mp4"/><Relationship Id="rId7" Type="http://schemas.openxmlformats.org/officeDocument/2006/relationships/image" Target="../media/image18.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7.png"/><Relationship Id="rId5" Type="http://schemas.openxmlformats.org/officeDocument/2006/relationships/slideLayout" Target="../slideLayouts/slideLayout4.xml"/><Relationship Id="rId4" Type="http://schemas.openxmlformats.org/officeDocument/2006/relationships/video" Target="../media/media3.mp4"/></Relationships>
</file>

<file path=ppt/slides/_rels/slide17.xml.rels><?xml version="1.0" encoding="UTF-8" standalone="yes"?>
<Relationships xmlns="http://schemas.openxmlformats.org/package/2006/relationships"><Relationship Id="rId3" Type="http://schemas.microsoft.com/office/2007/relationships/media" Target="../media/media5.mp4"/><Relationship Id="rId7" Type="http://schemas.openxmlformats.org/officeDocument/2006/relationships/image" Target="../media/image20.png"/><Relationship Id="rId2" Type="http://schemas.openxmlformats.org/officeDocument/2006/relationships/video" Target="../media/media4.mp4"/><Relationship Id="rId1" Type="http://schemas.microsoft.com/office/2007/relationships/media" Target="../media/media4.mp4"/><Relationship Id="rId6" Type="http://schemas.openxmlformats.org/officeDocument/2006/relationships/image" Target="../media/image19.png"/><Relationship Id="rId5" Type="http://schemas.openxmlformats.org/officeDocument/2006/relationships/slideLayout" Target="../slideLayouts/slideLayout4.xml"/><Relationship Id="rId4" Type="http://schemas.openxmlformats.org/officeDocument/2006/relationships/video" Target="../media/media5.mp4"/></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oodboychan.github.io/python/reinforcement_learning/pytorch/udacity/2021/05/07/DQN-LunarLander.html" TargetMode="External"/><Relationship Id="rId2" Type="http://schemas.openxmlformats.org/officeDocument/2006/relationships/hyperlink" Target="https://wingedsheep.com/lunar-lander-dqn/" TargetMode="External"/><Relationship Id="rId1" Type="http://schemas.openxmlformats.org/officeDocument/2006/relationships/slideLayout" Target="../slideLayouts/slideLayout4.xml"/><Relationship Id="rId4" Type="http://schemas.openxmlformats.org/officeDocument/2006/relationships/hyperlink" Target="https://www.youtube.com/watch?v=UCgsv6tMRe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EC14-F195-469F-834D-570048A60C6F}"/>
              </a:ext>
            </a:extLst>
          </p:cNvPr>
          <p:cNvSpPr>
            <a:spLocks noGrp="1"/>
          </p:cNvSpPr>
          <p:nvPr>
            <p:ph type="ctrTitle"/>
          </p:nvPr>
        </p:nvSpPr>
        <p:spPr/>
        <p:txBody>
          <a:bodyPr/>
          <a:lstStyle/>
          <a:p>
            <a:r>
              <a:rPr lang="en-SG" dirty="0"/>
              <a:t>DELE Part B</a:t>
            </a:r>
            <a:endParaRPr lang="en-GB" dirty="0"/>
          </a:p>
        </p:txBody>
      </p:sp>
      <p:sp>
        <p:nvSpPr>
          <p:cNvPr id="3" name="Subtitle 2">
            <a:extLst>
              <a:ext uri="{FF2B5EF4-FFF2-40B4-BE49-F238E27FC236}">
                <a16:creationId xmlns:a16="http://schemas.microsoft.com/office/drawing/2014/main" id="{B6A0ADE5-1856-4E76-BFBE-4B4E338F3F5F}"/>
              </a:ext>
            </a:extLst>
          </p:cNvPr>
          <p:cNvSpPr>
            <a:spLocks noGrp="1"/>
          </p:cNvSpPr>
          <p:nvPr>
            <p:ph type="subTitle" idx="1"/>
          </p:nvPr>
        </p:nvSpPr>
        <p:spPr/>
        <p:txBody>
          <a:bodyPr/>
          <a:lstStyle/>
          <a:p>
            <a:r>
              <a:rPr lang="en-SG" dirty="0"/>
              <a:t>Ethan (2012085) &amp; Jennifer (2030920)</a:t>
            </a:r>
            <a:endParaRPr lang="en-GB" dirty="0"/>
          </a:p>
        </p:txBody>
      </p:sp>
    </p:spTree>
    <p:extLst>
      <p:ext uri="{BB962C8B-B14F-4D97-AF65-F5344CB8AC3E}">
        <p14:creationId xmlns:p14="http://schemas.microsoft.com/office/powerpoint/2010/main" val="4057151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2C33-8102-43A9-887F-828E38B9AD29}"/>
              </a:ext>
            </a:extLst>
          </p:cNvPr>
          <p:cNvSpPr>
            <a:spLocks noGrp="1"/>
          </p:cNvSpPr>
          <p:nvPr>
            <p:ph type="title"/>
          </p:nvPr>
        </p:nvSpPr>
        <p:spPr>
          <a:xfrm>
            <a:off x="1484311" y="685800"/>
            <a:ext cx="10018713" cy="1333129"/>
          </a:xfrm>
        </p:spPr>
        <p:txBody>
          <a:bodyPr/>
          <a:lstStyle/>
          <a:p>
            <a:r>
              <a:rPr lang="en-SG" dirty="0"/>
              <a:t>Double DQN</a:t>
            </a:r>
            <a:endParaRPr lang="en-GB" dirty="0"/>
          </a:p>
        </p:txBody>
      </p:sp>
      <p:sp>
        <p:nvSpPr>
          <p:cNvPr id="3" name="Content Placeholder 2">
            <a:extLst>
              <a:ext uri="{FF2B5EF4-FFF2-40B4-BE49-F238E27FC236}">
                <a16:creationId xmlns:a16="http://schemas.microsoft.com/office/drawing/2014/main" id="{9FDCFE92-FECF-45AD-9030-C18CC78BC559}"/>
              </a:ext>
            </a:extLst>
          </p:cNvPr>
          <p:cNvSpPr>
            <a:spLocks noGrp="1"/>
          </p:cNvSpPr>
          <p:nvPr>
            <p:ph idx="1"/>
          </p:nvPr>
        </p:nvSpPr>
        <p:spPr>
          <a:xfrm>
            <a:off x="2110218" y="3987209"/>
            <a:ext cx="8766898" cy="2184991"/>
          </a:xfrm>
        </p:spPr>
        <p:txBody>
          <a:bodyPr>
            <a:normAutofit fontScale="92500" lnSpcReduction="10000"/>
          </a:bodyPr>
          <a:lstStyle/>
          <a:p>
            <a:pPr marL="0" indent="0">
              <a:buNone/>
            </a:pPr>
            <a:r>
              <a:rPr lang="en-SG" dirty="0"/>
              <a:t>One of the main differences between simple DQN and double DQN is that the weights have to be transferred over from the policy network to the target network periodically.</a:t>
            </a:r>
          </a:p>
          <a:p>
            <a:pPr marL="0" indent="0">
              <a:buNone/>
            </a:pPr>
            <a:r>
              <a:rPr lang="en-SG" dirty="0"/>
              <a:t>This introduces a few new hyper-parameters like tau and the interval over which the weights are copied over. In doing so, this algorithm is more complex than vanilla DQN.</a:t>
            </a:r>
            <a:endParaRPr lang="en-GB" dirty="0"/>
          </a:p>
        </p:txBody>
      </p:sp>
      <p:pic>
        <p:nvPicPr>
          <p:cNvPr id="5" name="Picture 4">
            <a:extLst>
              <a:ext uri="{FF2B5EF4-FFF2-40B4-BE49-F238E27FC236}">
                <a16:creationId xmlns:a16="http://schemas.microsoft.com/office/drawing/2014/main" id="{A5847B5C-3320-44AD-8776-C1D8DA405AB1}"/>
              </a:ext>
            </a:extLst>
          </p:cNvPr>
          <p:cNvPicPr>
            <a:picLocks noChangeAspect="1"/>
          </p:cNvPicPr>
          <p:nvPr/>
        </p:nvPicPr>
        <p:blipFill>
          <a:blip r:embed="rId2"/>
          <a:stretch>
            <a:fillRect/>
          </a:stretch>
        </p:blipFill>
        <p:spPr>
          <a:xfrm>
            <a:off x="2110218" y="2018929"/>
            <a:ext cx="8766897" cy="1794196"/>
          </a:xfrm>
          <a:prstGeom prst="rect">
            <a:avLst/>
          </a:prstGeom>
        </p:spPr>
      </p:pic>
    </p:spTree>
    <p:extLst>
      <p:ext uri="{BB962C8B-B14F-4D97-AF65-F5344CB8AC3E}">
        <p14:creationId xmlns:p14="http://schemas.microsoft.com/office/powerpoint/2010/main" val="403681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a:xfrm>
            <a:off x="1701208" y="685800"/>
            <a:ext cx="9664997" cy="887819"/>
          </a:xfrm>
        </p:spPr>
        <p:txBody>
          <a:bodyPr/>
          <a:lstStyle/>
          <a:p>
            <a:r>
              <a:rPr lang="en-SG" dirty="0"/>
              <a:t>Hyper-Parameter Tuning</a:t>
            </a:r>
            <a:endParaRPr lang="en-GB" dirty="0"/>
          </a:p>
        </p:txBody>
      </p:sp>
      <p:sp>
        <p:nvSpPr>
          <p:cNvPr id="3" name="Content Placeholder 2">
            <a:extLst>
              <a:ext uri="{FF2B5EF4-FFF2-40B4-BE49-F238E27FC236}">
                <a16:creationId xmlns:a16="http://schemas.microsoft.com/office/drawing/2014/main" id="{E3FA0D68-5A0D-4740-8F2D-93B259DC9251}"/>
              </a:ext>
            </a:extLst>
          </p:cNvPr>
          <p:cNvSpPr>
            <a:spLocks noGrp="1"/>
          </p:cNvSpPr>
          <p:nvPr>
            <p:ph sz="half" idx="1"/>
          </p:nvPr>
        </p:nvSpPr>
        <p:spPr>
          <a:xfrm>
            <a:off x="2531586" y="4837813"/>
            <a:ext cx="8696395" cy="1796903"/>
          </a:xfrm>
        </p:spPr>
        <p:txBody>
          <a:bodyPr>
            <a:normAutofit/>
          </a:bodyPr>
          <a:lstStyle/>
          <a:p>
            <a:r>
              <a:rPr lang="en-SG" sz="2400" dirty="0"/>
              <a:t>Weights and Biases was used for model optimization/hyper-parameter tuning</a:t>
            </a:r>
          </a:p>
          <a:p>
            <a:r>
              <a:rPr lang="en-GB" sz="2400" dirty="0"/>
              <a:t>Many different sets of hyper-parameters were compared, such as batch size, epsilon decay rate, learning rate, discount factor, etc.</a:t>
            </a:r>
          </a:p>
        </p:txBody>
      </p:sp>
      <p:pic>
        <p:nvPicPr>
          <p:cNvPr id="6" name="Picture 5">
            <a:extLst>
              <a:ext uri="{FF2B5EF4-FFF2-40B4-BE49-F238E27FC236}">
                <a16:creationId xmlns:a16="http://schemas.microsoft.com/office/drawing/2014/main" id="{CBE40003-C882-4288-A4AE-9A6B5790AB8D}"/>
              </a:ext>
            </a:extLst>
          </p:cNvPr>
          <p:cNvPicPr>
            <a:picLocks noChangeAspect="1"/>
          </p:cNvPicPr>
          <p:nvPr/>
        </p:nvPicPr>
        <p:blipFill>
          <a:blip r:embed="rId2"/>
          <a:stretch>
            <a:fillRect/>
          </a:stretch>
        </p:blipFill>
        <p:spPr>
          <a:xfrm>
            <a:off x="2531586" y="1794945"/>
            <a:ext cx="7520126" cy="2917237"/>
          </a:xfrm>
          <a:prstGeom prst="rect">
            <a:avLst/>
          </a:prstGeom>
        </p:spPr>
      </p:pic>
    </p:spTree>
    <p:extLst>
      <p:ext uri="{BB962C8B-B14F-4D97-AF65-F5344CB8AC3E}">
        <p14:creationId xmlns:p14="http://schemas.microsoft.com/office/powerpoint/2010/main" val="62266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a:xfrm>
            <a:off x="1484311" y="685801"/>
            <a:ext cx="10018713" cy="1068572"/>
          </a:xfrm>
        </p:spPr>
        <p:txBody>
          <a:bodyPr/>
          <a:lstStyle/>
          <a:p>
            <a:r>
              <a:rPr lang="en-SG" dirty="0"/>
              <a:t>Hyper-Parameter Tuning</a:t>
            </a:r>
            <a:endParaRPr lang="en-GB" dirty="0"/>
          </a:p>
        </p:txBody>
      </p:sp>
      <p:sp>
        <p:nvSpPr>
          <p:cNvPr id="3" name="Content Placeholder 2">
            <a:extLst>
              <a:ext uri="{FF2B5EF4-FFF2-40B4-BE49-F238E27FC236}">
                <a16:creationId xmlns:a16="http://schemas.microsoft.com/office/drawing/2014/main" id="{E3FA0D68-5A0D-4740-8F2D-93B259DC9251}"/>
              </a:ext>
            </a:extLst>
          </p:cNvPr>
          <p:cNvSpPr>
            <a:spLocks noGrp="1"/>
          </p:cNvSpPr>
          <p:nvPr>
            <p:ph sz="half" idx="1"/>
          </p:nvPr>
        </p:nvSpPr>
        <p:spPr>
          <a:xfrm>
            <a:off x="2451576" y="4742120"/>
            <a:ext cx="9189671" cy="1786271"/>
          </a:xfrm>
        </p:spPr>
        <p:txBody>
          <a:bodyPr/>
          <a:lstStyle/>
          <a:p>
            <a:r>
              <a:rPr lang="en-SG" dirty="0"/>
              <a:t>The learning progress of each model was tracked and plotted in real time, which was useful in checking if the they were converging or not</a:t>
            </a:r>
          </a:p>
          <a:p>
            <a:r>
              <a:rPr lang="en-GB" dirty="0"/>
              <a:t>Weights and Biases also enabled us to compare multiple runs simultaneously</a:t>
            </a:r>
          </a:p>
          <a:p>
            <a:r>
              <a:rPr lang="en-GB" dirty="0"/>
              <a:t>This was useful in determining the optimal set of hyper-parameters to adopt</a:t>
            </a:r>
          </a:p>
        </p:txBody>
      </p:sp>
      <p:pic>
        <p:nvPicPr>
          <p:cNvPr id="6" name="Picture 5">
            <a:extLst>
              <a:ext uri="{FF2B5EF4-FFF2-40B4-BE49-F238E27FC236}">
                <a16:creationId xmlns:a16="http://schemas.microsoft.com/office/drawing/2014/main" id="{8E95F851-E86B-4084-A29A-A80D2EE3AAE5}"/>
              </a:ext>
            </a:extLst>
          </p:cNvPr>
          <p:cNvPicPr>
            <a:picLocks noChangeAspect="1"/>
          </p:cNvPicPr>
          <p:nvPr/>
        </p:nvPicPr>
        <p:blipFill>
          <a:blip r:embed="rId2"/>
          <a:stretch>
            <a:fillRect/>
          </a:stretch>
        </p:blipFill>
        <p:spPr>
          <a:xfrm>
            <a:off x="2451576" y="1978690"/>
            <a:ext cx="3449826" cy="2600016"/>
          </a:xfrm>
          <a:prstGeom prst="rect">
            <a:avLst/>
          </a:prstGeom>
        </p:spPr>
      </p:pic>
      <p:pic>
        <p:nvPicPr>
          <p:cNvPr id="8" name="Picture 7">
            <a:extLst>
              <a:ext uri="{FF2B5EF4-FFF2-40B4-BE49-F238E27FC236}">
                <a16:creationId xmlns:a16="http://schemas.microsoft.com/office/drawing/2014/main" id="{1BCBCEFB-F241-41E1-8D79-E7D187C6AA65}"/>
              </a:ext>
            </a:extLst>
          </p:cNvPr>
          <p:cNvPicPr>
            <a:picLocks noChangeAspect="1"/>
          </p:cNvPicPr>
          <p:nvPr/>
        </p:nvPicPr>
        <p:blipFill>
          <a:blip r:embed="rId3"/>
          <a:stretch>
            <a:fillRect/>
          </a:stretch>
        </p:blipFill>
        <p:spPr>
          <a:xfrm>
            <a:off x="6493667" y="1978689"/>
            <a:ext cx="3644420" cy="2600017"/>
          </a:xfrm>
          <a:prstGeom prst="rect">
            <a:avLst/>
          </a:prstGeom>
        </p:spPr>
      </p:pic>
    </p:spTree>
    <p:extLst>
      <p:ext uri="{BB962C8B-B14F-4D97-AF65-F5344CB8AC3E}">
        <p14:creationId xmlns:p14="http://schemas.microsoft.com/office/powerpoint/2010/main" val="3357903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a:xfrm>
            <a:off x="1484311" y="685801"/>
            <a:ext cx="10018713" cy="1228060"/>
          </a:xfrm>
        </p:spPr>
        <p:txBody>
          <a:bodyPr/>
          <a:lstStyle/>
          <a:p>
            <a:r>
              <a:rPr lang="en-SG" dirty="0"/>
              <a:t>Learning Curve</a:t>
            </a:r>
            <a:endParaRPr lang="en-GB" dirty="0"/>
          </a:p>
        </p:txBody>
      </p:sp>
      <p:pic>
        <p:nvPicPr>
          <p:cNvPr id="8" name="Picture 7">
            <a:extLst>
              <a:ext uri="{FF2B5EF4-FFF2-40B4-BE49-F238E27FC236}">
                <a16:creationId xmlns:a16="http://schemas.microsoft.com/office/drawing/2014/main" id="{20422F00-A2FA-414C-8B34-5548C391C41A}"/>
              </a:ext>
            </a:extLst>
          </p:cNvPr>
          <p:cNvPicPr>
            <a:picLocks noChangeAspect="1"/>
          </p:cNvPicPr>
          <p:nvPr/>
        </p:nvPicPr>
        <p:blipFill>
          <a:blip r:embed="rId2"/>
          <a:stretch>
            <a:fillRect/>
          </a:stretch>
        </p:blipFill>
        <p:spPr>
          <a:xfrm>
            <a:off x="1826322" y="1913861"/>
            <a:ext cx="9755181" cy="4373560"/>
          </a:xfrm>
          <a:prstGeom prst="rect">
            <a:avLst/>
          </a:prstGeom>
        </p:spPr>
      </p:pic>
    </p:spTree>
    <p:extLst>
      <p:ext uri="{BB962C8B-B14F-4D97-AF65-F5344CB8AC3E}">
        <p14:creationId xmlns:p14="http://schemas.microsoft.com/office/powerpoint/2010/main" val="348949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2C33-8102-43A9-887F-828E38B9AD29}"/>
              </a:ext>
            </a:extLst>
          </p:cNvPr>
          <p:cNvSpPr>
            <a:spLocks noGrp="1"/>
          </p:cNvSpPr>
          <p:nvPr>
            <p:ph type="title"/>
          </p:nvPr>
        </p:nvSpPr>
        <p:spPr/>
        <p:txBody>
          <a:bodyPr/>
          <a:lstStyle/>
          <a:p>
            <a:r>
              <a:rPr lang="en-SG" dirty="0"/>
              <a:t>DQN</a:t>
            </a:r>
            <a:endParaRPr lang="en-GB" dirty="0"/>
          </a:p>
        </p:txBody>
      </p:sp>
      <p:sp>
        <p:nvSpPr>
          <p:cNvPr id="3" name="Content Placeholder 2">
            <a:extLst>
              <a:ext uri="{FF2B5EF4-FFF2-40B4-BE49-F238E27FC236}">
                <a16:creationId xmlns:a16="http://schemas.microsoft.com/office/drawing/2014/main" id="{9FDCFE92-FECF-45AD-9030-C18CC78BC559}"/>
              </a:ext>
            </a:extLst>
          </p:cNvPr>
          <p:cNvSpPr>
            <a:spLocks noGrp="1"/>
          </p:cNvSpPr>
          <p:nvPr>
            <p:ph idx="1"/>
          </p:nvPr>
        </p:nvSpPr>
        <p:spPr>
          <a:xfrm>
            <a:off x="1484310" y="2438399"/>
            <a:ext cx="10018713" cy="2860159"/>
          </a:xfrm>
        </p:spPr>
        <p:txBody>
          <a:bodyPr>
            <a:normAutofit/>
          </a:bodyPr>
          <a:lstStyle/>
          <a:p>
            <a:r>
              <a:rPr lang="en-SG" dirty="0"/>
              <a:t>This algorithm makes use of only one deep Q-network, which attempts to approximate both the current Q-values, as well as the target Q-values.</a:t>
            </a:r>
          </a:p>
          <a:p>
            <a:r>
              <a:rPr lang="en-SG" dirty="0"/>
              <a:t>Supposedly more unstable, this implementation can often be described as a dog chasing its own tail.</a:t>
            </a:r>
          </a:p>
          <a:p>
            <a:r>
              <a:rPr lang="en-SG" dirty="0"/>
              <a:t>Nevertheless, we tried it out too and, surprisingly, it worked better than double DQN.</a:t>
            </a:r>
            <a:endParaRPr lang="en-GB" dirty="0"/>
          </a:p>
        </p:txBody>
      </p:sp>
    </p:spTree>
    <p:extLst>
      <p:ext uri="{BB962C8B-B14F-4D97-AF65-F5344CB8AC3E}">
        <p14:creationId xmlns:p14="http://schemas.microsoft.com/office/powerpoint/2010/main" val="50183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a:xfrm>
            <a:off x="1484311" y="685801"/>
            <a:ext cx="10018713" cy="1228060"/>
          </a:xfrm>
        </p:spPr>
        <p:txBody>
          <a:bodyPr/>
          <a:lstStyle/>
          <a:p>
            <a:r>
              <a:rPr lang="en-SG" dirty="0"/>
              <a:t>Learning Curve</a:t>
            </a:r>
            <a:endParaRPr lang="en-GB" dirty="0"/>
          </a:p>
        </p:txBody>
      </p:sp>
      <p:pic>
        <p:nvPicPr>
          <p:cNvPr id="6" name="Picture 5">
            <a:extLst>
              <a:ext uri="{FF2B5EF4-FFF2-40B4-BE49-F238E27FC236}">
                <a16:creationId xmlns:a16="http://schemas.microsoft.com/office/drawing/2014/main" id="{A9DD666A-83F7-494B-A307-63596B70BFCD}"/>
              </a:ext>
            </a:extLst>
          </p:cNvPr>
          <p:cNvPicPr>
            <a:picLocks noChangeAspect="1"/>
          </p:cNvPicPr>
          <p:nvPr/>
        </p:nvPicPr>
        <p:blipFill>
          <a:blip r:embed="rId2"/>
          <a:stretch>
            <a:fillRect/>
          </a:stretch>
        </p:blipFill>
        <p:spPr>
          <a:xfrm>
            <a:off x="1912823" y="1913861"/>
            <a:ext cx="9590201" cy="4303895"/>
          </a:xfrm>
          <a:prstGeom prst="rect">
            <a:avLst/>
          </a:prstGeom>
        </p:spPr>
      </p:pic>
    </p:spTree>
    <p:extLst>
      <p:ext uri="{BB962C8B-B14F-4D97-AF65-F5344CB8AC3E}">
        <p14:creationId xmlns:p14="http://schemas.microsoft.com/office/powerpoint/2010/main" val="229042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p:txBody>
          <a:bodyPr/>
          <a:lstStyle/>
          <a:p>
            <a:r>
              <a:rPr lang="en-SG" dirty="0"/>
              <a:t>Visualise Performance Improvement</a:t>
            </a:r>
            <a:endParaRPr lang="en-GB" dirty="0"/>
          </a:p>
        </p:txBody>
      </p:sp>
      <p:pic>
        <p:nvPicPr>
          <p:cNvPr id="5" name="LunarLander-v2-50">
            <a:hlinkClick r:id="" action="ppaction://media"/>
            <a:extLst>
              <a:ext uri="{FF2B5EF4-FFF2-40B4-BE49-F238E27FC236}">
                <a16:creationId xmlns:a16="http://schemas.microsoft.com/office/drawing/2014/main" id="{C308493F-A4D4-41B5-8CE2-0647A165D72E}"/>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683667" y="2376968"/>
            <a:ext cx="3810000" cy="2540000"/>
          </a:xfrm>
          <a:prstGeom prst="rect">
            <a:avLst/>
          </a:prstGeom>
        </p:spPr>
      </p:pic>
      <p:sp>
        <p:nvSpPr>
          <p:cNvPr id="6" name="TextBox 5">
            <a:extLst>
              <a:ext uri="{FF2B5EF4-FFF2-40B4-BE49-F238E27FC236}">
                <a16:creationId xmlns:a16="http://schemas.microsoft.com/office/drawing/2014/main" id="{2B4F88EA-303B-4BC1-9D43-22406D66DCB9}"/>
              </a:ext>
            </a:extLst>
          </p:cNvPr>
          <p:cNvSpPr txBox="1"/>
          <p:nvPr/>
        </p:nvSpPr>
        <p:spPr>
          <a:xfrm>
            <a:off x="3105825" y="4994131"/>
            <a:ext cx="2965684" cy="369332"/>
          </a:xfrm>
          <a:prstGeom prst="rect">
            <a:avLst/>
          </a:prstGeom>
          <a:noFill/>
        </p:spPr>
        <p:txBody>
          <a:bodyPr wrap="none" rtlCol="0">
            <a:spAutoFit/>
          </a:bodyPr>
          <a:lstStyle/>
          <a:p>
            <a:r>
              <a:rPr lang="en-SG" dirty="0"/>
              <a:t>DQN Agent after 50 Episodes</a:t>
            </a:r>
            <a:endParaRPr lang="en-GB" dirty="0"/>
          </a:p>
        </p:txBody>
      </p:sp>
      <p:sp>
        <p:nvSpPr>
          <p:cNvPr id="9" name="TextBox 8">
            <a:extLst>
              <a:ext uri="{FF2B5EF4-FFF2-40B4-BE49-F238E27FC236}">
                <a16:creationId xmlns:a16="http://schemas.microsoft.com/office/drawing/2014/main" id="{C4AF74D1-83C8-425D-9D78-41F7585DBAF9}"/>
              </a:ext>
            </a:extLst>
          </p:cNvPr>
          <p:cNvSpPr txBox="1"/>
          <p:nvPr/>
        </p:nvSpPr>
        <p:spPr>
          <a:xfrm>
            <a:off x="7290572" y="4994131"/>
            <a:ext cx="3082382" cy="369332"/>
          </a:xfrm>
          <a:prstGeom prst="rect">
            <a:avLst/>
          </a:prstGeom>
          <a:noFill/>
        </p:spPr>
        <p:txBody>
          <a:bodyPr wrap="none" rtlCol="0">
            <a:spAutoFit/>
          </a:bodyPr>
          <a:lstStyle/>
          <a:p>
            <a:r>
              <a:rPr lang="en-SG" dirty="0"/>
              <a:t>DQN Agent after 100 Episodes</a:t>
            </a:r>
            <a:endParaRPr lang="en-GB" dirty="0"/>
          </a:p>
        </p:txBody>
      </p:sp>
      <p:pic>
        <p:nvPicPr>
          <p:cNvPr id="10" name="LunarLander-v2-100">
            <a:hlinkClick r:id="" action="ppaction://media"/>
            <a:extLst>
              <a:ext uri="{FF2B5EF4-FFF2-40B4-BE49-F238E27FC236}">
                <a16:creationId xmlns:a16="http://schemas.microsoft.com/office/drawing/2014/main" id="{2DB70DCB-30C7-43D3-A9E7-905EB4719B79}"/>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6926763" y="2376968"/>
            <a:ext cx="3810000" cy="2540000"/>
          </a:xfrm>
          <a:prstGeom prst="rect">
            <a:avLst/>
          </a:prstGeom>
        </p:spPr>
      </p:pic>
    </p:spTree>
    <p:extLst>
      <p:ext uri="{BB962C8B-B14F-4D97-AF65-F5344CB8AC3E}">
        <p14:creationId xmlns:p14="http://schemas.microsoft.com/office/powerpoint/2010/main" val="151883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8040"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586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5"/>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5"/>
                                        </p:tgtEl>
                                      </p:cBhvr>
                                    </p:cmd>
                                  </p:childTnLst>
                                </p:cTn>
                              </p:par>
                            </p:childTnLst>
                          </p:cTn>
                        </p:par>
                      </p:childTnLst>
                    </p:cTn>
                  </p:par>
                </p:childTnLst>
              </p:cTn>
              <p:nextCondLst>
                <p:cond evt="onClick" delay="0">
                  <p:tgtEl>
                    <p:spTgt spid="5"/>
                  </p:tgtEl>
                </p:cond>
              </p:nextCondLst>
            </p:seq>
            <p:video>
              <p:cMediaNode vol="80000">
                <p:cTn id="16" fill="hold" display="0">
                  <p:stCondLst>
                    <p:cond delay="indefinite"/>
                  </p:stCondLst>
                </p:cTn>
                <p:tgtEl>
                  <p:spTgt spid="5"/>
                </p:tgtEl>
              </p:cMediaNode>
            </p:video>
            <p:video>
              <p:cMediaNode vol="80000">
                <p:cTn id="17" fill="hold" display="0">
                  <p:stCondLst>
                    <p:cond delay="indefinite"/>
                  </p:stCondLst>
                </p:cTn>
                <p:tgtEl>
                  <p:spTgt spid="10"/>
                </p:tgtEl>
              </p:cMediaNode>
            </p:video>
            <p:seq concurrent="1" nextAc="seek">
              <p:cTn id="18" restart="whenNotActive" fill="hold" evtFilter="cancelBubble" nodeType="interactiveSeq">
                <p:stCondLst>
                  <p:cond evt="onClick" delay="0">
                    <p:tgtEl>
                      <p:spTgt spid="10"/>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p:txBody>
          <a:bodyPr/>
          <a:lstStyle/>
          <a:p>
            <a:r>
              <a:rPr lang="en-SG" dirty="0"/>
              <a:t>Visualise Performance Improvement</a:t>
            </a:r>
            <a:endParaRPr lang="en-GB" dirty="0"/>
          </a:p>
        </p:txBody>
      </p:sp>
      <p:pic>
        <p:nvPicPr>
          <p:cNvPr id="7" name="LunarLander-v2-360">
            <a:hlinkClick r:id="" action="ppaction://media"/>
            <a:extLst>
              <a:ext uri="{FF2B5EF4-FFF2-40B4-BE49-F238E27FC236}">
                <a16:creationId xmlns:a16="http://schemas.microsoft.com/office/drawing/2014/main" id="{DB0875B2-FC4F-43CF-B4C1-89CC16C6A914}"/>
              </a:ext>
            </a:extLst>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6"/>
          <a:stretch>
            <a:fillRect/>
          </a:stretch>
        </p:blipFill>
        <p:spPr>
          <a:xfrm>
            <a:off x="6897690" y="2438398"/>
            <a:ext cx="3809999" cy="2539999"/>
          </a:xfrm>
        </p:spPr>
      </p:pic>
      <p:sp>
        <p:nvSpPr>
          <p:cNvPr id="8" name="TextBox 7">
            <a:extLst>
              <a:ext uri="{FF2B5EF4-FFF2-40B4-BE49-F238E27FC236}">
                <a16:creationId xmlns:a16="http://schemas.microsoft.com/office/drawing/2014/main" id="{E717526D-12A5-46BF-B53C-3E0EE246EE92}"/>
              </a:ext>
            </a:extLst>
          </p:cNvPr>
          <p:cNvSpPr txBox="1"/>
          <p:nvPr/>
        </p:nvSpPr>
        <p:spPr>
          <a:xfrm>
            <a:off x="3053727" y="5077973"/>
            <a:ext cx="3069879" cy="369332"/>
          </a:xfrm>
          <a:prstGeom prst="rect">
            <a:avLst/>
          </a:prstGeom>
          <a:noFill/>
        </p:spPr>
        <p:txBody>
          <a:bodyPr wrap="none" rtlCol="0">
            <a:spAutoFit/>
          </a:bodyPr>
          <a:lstStyle/>
          <a:p>
            <a:r>
              <a:rPr lang="en-SG" dirty="0"/>
              <a:t>DQN Agent after 350 Episodes</a:t>
            </a:r>
            <a:endParaRPr lang="en-GB" dirty="0"/>
          </a:p>
        </p:txBody>
      </p:sp>
      <p:pic>
        <p:nvPicPr>
          <p:cNvPr id="11" name="LunarLander-v2-350">
            <a:hlinkClick r:id="" action="ppaction://media"/>
            <a:extLst>
              <a:ext uri="{FF2B5EF4-FFF2-40B4-BE49-F238E27FC236}">
                <a16:creationId xmlns:a16="http://schemas.microsoft.com/office/drawing/2014/main" id="{35A19F05-0C69-4639-BE76-97F1FF223215}"/>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2683667" y="2438398"/>
            <a:ext cx="3810000" cy="2540000"/>
          </a:xfrm>
          <a:prstGeom prst="rect">
            <a:avLst/>
          </a:prstGeom>
        </p:spPr>
      </p:pic>
      <p:sp>
        <p:nvSpPr>
          <p:cNvPr id="12" name="TextBox 11">
            <a:extLst>
              <a:ext uri="{FF2B5EF4-FFF2-40B4-BE49-F238E27FC236}">
                <a16:creationId xmlns:a16="http://schemas.microsoft.com/office/drawing/2014/main" id="{B696D380-4875-4146-A412-869CE4A6EF5D}"/>
              </a:ext>
            </a:extLst>
          </p:cNvPr>
          <p:cNvSpPr txBox="1"/>
          <p:nvPr/>
        </p:nvSpPr>
        <p:spPr>
          <a:xfrm>
            <a:off x="7259895" y="5077973"/>
            <a:ext cx="3085588" cy="369332"/>
          </a:xfrm>
          <a:prstGeom prst="rect">
            <a:avLst/>
          </a:prstGeom>
          <a:noFill/>
        </p:spPr>
        <p:txBody>
          <a:bodyPr wrap="none" rtlCol="0">
            <a:spAutoFit/>
          </a:bodyPr>
          <a:lstStyle/>
          <a:p>
            <a:r>
              <a:rPr lang="en-SG" dirty="0"/>
              <a:t>DQN Agent after 360 Episodes</a:t>
            </a:r>
            <a:endParaRPr lang="en-GB" dirty="0"/>
          </a:p>
        </p:txBody>
      </p:sp>
    </p:spTree>
    <p:extLst>
      <p:ext uri="{BB962C8B-B14F-4D97-AF65-F5344CB8AC3E}">
        <p14:creationId xmlns:p14="http://schemas.microsoft.com/office/powerpoint/2010/main" val="148515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560"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076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7"/>
                </p:tgtEl>
              </p:cMediaNode>
            </p:video>
            <p:seq concurrent="1" nextAc="seek">
              <p:cTn id="12" restart="whenNotActive" fill="hold" evtFilter="cancelBubble" nodeType="interactiveSeq">
                <p:stCondLst>
                  <p:cond evt="onClick" delay="0">
                    <p:tgtEl>
                      <p:spTgt spid="7"/>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7"/>
                                        </p:tgtEl>
                                      </p:cBhvr>
                                    </p:cmd>
                                  </p:childTnLst>
                                </p:cTn>
                              </p:par>
                            </p:childTnLst>
                          </p:cTn>
                        </p:par>
                      </p:childTnLst>
                    </p:cTn>
                  </p:par>
                </p:childTnLst>
              </p:cTn>
              <p:nextCondLst>
                <p:cond evt="onClick" delay="0">
                  <p:tgtEl>
                    <p:spTgt spid="7"/>
                  </p:tgtEl>
                </p:cond>
              </p:nextCondLst>
            </p:seq>
            <p:video>
              <p:cMediaNode vol="80000">
                <p:cTn id="17" fill="hold" display="0">
                  <p:stCondLst>
                    <p:cond delay="indefinite"/>
                  </p:stCondLst>
                </p:cTn>
                <p:tgtEl>
                  <p:spTgt spid="11"/>
                </p:tgtEl>
              </p:cMediaNode>
            </p:video>
            <p:seq concurrent="1" nextAc="seek">
              <p:cTn id="18" restart="whenNotActive" fill="hold" evtFilter="cancelBubble" nodeType="interactiveSeq">
                <p:stCondLst>
                  <p:cond evt="onClick" delay="0">
                    <p:tgtEl>
                      <p:spTgt spid="11"/>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355D-746F-42BA-9758-EC21974A0CEB}"/>
              </a:ext>
            </a:extLst>
          </p:cNvPr>
          <p:cNvSpPr>
            <a:spLocks noGrp="1"/>
          </p:cNvSpPr>
          <p:nvPr>
            <p:ph type="title"/>
          </p:nvPr>
        </p:nvSpPr>
        <p:spPr>
          <a:xfrm>
            <a:off x="1484309" y="955157"/>
            <a:ext cx="10018713" cy="1483242"/>
          </a:xfrm>
        </p:spPr>
        <p:txBody>
          <a:bodyPr/>
          <a:lstStyle/>
          <a:p>
            <a:r>
              <a:rPr lang="en-SG" dirty="0"/>
              <a:t>Model Evaluation</a:t>
            </a:r>
            <a:endParaRPr lang="en-GB" dirty="0"/>
          </a:p>
        </p:txBody>
      </p:sp>
      <p:sp>
        <p:nvSpPr>
          <p:cNvPr id="3" name="Content Placeholder 2">
            <a:extLst>
              <a:ext uri="{FF2B5EF4-FFF2-40B4-BE49-F238E27FC236}">
                <a16:creationId xmlns:a16="http://schemas.microsoft.com/office/drawing/2014/main" id="{74349853-F8E4-4C02-AB6B-E6FC6FA79EEA}"/>
              </a:ext>
            </a:extLst>
          </p:cNvPr>
          <p:cNvSpPr>
            <a:spLocks noGrp="1"/>
          </p:cNvSpPr>
          <p:nvPr>
            <p:ph idx="1"/>
          </p:nvPr>
        </p:nvSpPr>
        <p:spPr>
          <a:xfrm>
            <a:off x="2102251" y="2215115"/>
            <a:ext cx="9080541" cy="2920411"/>
          </a:xfrm>
        </p:spPr>
        <p:txBody>
          <a:bodyPr>
            <a:normAutofit/>
          </a:bodyPr>
          <a:lstStyle/>
          <a:p>
            <a:r>
              <a:rPr lang="en-SG" dirty="0"/>
              <a:t>The vanilla DQN manged to reach a 100-episode rolling mean score of 225, which is above the required score 0f 200.</a:t>
            </a:r>
          </a:p>
          <a:p>
            <a:r>
              <a:rPr lang="en-SG" dirty="0"/>
              <a:t>From the videos, we can also confirm visually that the lander has learnt to land successfully and safely on the landing pad.</a:t>
            </a:r>
          </a:p>
          <a:p>
            <a:r>
              <a:rPr lang="en-SG" dirty="0"/>
              <a:t>Therefore, we have successfully solved the LunarLander-v2 environment from the OpenAI gym library.</a:t>
            </a:r>
          </a:p>
        </p:txBody>
      </p:sp>
    </p:spTree>
    <p:extLst>
      <p:ext uri="{BB962C8B-B14F-4D97-AF65-F5344CB8AC3E}">
        <p14:creationId xmlns:p14="http://schemas.microsoft.com/office/powerpoint/2010/main" val="210039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355D-746F-42BA-9758-EC21974A0CEB}"/>
              </a:ext>
            </a:extLst>
          </p:cNvPr>
          <p:cNvSpPr>
            <a:spLocks noGrp="1"/>
          </p:cNvSpPr>
          <p:nvPr>
            <p:ph type="title"/>
          </p:nvPr>
        </p:nvSpPr>
        <p:spPr>
          <a:xfrm>
            <a:off x="1484309" y="955157"/>
            <a:ext cx="10018713" cy="1483242"/>
          </a:xfrm>
        </p:spPr>
        <p:txBody>
          <a:bodyPr/>
          <a:lstStyle/>
          <a:p>
            <a:r>
              <a:rPr lang="en-SG" dirty="0"/>
              <a:t>Conclusions</a:t>
            </a:r>
            <a:endParaRPr lang="en-GB" dirty="0"/>
          </a:p>
        </p:txBody>
      </p:sp>
      <p:sp>
        <p:nvSpPr>
          <p:cNvPr id="3" name="Content Placeholder 2">
            <a:extLst>
              <a:ext uri="{FF2B5EF4-FFF2-40B4-BE49-F238E27FC236}">
                <a16:creationId xmlns:a16="http://schemas.microsoft.com/office/drawing/2014/main" id="{74349853-F8E4-4C02-AB6B-E6FC6FA79EEA}"/>
              </a:ext>
            </a:extLst>
          </p:cNvPr>
          <p:cNvSpPr>
            <a:spLocks noGrp="1"/>
          </p:cNvSpPr>
          <p:nvPr>
            <p:ph idx="1"/>
          </p:nvPr>
        </p:nvSpPr>
        <p:spPr>
          <a:xfrm>
            <a:off x="1953396" y="2438399"/>
            <a:ext cx="9080541" cy="2659913"/>
          </a:xfrm>
        </p:spPr>
        <p:txBody>
          <a:bodyPr/>
          <a:lstStyle/>
          <a:p>
            <a:r>
              <a:rPr lang="en-SG" dirty="0"/>
              <a:t>A complex solution is not always the most optimal.</a:t>
            </a:r>
          </a:p>
          <a:p>
            <a:r>
              <a:rPr lang="en-SG" dirty="0"/>
              <a:t>Often, a simpler method is more elegant and yields better results</a:t>
            </a:r>
          </a:p>
          <a:p>
            <a:r>
              <a:rPr lang="en-SG" dirty="0"/>
              <a:t>One just has to have the patience to seek it out</a:t>
            </a:r>
          </a:p>
          <a:p>
            <a:r>
              <a:rPr lang="en-SG" dirty="0"/>
              <a:t>This assignment on reinforcement learning really made us rethink how humans ourselves learn</a:t>
            </a:r>
            <a:endParaRPr lang="en-GB" dirty="0"/>
          </a:p>
        </p:txBody>
      </p:sp>
    </p:spTree>
    <p:extLst>
      <p:ext uri="{BB962C8B-B14F-4D97-AF65-F5344CB8AC3E}">
        <p14:creationId xmlns:p14="http://schemas.microsoft.com/office/powerpoint/2010/main" val="319111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0BA2-AEBD-4FC8-A607-073DE800606F}"/>
              </a:ext>
            </a:extLst>
          </p:cNvPr>
          <p:cNvSpPr>
            <a:spLocks noGrp="1"/>
          </p:cNvSpPr>
          <p:nvPr>
            <p:ph type="title"/>
          </p:nvPr>
        </p:nvSpPr>
        <p:spPr>
          <a:xfrm>
            <a:off x="1484311" y="829340"/>
            <a:ext cx="10018713" cy="1410587"/>
          </a:xfrm>
        </p:spPr>
        <p:txBody>
          <a:bodyPr/>
          <a:lstStyle/>
          <a:p>
            <a:r>
              <a:rPr lang="en-SG" dirty="0"/>
              <a:t>Background Research – Environment</a:t>
            </a:r>
            <a:endParaRPr lang="en-GB" dirty="0"/>
          </a:p>
        </p:txBody>
      </p:sp>
      <p:sp>
        <p:nvSpPr>
          <p:cNvPr id="3" name="Content Placeholder 2">
            <a:extLst>
              <a:ext uri="{FF2B5EF4-FFF2-40B4-BE49-F238E27FC236}">
                <a16:creationId xmlns:a16="http://schemas.microsoft.com/office/drawing/2014/main" id="{CC3B1A4A-C20C-425C-B4A9-8E05D59294E4}"/>
              </a:ext>
            </a:extLst>
          </p:cNvPr>
          <p:cNvSpPr>
            <a:spLocks noGrp="1"/>
          </p:cNvSpPr>
          <p:nvPr>
            <p:ph idx="1"/>
          </p:nvPr>
        </p:nvSpPr>
        <p:spPr>
          <a:xfrm>
            <a:off x="1484311" y="2239927"/>
            <a:ext cx="10168974" cy="3370522"/>
          </a:xfrm>
        </p:spPr>
        <p:txBody>
          <a:bodyPr>
            <a:normAutofit/>
          </a:bodyPr>
          <a:lstStyle/>
          <a:p>
            <a:r>
              <a:rPr lang="en-SG" dirty="0"/>
              <a:t>The </a:t>
            </a:r>
            <a:r>
              <a:rPr lang="en-SG" b="1" dirty="0"/>
              <a:t>state space </a:t>
            </a:r>
            <a:r>
              <a:rPr lang="en-SG" dirty="0"/>
              <a:t>of the LunarLander-v2 environment consists of 8 values, which are the coordinates of the lander (x, y), the velocity of the lander (x, y), the angle and angular velocity of the lander and whether either or both its legs have come into contact with the ground.</a:t>
            </a:r>
          </a:p>
          <a:p>
            <a:r>
              <a:rPr lang="en-SG" dirty="0"/>
              <a:t>The lander can choose 1 of 4 </a:t>
            </a:r>
            <a:r>
              <a:rPr lang="en-SG" b="1" dirty="0"/>
              <a:t>discrete actions</a:t>
            </a:r>
            <a:r>
              <a:rPr lang="en-SG" dirty="0"/>
              <a:t> at each timestep: do nothing, fire left engine (to go right), fire main engine (to slow down), fire right engine (to go left). Using just these 4 actions, the lander’s objective is to land on the landing pad (denoted by 2 flags) </a:t>
            </a:r>
            <a:r>
              <a:rPr lang="en-SG" b="1" dirty="0"/>
              <a:t>safely</a:t>
            </a:r>
            <a:r>
              <a:rPr lang="en-SG" dirty="0"/>
              <a:t>.</a:t>
            </a:r>
            <a:endParaRPr lang="en-GB" b="1" dirty="0"/>
          </a:p>
        </p:txBody>
      </p:sp>
    </p:spTree>
    <p:extLst>
      <p:ext uri="{BB962C8B-B14F-4D97-AF65-F5344CB8AC3E}">
        <p14:creationId xmlns:p14="http://schemas.microsoft.com/office/powerpoint/2010/main" val="2659911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p:txBody>
          <a:bodyPr/>
          <a:lstStyle/>
          <a:p>
            <a:r>
              <a:rPr lang="en-SG" dirty="0"/>
              <a:t>References</a:t>
            </a:r>
            <a:endParaRPr lang="en-GB" dirty="0"/>
          </a:p>
        </p:txBody>
      </p:sp>
      <p:sp>
        <p:nvSpPr>
          <p:cNvPr id="3" name="Content Placeholder 2">
            <a:extLst>
              <a:ext uri="{FF2B5EF4-FFF2-40B4-BE49-F238E27FC236}">
                <a16:creationId xmlns:a16="http://schemas.microsoft.com/office/drawing/2014/main" id="{E3FA0D68-5A0D-4740-8F2D-93B259DC9251}"/>
              </a:ext>
            </a:extLst>
          </p:cNvPr>
          <p:cNvSpPr>
            <a:spLocks noGrp="1"/>
          </p:cNvSpPr>
          <p:nvPr>
            <p:ph sz="half" idx="1"/>
          </p:nvPr>
        </p:nvSpPr>
        <p:spPr>
          <a:xfrm>
            <a:off x="1881978" y="2188534"/>
            <a:ext cx="9223377" cy="1990061"/>
          </a:xfrm>
        </p:spPr>
        <p:txBody>
          <a:bodyPr>
            <a:normAutofit/>
          </a:bodyPr>
          <a:lstStyle/>
          <a:p>
            <a:r>
              <a:rPr lang="en-GB" sz="2000" dirty="0">
                <a:hlinkClick r:id="rId2"/>
              </a:rPr>
              <a:t>https://wingedsheep.com/lunar-lander-dqn/</a:t>
            </a:r>
            <a:endParaRPr lang="en-GB" sz="2000" dirty="0"/>
          </a:p>
          <a:p>
            <a:r>
              <a:rPr lang="en-GB" sz="2000" dirty="0">
                <a:hlinkClick r:id="rId3"/>
              </a:rPr>
              <a:t>https://goodboychan.github.io/python/reinforcement_learning/pytorch/udacity/2021/05/07/DQN-LunarLander.html</a:t>
            </a:r>
            <a:endParaRPr lang="en-GB" sz="2000" dirty="0"/>
          </a:p>
          <a:p>
            <a:r>
              <a:rPr lang="en-GB" sz="2000" dirty="0">
                <a:hlinkClick r:id="rId4"/>
              </a:rPr>
              <a:t>https://www.youtube.com/watch?v=UCgsv6tMReY</a:t>
            </a:r>
            <a:endParaRPr lang="en-GB" sz="2000" dirty="0"/>
          </a:p>
        </p:txBody>
      </p:sp>
    </p:spTree>
    <p:extLst>
      <p:ext uri="{BB962C8B-B14F-4D97-AF65-F5344CB8AC3E}">
        <p14:creationId xmlns:p14="http://schemas.microsoft.com/office/powerpoint/2010/main" val="106073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0BA2-AEBD-4FC8-A607-073DE800606F}"/>
              </a:ext>
            </a:extLst>
          </p:cNvPr>
          <p:cNvSpPr>
            <a:spLocks noGrp="1"/>
          </p:cNvSpPr>
          <p:nvPr>
            <p:ph type="title"/>
          </p:nvPr>
        </p:nvSpPr>
        <p:spPr>
          <a:xfrm>
            <a:off x="1484311" y="829341"/>
            <a:ext cx="10018713" cy="1031358"/>
          </a:xfrm>
        </p:spPr>
        <p:txBody>
          <a:bodyPr/>
          <a:lstStyle/>
          <a:p>
            <a:r>
              <a:rPr lang="en-SG" dirty="0"/>
              <a:t>Background Research – Environment</a:t>
            </a:r>
            <a:endParaRPr lang="en-GB" dirty="0"/>
          </a:p>
        </p:txBody>
      </p:sp>
      <p:sp>
        <p:nvSpPr>
          <p:cNvPr id="3" name="Content Placeholder 2">
            <a:extLst>
              <a:ext uri="{FF2B5EF4-FFF2-40B4-BE49-F238E27FC236}">
                <a16:creationId xmlns:a16="http://schemas.microsoft.com/office/drawing/2014/main" id="{CC3B1A4A-C20C-425C-B4A9-8E05D59294E4}"/>
              </a:ext>
            </a:extLst>
          </p:cNvPr>
          <p:cNvSpPr>
            <a:spLocks noGrp="1"/>
          </p:cNvSpPr>
          <p:nvPr>
            <p:ph idx="1"/>
          </p:nvPr>
        </p:nvSpPr>
        <p:spPr>
          <a:xfrm>
            <a:off x="1898980" y="1977658"/>
            <a:ext cx="5437485" cy="3934045"/>
          </a:xfrm>
        </p:spPr>
        <p:txBody>
          <a:bodyPr>
            <a:normAutofit fontScale="70000" lnSpcReduction="20000"/>
          </a:bodyPr>
          <a:lstStyle/>
          <a:p>
            <a:pPr marL="0" indent="0">
              <a:buNone/>
            </a:pPr>
            <a:r>
              <a:rPr lang="en-US" sz="2800" dirty="0"/>
              <a:t>Reward Scheme</a:t>
            </a:r>
          </a:p>
          <a:p>
            <a:r>
              <a:rPr lang="en-US" dirty="0"/>
              <a:t>Reward for moving from the top of the screen to the landing pad with zero speed is about 100..140 points.</a:t>
            </a:r>
          </a:p>
          <a:p>
            <a:r>
              <a:rPr lang="en-US" dirty="0"/>
              <a:t>If the lander moves away from the landing pad it loses reward.</a:t>
            </a:r>
          </a:p>
          <a:p>
            <a:r>
              <a:rPr lang="en-US" dirty="0"/>
              <a:t>If the lander crashes, it receives an additional -100 points.</a:t>
            </a:r>
          </a:p>
          <a:p>
            <a:r>
              <a:rPr lang="en-US" dirty="0"/>
              <a:t>If it comes to rest, it receives an additional +100 points.</a:t>
            </a:r>
          </a:p>
          <a:p>
            <a:r>
              <a:rPr lang="en-US" dirty="0"/>
              <a:t>Each leg with ground contact is +10 points.</a:t>
            </a:r>
          </a:p>
          <a:p>
            <a:r>
              <a:rPr lang="en-US" dirty="0"/>
              <a:t>Firing the main engine is -0.3 points each frame.</a:t>
            </a:r>
          </a:p>
          <a:p>
            <a:r>
              <a:rPr lang="en-US" dirty="0"/>
              <a:t>Firing the side engine is -0.03 points each frame.</a:t>
            </a:r>
          </a:p>
          <a:p>
            <a:r>
              <a:rPr lang="en-US" dirty="0"/>
              <a:t>Solved is 200 points.</a:t>
            </a:r>
          </a:p>
        </p:txBody>
      </p:sp>
      <p:sp>
        <p:nvSpPr>
          <p:cNvPr id="6" name="Content Placeholder 2">
            <a:extLst>
              <a:ext uri="{FF2B5EF4-FFF2-40B4-BE49-F238E27FC236}">
                <a16:creationId xmlns:a16="http://schemas.microsoft.com/office/drawing/2014/main" id="{475D5DAB-6E51-40F3-BE2A-0B2AF71AAE09}"/>
              </a:ext>
            </a:extLst>
          </p:cNvPr>
          <p:cNvSpPr txBox="1">
            <a:spLocks/>
          </p:cNvSpPr>
          <p:nvPr/>
        </p:nvSpPr>
        <p:spPr>
          <a:xfrm>
            <a:off x="7461229" y="1977658"/>
            <a:ext cx="3681691" cy="19989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000" dirty="0"/>
              <a:t>Episode Termination Conditions</a:t>
            </a:r>
          </a:p>
          <a:p>
            <a:r>
              <a:rPr lang="en-US" sz="1700" dirty="0"/>
              <a:t>The lander crashes</a:t>
            </a:r>
          </a:p>
          <a:p>
            <a:r>
              <a:rPr lang="en-US" sz="1700" dirty="0"/>
              <a:t>The lander gets outside of the viewport</a:t>
            </a:r>
          </a:p>
          <a:p>
            <a:r>
              <a:rPr lang="en-US" sz="1700" dirty="0"/>
              <a:t>The lander is not awake</a:t>
            </a:r>
          </a:p>
        </p:txBody>
      </p:sp>
    </p:spTree>
    <p:extLst>
      <p:ext uri="{BB962C8B-B14F-4D97-AF65-F5344CB8AC3E}">
        <p14:creationId xmlns:p14="http://schemas.microsoft.com/office/powerpoint/2010/main" val="229029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0BA2-AEBD-4FC8-A607-073DE800606F}"/>
              </a:ext>
            </a:extLst>
          </p:cNvPr>
          <p:cNvSpPr>
            <a:spLocks noGrp="1"/>
          </p:cNvSpPr>
          <p:nvPr>
            <p:ph type="title"/>
          </p:nvPr>
        </p:nvSpPr>
        <p:spPr>
          <a:xfrm>
            <a:off x="1484311" y="685800"/>
            <a:ext cx="10018713" cy="1323753"/>
          </a:xfrm>
        </p:spPr>
        <p:txBody>
          <a:bodyPr/>
          <a:lstStyle/>
          <a:p>
            <a:r>
              <a:rPr lang="en-SG" dirty="0"/>
              <a:t>Background Research – RL Algorithms</a:t>
            </a:r>
            <a:endParaRPr lang="en-GB" dirty="0"/>
          </a:p>
        </p:txBody>
      </p:sp>
      <p:sp>
        <p:nvSpPr>
          <p:cNvPr id="3" name="Content Placeholder 2">
            <a:extLst>
              <a:ext uri="{FF2B5EF4-FFF2-40B4-BE49-F238E27FC236}">
                <a16:creationId xmlns:a16="http://schemas.microsoft.com/office/drawing/2014/main" id="{CC3B1A4A-C20C-425C-B4A9-8E05D59294E4}"/>
              </a:ext>
            </a:extLst>
          </p:cNvPr>
          <p:cNvSpPr>
            <a:spLocks noGrp="1"/>
          </p:cNvSpPr>
          <p:nvPr>
            <p:ph idx="1"/>
          </p:nvPr>
        </p:nvSpPr>
        <p:spPr>
          <a:xfrm>
            <a:off x="1998920" y="2009553"/>
            <a:ext cx="9760690" cy="4284921"/>
          </a:xfrm>
        </p:spPr>
        <p:txBody>
          <a:bodyPr>
            <a:normAutofit/>
          </a:bodyPr>
          <a:lstStyle/>
          <a:p>
            <a:r>
              <a:rPr lang="en-SG" dirty="0"/>
              <a:t>There are a few ways to go about solving this problem.</a:t>
            </a:r>
          </a:p>
          <a:p>
            <a:r>
              <a:rPr lang="en-SG" dirty="0"/>
              <a:t>For instance, one could use physics and determine a function that stabilises and guides the lander towards the landing pad.</a:t>
            </a:r>
          </a:p>
          <a:p>
            <a:r>
              <a:rPr lang="en-SG" dirty="0"/>
              <a:t>Nevertheless, as we are tasked to use reinforcement learning to solve this environment, we should decide on which RL algorithm to employ</a:t>
            </a:r>
          </a:p>
          <a:p>
            <a:r>
              <a:rPr lang="en-SG" dirty="0"/>
              <a:t>There are a few candidate algorithms, such as DQN, Double DQN, Duelling DQN, Actor-Critic, Proximal Policy Optimization…</a:t>
            </a:r>
          </a:p>
          <a:p>
            <a:r>
              <a:rPr lang="en-GB" dirty="0"/>
              <a:t>As this is a relatively simple environment, we decided to try out simple DQN and Double DQN</a:t>
            </a:r>
          </a:p>
        </p:txBody>
      </p:sp>
    </p:spTree>
    <p:extLst>
      <p:ext uri="{BB962C8B-B14F-4D97-AF65-F5344CB8AC3E}">
        <p14:creationId xmlns:p14="http://schemas.microsoft.com/office/powerpoint/2010/main" val="3370747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p:txBody>
          <a:bodyPr/>
          <a:lstStyle/>
          <a:p>
            <a:r>
              <a:rPr lang="en-SG" dirty="0"/>
              <a:t>EDA</a:t>
            </a:r>
            <a:endParaRPr lang="en-GB" dirty="0"/>
          </a:p>
        </p:txBody>
      </p:sp>
      <p:grpSp>
        <p:nvGrpSpPr>
          <p:cNvPr id="33" name="Group 32">
            <a:extLst>
              <a:ext uri="{FF2B5EF4-FFF2-40B4-BE49-F238E27FC236}">
                <a16:creationId xmlns:a16="http://schemas.microsoft.com/office/drawing/2014/main" id="{A89CBD1A-61A1-48DD-9540-16A0F3B21DE0}"/>
              </a:ext>
            </a:extLst>
          </p:cNvPr>
          <p:cNvGrpSpPr/>
          <p:nvPr/>
        </p:nvGrpSpPr>
        <p:grpSpPr>
          <a:xfrm>
            <a:off x="6724877" y="1993756"/>
            <a:ext cx="4577531" cy="3797444"/>
            <a:chOff x="6767409" y="2183367"/>
            <a:chExt cx="4575382" cy="3623779"/>
          </a:xfrm>
        </p:grpSpPr>
        <p:pic>
          <p:nvPicPr>
            <p:cNvPr id="30" name="Content Placeholder 5">
              <a:extLst>
                <a:ext uri="{FF2B5EF4-FFF2-40B4-BE49-F238E27FC236}">
                  <a16:creationId xmlns:a16="http://schemas.microsoft.com/office/drawing/2014/main" id="{2DF710EB-E684-4D8B-88E1-3CDF4B854B09}"/>
                </a:ext>
              </a:extLst>
            </p:cNvPr>
            <p:cNvPicPr>
              <a:picLocks noChangeAspect="1"/>
            </p:cNvPicPr>
            <p:nvPr/>
          </p:nvPicPr>
          <p:blipFill>
            <a:blip r:embed="rId2"/>
            <a:stretch>
              <a:fillRect/>
            </a:stretch>
          </p:blipFill>
          <p:spPr>
            <a:xfrm>
              <a:off x="6767409" y="2682946"/>
              <a:ext cx="4575382" cy="3124200"/>
            </a:xfrm>
            <a:prstGeom prst="rect">
              <a:avLst/>
            </a:prstGeom>
          </p:spPr>
        </p:pic>
        <p:sp>
          <p:nvSpPr>
            <p:cNvPr id="7" name="Oval 6">
              <a:extLst>
                <a:ext uri="{FF2B5EF4-FFF2-40B4-BE49-F238E27FC236}">
                  <a16:creationId xmlns:a16="http://schemas.microsoft.com/office/drawing/2014/main" id="{FBEA80BE-3952-4211-A687-72A9DBA72DD3}"/>
                </a:ext>
              </a:extLst>
            </p:cNvPr>
            <p:cNvSpPr/>
            <p:nvPr/>
          </p:nvSpPr>
          <p:spPr>
            <a:xfrm>
              <a:off x="8714858" y="2438399"/>
              <a:ext cx="680484" cy="6379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a:extLst>
                <a:ext uri="{FF2B5EF4-FFF2-40B4-BE49-F238E27FC236}">
                  <a16:creationId xmlns:a16="http://schemas.microsoft.com/office/drawing/2014/main" id="{E8E76309-60A9-4B53-8BB6-D6CC1EF539B9}"/>
                </a:ext>
              </a:extLst>
            </p:cNvPr>
            <p:cNvSpPr/>
            <p:nvPr/>
          </p:nvSpPr>
          <p:spPr>
            <a:xfrm>
              <a:off x="8463220" y="4495797"/>
              <a:ext cx="340537" cy="33315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a:extLst>
                <a:ext uri="{FF2B5EF4-FFF2-40B4-BE49-F238E27FC236}">
                  <a16:creationId xmlns:a16="http://schemas.microsoft.com/office/drawing/2014/main" id="{01A5484E-6D91-4FD7-A6A5-4A0815B823A2}"/>
                </a:ext>
              </a:extLst>
            </p:cNvPr>
            <p:cNvSpPr/>
            <p:nvPr/>
          </p:nvSpPr>
          <p:spPr>
            <a:xfrm>
              <a:off x="9359900" y="4495798"/>
              <a:ext cx="375684" cy="3331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4741D816-711C-41A5-8122-A9DE17073746}"/>
                </a:ext>
              </a:extLst>
            </p:cNvPr>
            <p:cNvSpPr txBox="1"/>
            <p:nvPr/>
          </p:nvSpPr>
          <p:spPr>
            <a:xfrm>
              <a:off x="9334795" y="2183367"/>
              <a:ext cx="856325" cy="369332"/>
            </a:xfrm>
            <a:prstGeom prst="rect">
              <a:avLst/>
            </a:prstGeom>
            <a:noFill/>
          </p:spPr>
          <p:txBody>
            <a:bodyPr wrap="none" rtlCol="0">
              <a:spAutoFit/>
            </a:bodyPr>
            <a:lstStyle/>
            <a:p>
              <a:r>
                <a:rPr lang="en-SG" dirty="0"/>
                <a:t>Lander</a:t>
              </a:r>
              <a:endParaRPr lang="en-GB" dirty="0"/>
            </a:p>
          </p:txBody>
        </p:sp>
        <p:sp>
          <p:nvSpPr>
            <p:cNvPr id="28" name="TextBox 27">
              <a:extLst>
                <a:ext uri="{FF2B5EF4-FFF2-40B4-BE49-F238E27FC236}">
                  <a16:creationId xmlns:a16="http://schemas.microsoft.com/office/drawing/2014/main" id="{AE912FB4-358E-47EE-9CD4-86BB5ADB9103}"/>
                </a:ext>
              </a:extLst>
            </p:cNvPr>
            <p:cNvSpPr txBox="1"/>
            <p:nvPr/>
          </p:nvSpPr>
          <p:spPr>
            <a:xfrm>
              <a:off x="8359886" y="5344782"/>
              <a:ext cx="1375698" cy="369332"/>
            </a:xfrm>
            <a:prstGeom prst="rect">
              <a:avLst/>
            </a:prstGeom>
            <a:noFill/>
          </p:spPr>
          <p:txBody>
            <a:bodyPr wrap="none" rtlCol="0">
              <a:spAutoFit/>
            </a:bodyPr>
            <a:lstStyle/>
            <a:p>
              <a:r>
                <a:rPr lang="en-SG" dirty="0"/>
                <a:t>Landing Pad</a:t>
              </a:r>
              <a:endParaRPr lang="en-GB" dirty="0"/>
            </a:p>
          </p:txBody>
        </p:sp>
        <p:sp>
          <p:nvSpPr>
            <p:cNvPr id="9" name="Left Brace 8">
              <a:extLst>
                <a:ext uri="{FF2B5EF4-FFF2-40B4-BE49-F238E27FC236}">
                  <a16:creationId xmlns:a16="http://schemas.microsoft.com/office/drawing/2014/main" id="{C28E5460-5174-40C9-92D0-FB5470D1D938}"/>
                </a:ext>
              </a:extLst>
            </p:cNvPr>
            <p:cNvSpPr/>
            <p:nvPr/>
          </p:nvSpPr>
          <p:spPr>
            <a:xfrm rot="16200000">
              <a:off x="8943458" y="4698854"/>
              <a:ext cx="223284" cy="9144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pic>
        <p:nvPicPr>
          <p:cNvPr id="5" name="Picture 4">
            <a:extLst>
              <a:ext uri="{FF2B5EF4-FFF2-40B4-BE49-F238E27FC236}">
                <a16:creationId xmlns:a16="http://schemas.microsoft.com/office/drawing/2014/main" id="{DE132689-49A9-446C-963E-317725EA486E}"/>
              </a:ext>
            </a:extLst>
          </p:cNvPr>
          <p:cNvPicPr>
            <a:picLocks noChangeAspect="1"/>
          </p:cNvPicPr>
          <p:nvPr/>
        </p:nvPicPr>
        <p:blipFill>
          <a:blip r:embed="rId3"/>
          <a:stretch>
            <a:fillRect/>
          </a:stretch>
        </p:blipFill>
        <p:spPr>
          <a:xfrm>
            <a:off x="1645242" y="2358220"/>
            <a:ext cx="4478590" cy="1325216"/>
          </a:xfrm>
          <a:prstGeom prst="rect">
            <a:avLst/>
          </a:prstGeom>
        </p:spPr>
      </p:pic>
      <p:sp>
        <p:nvSpPr>
          <p:cNvPr id="6" name="TextBox 5">
            <a:extLst>
              <a:ext uri="{FF2B5EF4-FFF2-40B4-BE49-F238E27FC236}">
                <a16:creationId xmlns:a16="http://schemas.microsoft.com/office/drawing/2014/main" id="{230C9126-C339-41DE-8DA0-B2B31CA2960F}"/>
              </a:ext>
            </a:extLst>
          </p:cNvPr>
          <p:cNvSpPr txBox="1"/>
          <p:nvPr/>
        </p:nvSpPr>
        <p:spPr>
          <a:xfrm>
            <a:off x="6931982" y="5884264"/>
            <a:ext cx="4163319" cy="369332"/>
          </a:xfrm>
          <a:prstGeom prst="rect">
            <a:avLst/>
          </a:prstGeom>
          <a:noFill/>
        </p:spPr>
        <p:txBody>
          <a:bodyPr wrap="none" rtlCol="0">
            <a:spAutoFit/>
          </a:bodyPr>
          <a:lstStyle/>
          <a:p>
            <a:r>
              <a:rPr lang="en-SG" dirty="0"/>
              <a:t>Snapshot of environment at starting state</a:t>
            </a:r>
            <a:endParaRPr lang="en-GB" dirty="0"/>
          </a:p>
        </p:txBody>
      </p:sp>
      <p:sp>
        <p:nvSpPr>
          <p:cNvPr id="15" name="TextBox 14">
            <a:extLst>
              <a:ext uri="{FF2B5EF4-FFF2-40B4-BE49-F238E27FC236}">
                <a16:creationId xmlns:a16="http://schemas.microsoft.com/office/drawing/2014/main" id="{4F4C2E47-8F03-49D3-8D81-AB03026B052E}"/>
              </a:ext>
            </a:extLst>
          </p:cNvPr>
          <p:cNvSpPr txBox="1"/>
          <p:nvPr/>
        </p:nvSpPr>
        <p:spPr>
          <a:xfrm>
            <a:off x="1645242" y="3700720"/>
            <a:ext cx="4478590" cy="369332"/>
          </a:xfrm>
          <a:prstGeom prst="rect">
            <a:avLst/>
          </a:prstGeom>
          <a:noFill/>
        </p:spPr>
        <p:txBody>
          <a:bodyPr wrap="square" rtlCol="0">
            <a:spAutoFit/>
          </a:bodyPr>
          <a:lstStyle/>
          <a:p>
            <a:r>
              <a:rPr lang="en-SG" dirty="0"/>
              <a:t>8 values which describe the state of the agent</a:t>
            </a:r>
            <a:endParaRPr lang="en-GB" dirty="0"/>
          </a:p>
        </p:txBody>
      </p:sp>
      <p:pic>
        <p:nvPicPr>
          <p:cNvPr id="11" name="Picture 10">
            <a:extLst>
              <a:ext uri="{FF2B5EF4-FFF2-40B4-BE49-F238E27FC236}">
                <a16:creationId xmlns:a16="http://schemas.microsoft.com/office/drawing/2014/main" id="{06E9A2D0-91E5-420C-B05B-AA99EACC779B}"/>
              </a:ext>
            </a:extLst>
          </p:cNvPr>
          <p:cNvPicPr>
            <a:picLocks noChangeAspect="1"/>
          </p:cNvPicPr>
          <p:nvPr/>
        </p:nvPicPr>
        <p:blipFill>
          <a:blip r:embed="rId4"/>
          <a:stretch>
            <a:fillRect/>
          </a:stretch>
        </p:blipFill>
        <p:spPr>
          <a:xfrm>
            <a:off x="2844128" y="4680770"/>
            <a:ext cx="2479892" cy="1334067"/>
          </a:xfrm>
          <a:prstGeom prst="rect">
            <a:avLst/>
          </a:prstGeom>
        </p:spPr>
      </p:pic>
      <p:sp>
        <p:nvSpPr>
          <p:cNvPr id="20" name="TextBox 19">
            <a:extLst>
              <a:ext uri="{FF2B5EF4-FFF2-40B4-BE49-F238E27FC236}">
                <a16:creationId xmlns:a16="http://schemas.microsoft.com/office/drawing/2014/main" id="{186E12A4-F140-4439-81C0-D753C636C1C4}"/>
              </a:ext>
            </a:extLst>
          </p:cNvPr>
          <p:cNvSpPr txBox="1"/>
          <p:nvPr/>
        </p:nvSpPr>
        <p:spPr>
          <a:xfrm>
            <a:off x="2410429" y="6068930"/>
            <a:ext cx="3347290" cy="369332"/>
          </a:xfrm>
          <a:prstGeom prst="rect">
            <a:avLst/>
          </a:prstGeom>
          <a:noFill/>
        </p:spPr>
        <p:txBody>
          <a:bodyPr wrap="square" rtlCol="0">
            <a:spAutoFit/>
          </a:bodyPr>
          <a:lstStyle/>
          <a:p>
            <a:r>
              <a:rPr lang="en-SG" dirty="0"/>
              <a:t>4 discrete actions to choose from</a:t>
            </a:r>
            <a:endParaRPr lang="en-GB" dirty="0"/>
          </a:p>
        </p:txBody>
      </p:sp>
    </p:spTree>
    <p:extLst>
      <p:ext uri="{BB962C8B-B14F-4D97-AF65-F5344CB8AC3E}">
        <p14:creationId xmlns:p14="http://schemas.microsoft.com/office/powerpoint/2010/main" val="268553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p:txBody>
          <a:bodyPr/>
          <a:lstStyle/>
          <a:p>
            <a:r>
              <a:rPr lang="en-SG" dirty="0"/>
              <a:t>Baseline – Random Policy Agent</a:t>
            </a:r>
            <a:endParaRPr lang="en-GB" dirty="0"/>
          </a:p>
        </p:txBody>
      </p:sp>
      <p:pic>
        <p:nvPicPr>
          <p:cNvPr id="6" name="LunarLander-v2-Random">
            <a:hlinkClick r:id="" action="ppaction://media"/>
            <a:extLst>
              <a:ext uri="{FF2B5EF4-FFF2-40B4-BE49-F238E27FC236}">
                <a16:creationId xmlns:a16="http://schemas.microsoft.com/office/drawing/2014/main" id="{5D63F5A3-0793-4828-946B-96960BD22CE0}"/>
              </a:ext>
            </a:extLst>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6816724" y="2666999"/>
            <a:ext cx="4686300" cy="3124200"/>
          </a:xfrm>
        </p:spPr>
      </p:pic>
      <p:sp>
        <p:nvSpPr>
          <p:cNvPr id="7" name="Content Placeholder 2">
            <a:extLst>
              <a:ext uri="{FF2B5EF4-FFF2-40B4-BE49-F238E27FC236}">
                <a16:creationId xmlns:a16="http://schemas.microsoft.com/office/drawing/2014/main" id="{6426B246-7F07-4C4D-BEF7-CD499ADFADC9}"/>
              </a:ext>
            </a:extLst>
          </p:cNvPr>
          <p:cNvSpPr txBox="1">
            <a:spLocks/>
          </p:cNvSpPr>
          <p:nvPr/>
        </p:nvSpPr>
        <p:spPr>
          <a:xfrm>
            <a:off x="1718228" y="2666999"/>
            <a:ext cx="4895055" cy="287256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SG" sz="2400" dirty="0">
                <a:sym typeface="Wingdings" panose="05000000000000000000" pitchFamily="2" charset="2"/>
              </a:rPr>
              <a:t>From the video on the right, it is quite evident that the passengers aboard a lander that acts randomly are likely to lose their lives.</a:t>
            </a:r>
          </a:p>
          <a:p>
            <a:r>
              <a:rPr lang="en-SG" sz="2400" dirty="0">
                <a:sym typeface="Wingdings" panose="05000000000000000000" pitchFamily="2" charset="2"/>
              </a:rPr>
              <a:t>It keeps crashing at high speeds and often goes into a spin.</a:t>
            </a:r>
          </a:p>
        </p:txBody>
      </p:sp>
    </p:spTree>
    <p:extLst>
      <p:ext uri="{BB962C8B-B14F-4D97-AF65-F5344CB8AC3E}">
        <p14:creationId xmlns:p14="http://schemas.microsoft.com/office/powerpoint/2010/main" val="390454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44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AEBEFE2-515F-4B18-8468-97D8C73098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2A84A1C-64AD-4415-AC50-45FB65361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9CCB5DF-B7FE-4417-9B32-672497E3A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3C6EE6E1-4DD7-4FB0-9428-1B0064584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F19641FD-140C-4164-882A-1C36915F4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1B022741-DE93-4568-9EA7-CFDF6A7B4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0366A110-6771-478C-915F-09E3FC17D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a:xfrm>
            <a:off x="1484312" y="685800"/>
            <a:ext cx="5747778" cy="1752599"/>
          </a:xfrm>
        </p:spPr>
        <p:txBody>
          <a:bodyPr vert="horz" lIns="91440" tIns="45720" rIns="91440" bIns="45720" rtlCol="0" anchor="ctr">
            <a:normAutofit/>
          </a:bodyPr>
          <a:lstStyle/>
          <a:p>
            <a:r>
              <a:rPr lang="en-US" dirty="0"/>
              <a:t>Baseline –</a:t>
            </a:r>
            <a:br>
              <a:rPr lang="en-US" dirty="0"/>
            </a:br>
            <a:r>
              <a:rPr lang="en-US" dirty="0"/>
              <a:t>Random Policy Agent</a:t>
            </a:r>
          </a:p>
        </p:txBody>
      </p:sp>
      <p:sp>
        <p:nvSpPr>
          <p:cNvPr id="7" name="Content Placeholder 2">
            <a:extLst>
              <a:ext uri="{FF2B5EF4-FFF2-40B4-BE49-F238E27FC236}">
                <a16:creationId xmlns:a16="http://schemas.microsoft.com/office/drawing/2014/main" id="{6426B246-7F07-4C4D-BEF7-CD499ADFADC9}"/>
              </a:ext>
            </a:extLst>
          </p:cNvPr>
          <p:cNvSpPr txBox="1">
            <a:spLocks/>
          </p:cNvSpPr>
          <p:nvPr/>
        </p:nvSpPr>
        <p:spPr>
          <a:xfrm>
            <a:off x="1682264" y="2438399"/>
            <a:ext cx="574777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r>
              <a:rPr lang="en-US" dirty="0">
                <a:sym typeface="Wingdings" panose="05000000000000000000" pitchFamily="2" charset="2"/>
              </a:rPr>
              <a:t>Above are the scores of a random agent with respect to the LunarLander-v2 environment</a:t>
            </a:r>
          </a:p>
          <a:p>
            <a:r>
              <a:rPr lang="en-US" dirty="0">
                <a:sym typeface="Wingdings" panose="05000000000000000000" pitchFamily="2" charset="2"/>
              </a:rPr>
              <a:t>All the scores are negative, which is expected as the lander keeps crashing</a:t>
            </a:r>
          </a:p>
          <a:p>
            <a:r>
              <a:rPr lang="en-US" dirty="0">
                <a:sym typeface="Wingdings" panose="05000000000000000000" pitchFamily="2" charset="2"/>
              </a:rPr>
              <a:t>Below shows the plot of the scores of a random policy agent attempting to land successfully for 100 episodes</a:t>
            </a:r>
          </a:p>
          <a:p>
            <a:r>
              <a:rPr lang="en-US" dirty="0">
                <a:sym typeface="Wingdings" panose="05000000000000000000" pitchFamily="2" charset="2"/>
              </a:rPr>
              <a:t>Evidently, there is no learning at all as the mean score is not improving (in fact, it seems like it’s going down)</a:t>
            </a:r>
          </a:p>
        </p:txBody>
      </p:sp>
      <p:pic>
        <p:nvPicPr>
          <p:cNvPr id="6" name="Picture 5">
            <a:extLst>
              <a:ext uri="{FF2B5EF4-FFF2-40B4-BE49-F238E27FC236}">
                <a16:creationId xmlns:a16="http://schemas.microsoft.com/office/drawing/2014/main" id="{C99B33DD-20FF-4E5E-88D6-61C7ACF0C6ED}"/>
              </a:ext>
            </a:extLst>
          </p:cNvPr>
          <p:cNvPicPr>
            <a:picLocks noChangeAspect="1"/>
          </p:cNvPicPr>
          <p:nvPr/>
        </p:nvPicPr>
        <p:blipFill>
          <a:blip r:embed="rId3"/>
          <a:stretch>
            <a:fillRect/>
          </a:stretch>
        </p:blipFill>
        <p:spPr>
          <a:xfrm>
            <a:off x="7803104" y="3429000"/>
            <a:ext cx="3818247" cy="252004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4" name="Picture 3">
            <a:extLst>
              <a:ext uri="{FF2B5EF4-FFF2-40B4-BE49-F238E27FC236}">
                <a16:creationId xmlns:a16="http://schemas.microsoft.com/office/drawing/2014/main" id="{B9F54EE9-9E15-450C-B12E-C3DC6B30CE9B}"/>
              </a:ext>
            </a:extLst>
          </p:cNvPr>
          <p:cNvPicPr>
            <a:picLocks noChangeAspect="1"/>
          </p:cNvPicPr>
          <p:nvPr/>
        </p:nvPicPr>
        <p:blipFill>
          <a:blip r:embed="rId4"/>
          <a:stretch>
            <a:fillRect/>
          </a:stretch>
        </p:blipFill>
        <p:spPr>
          <a:xfrm>
            <a:off x="7782702" y="792126"/>
            <a:ext cx="3838650" cy="228399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77670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50-FCF2-4FC6-BC12-794477D9A4C7}"/>
              </a:ext>
            </a:extLst>
          </p:cNvPr>
          <p:cNvSpPr>
            <a:spLocks noGrp="1"/>
          </p:cNvSpPr>
          <p:nvPr>
            <p:ph type="title"/>
          </p:nvPr>
        </p:nvSpPr>
        <p:spPr>
          <a:xfrm>
            <a:off x="1879672" y="488279"/>
            <a:ext cx="8999390" cy="872689"/>
          </a:xfrm>
        </p:spPr>
        <p:txBody>
          <a:bodyPr/>
          <a:lstStyle/>
          <a:p>
            <a:r>
              <a:rPr lang="en-SG" dirty="0"/>
              <a:t>Defining Deep Q-Learning Components</a:t>
            </a:r>
            <a:endParaRPr lang="en-GB" dirty="0"/>
          </a:p>
        </p:txBody>
      </p:sp>
      <p:sp>
        <p:nvSpPr>
          <p:cNvPr id="3" name="Content Placeholder 2">
            <a:extLst>
              <a:ext uri="{FF2B5EF4-FFF2-40B4-BE49-F238E27FC236}">
                <a16:creationId xmlns:a16="http://schemas.microsoft.com/office/drawing/2014/main" id="{E3FA0D68-5A0D-4740-8F2D-93B259DC9251}"/>
              </a:ext>
            </a:extLst>
          </p:cNvPr>
          <p:cNvSpPr>
            <a:spLocks noGrp="1"/>
          </p:cNvSpPr>
          <p:nvPr>
            <p:ph sz="half" idx="1"/>
          </p:nvPr>
        </p:nvSpPr>
        <p:spPr>
          <a:xfrm>
            <a:off x="2296633" y="1653291"/>
            <a:ext cx="4295385" cy="1579007"/>
          </a:xfrm>
        </p:spPr>
        <p:txBody>
          <a:bodyPr>
            <a:normAutofit lnSpcReduction="10000"/>
          </a:bodyPr>
          <a:lstStyle/>
          <a:p>
            <a:pPr marL="0" indent="0">
              <a:buNone/>
            </a:pPr>
            <a:r>
              <a:rPr lang="en-SG" dirty="0"/>
              <a:t>ReplayBuffer class, to store experience for learning.</a:t>
            </a:r>
          </a:p>
          <a:p>
            <a:pPr marL="0" indent="0">
              <a:buNone/>
            </a:pPr>
            <a:r>
              <a:rPr lang="en-SG" dirty="0"/>
              <a:t>Implemented as a circular buffer with a fixed maximum length. Improved element access time compared to deque.</a:t>
            </a:r>
            <a:endParaRPr lang="en-GB" dirty="0"/>
          </a:p>
        </p:txBody>
      </p:sp>
      <p:pic>
        <p:nvPicPr>
          <p:cNvPr id="6" name="Picture 5">
            <a:extLst>
              <a:ext uri="{FF2B5EF4-FFF2-40B4-BE49-F238E27FC236}">
                <a16:creationId xmlns:a16="http://schemas.microsoft.com/office/drawing/2014/main" id="{979A0D72-B41D-47CF-A6F8-9F086916962F}"/>
              </a:ext>
            </a:extLst>
          </p:cNvPr>
          <p:cNvPicPr>
            <a:picLocks noChangeAspect="1"/>
          </p:cNvPicPr>
          <p:nvPr/>
        </p:nvPicPr>
        <p:blipFill>
          <a:blip r:embed="rId2"/>
          <a:stretch>
            <a:fillRect/>
          </a:stretch>
        </p:blipFill>
        <p:spPr>
          <a:xfrm>
            <a:off x="6743137" y="1653290"/>
            <a:ext cx="4759887" cy="1678973"/>
          </a:xfrm>
          <a:prstGeom prst="rect">
            <a:avLst/>
          </a:prstGeom>
        </p:spPr>
      </p:pic>
      <p:pic>
        <p:nvPicPr>
          <p:cNvPr id="8" name="Picture 7">
            <a:extLst>
              <a:ext uri="{FF2B5EF4-FFF2-40B4-BE49-F238E27FC236}">
                <a16:creationId xmlns:a16="http://schemas.microsoft.com/office/drawing/2014/main" id="{FFA76E80-4F90-447E-AD1B-1ECADD7E23AF}"/>
              </a:ext>
            </a:extLst>
          </p:cNvPr>
          <p:cNvPicPr>
            <a:picLocks noChangeAspect="1"/>
          </p:cNvPicPr>
          <p:nvPr/>
        </p:nvPicPr>
        <p:blipFill>
          <a:blip r:embed="rId3"/>
          <a:stretch>
            <a:fillRect/>
          </a:stretch>
        </p:blipFill>
        <p:spPr>
          <a:xfrm>
            <a:off x="6743136" y="3525738"/>
            <a:ext cx="4759887" cy="1242104"/>
          </a:xfrm>
          <a:prstGeom prst="rect">
            <a:avLst/>
          </a:prstGeom>
        </p:spPr>
      </p:pic>
      <p:pic>
        <p:nvPicPr>
          <p:cNvPr id="10" name="Picture 9">
            <a:extLst>
              <a:ext uri="{FF2B5EF4-FFF2-40B4-BE49-F238E27FC236}">
                <a16:creationId xmlns:a16="http://schemas.microsoft.com/office/drawing/2014/main" id="{27922C5A-BF72-4327-BCA7-CC853D45FEE5}"/>
              </a:ext>
            </a:extLst>
          </p:cNvPr>
          <p:cNvPicPr>
            <a:picLocks noChangeAspect="1"/>
          </p:cNvPicPr>
          <p:nvPr/>
        </p:nvPicPr>
        <p:blipFill>
          <a:blip r:embed="rId4"/>
          <a:stretch>
            <a:fillRect/>
          </a:stretch>
        </p:blipFill>
        <p:spPr>
          <a:xfrm>
            <a:off x="6743136" y="4961317"/>
            <a:ext cx="4759887" cy="1489580"/>
          </a:xfrm>
          <a:prstGeom prst="rect">
            <a:avLst/>
          </a:prstGeom>
        </p:spPr>
      </p:pic>
      <p:sp>
        <p:nvSpPr>
          <p:cNvPr id="11" name="Content Placeholder 2">
            <a:extLst>
              <a:ext uri="{FF2B5EF4-FFF2-40B4-BE49-F238E27FC236}">
                <a16:creationId xmlns:a16="http://schemas.microsoft.com/office/drawing/2014/main" id="{276B25C4-45D0-4B92-9FCE-F62B55DE471E}"/>
              </a:ext>
            </a:extLst>
          </p:cNvPr>
          <p:cNvSpPr txBox="1">
            <a:spLocks/>
          </p:cNvSpPr>
          <p:nvPr/>
        </p:nvSpPr>
        <p:spPr>
          <a:xfrm>
            <a:off x="2301627" y="4961317"/>
            <a:ext cx="4295385" cy="124618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r>
              <a:rPr lang="en-SG" dirty="0"/>
              <a:t>FileLogger class, to save the episodes, steps and scores during training. Used to plot the learning curve of an arbitrary agent.</a:t>
            </a:r>
          </a:p>
        </p:txBody>
      </p:sp>
      <p:sp>
        <p:nvSpPr>
          <p:cNvPr id="12" name="Content Placeholder 2">
            <a:extLst>
              <a:ext uri="{FF2B5EF4-FFF2-40B4-BE49-F238E27FC236}">
                <a16:creationId xmlns:a16="http://schemas.microsoft.com/office/drawing/2014/main" id="{B5CA95D3-53D3-4BA1-A152-8E26A54523F6}"/>
              </a:ext>
            </a:extLst>
          </p:cNvPr>
          <p:cNvSpPr txBox="1">
            <a:spLocks/>
          </p:cNvSpPr>
          <p:nvPr/>
        </p:nvSpPr>
        <p:spPr>
          <a:xfrm>
            <a:off x="2296632" y="3368945"/>
            <a:ext cx="4295385" cy="14557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r>
              <a:rPr lang="en-SG" dirty="0"/>
              <a:t>RewardTracker class, to track the rolling mean score of an arbitrary agent. Used to determine when the environment is solved.</a:t>
            </a:r>
          </a:p>
          <a:p>
            <a:pPr marL="0" indent="0">
              <a:buFont typeface="Arial"/>
              <a:buNone/>
            </a:pPr>
            <a:r>
              <a:rPr lang="en-SG" dirty="0"/>
              <a:t>Implemented as a subclass of deque.</a:t>
            </a:r>
            <a:endParaRPr lang="en-GB" dirty="0"/>
          </a:p>
        </p:txBody>
      </p:sp>
    </p:spTree>
    <p:extLst>
      <p:ext uri="{BB962C8B-B14F-4D97-AF65-F5344CB8AC3E}">
        <p14:creationId xmlns:p14="http://schemas.microsoft.com/office/powerpoint/2010/main" val="100933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2C33-8102-43A9-887F-828E38B9AD29}"/>
              </a:ext>
            </a:extLst>
          </p:cNvPr>
          <p:cNvSpPr>
            <a:spLocks noGrp="1"/>
          </p:cNvSpPr>
          <p:nvPr>
            <p:ph type="title"/>
          </p:nvPr>
        </p:nvSpPr>
        <p:spPr/>
        <p:txBody>
          <a:bodyPr/>
          <a:lstStyle/>
          <a:p>
            <a:r>
              <a:rPr lang="en-SG" dirty="0"/>
              <a:t>Double DQN</a:t>
            </a:r>
            <a:endParaRPr lang="en-GB" dirty="0"/>
          </a:p>
        </p:txBody>
      </p:sp>
      <p:sp>
        <p:nvSpPr>
          <p:cNvPr id="3" name="Content Placeholder 2">
            <a:extLst>
              <a:ext uri="{FF2B5EF4-FFF2-40B4-BE49-F238E27FC236}">
                <a16:creationId xmlns:a16="http://schemas.microsoft.com/office/drawing/2014/main" id="{9FDCFE92-FECF-45AD-9030-C18CC78BC559}"/>
              </a:ext>
            </a:extLst>
          </p:cNvPr>
          <p:cNvSpPr>
            <a:spLocks noGrp="1"/>
          </p:cNvSpPr>
          <p:nvPr>
            <p:ph idx="1"/>
          </p:nvPr>
        </p:nvSpPr>
        <p:spPr>
          <a:xfrm>
            <a:off x="1580003" y="2518143"/>
            <a:ext cx="10018713" cy="2213345"/>
          </a:xfrm>
        </p:spPr>
        <p:txBody>
          <a:bodyPr/>
          <a:lstStyle/>
          <a:p>
            <a:r>
              <a:rPr lang="en-SG" dirty="0"/>
              <a:t>This algorithm makes use of two deep Q-network, one for approximating the current Q-values and another for approximating the target Q-values.</a:t>
            </a:r>
          </a:p>
          <a:p>
            <a:r>
              <a:rPr lang="en-SG" dirty="0"/>
              <a:t>This algorithm is allegedly more stable and robust as compared to a vanilla DQN.</a:t>
            </a:r>
          </a:p>
        </p:txBody>
      </p:sp>
    </p:spTree>
    <p:extLst>
      <p:ext uri="{BB962C8B-B14F-4D97-AF65-F5344CB8AC3E}">
        <p14:creationId xmlns:p14="http://schemas.microsoft.com/office/powerpoint/2010/main" val="3769222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360</TotalTime>
  <Words>1043</Words>
  <Application>Microsoft Office PowerPoint</Application>
  <PresentationFormat>Widescreen</PresentationFormat>
  <Paragraphs>83</Paragraphs>
  <Slides>20</Slides>
  <Notes>0</Notes>
  <HiddenSlides>0</HiddenSlides>
  <MMClips>5</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DELE Part B</vt:lpstr>
      <vt:lpstr>Background Research – Environment</vt:lpstr>
      <vt:lpstr>Background Research – Environment</vt:lpstr>
      <vt:lpstr>Background Research – RL Algorithms</vt:lpstr>
      <vt:lpstr>EDA</vt:lpstr>
      <vt:lpstr>Baseline – Random Policy Agent</vt:lpstr>
      <vt:lpstr>Baseline – Random Policy Agent</vt:lpstr>
      <vt:lpstr>Defining Deep Q-Learning Components</vt:lpstr>
      <vt:lpstr>Double DQN</vt:lpstr>
      <vt:lpstr>Double DQN</vt:lpstr>
      <vt:lpstr>Hyper-Parameter Tuning</vt:lpstr>
      <vt:lpstr>Hyper-Parameter Tuning</vt:lpstr>
      <vt:lpstr>Learning Curve</vt:lpstr>
      <vt:lpstr>DQN</vt:lpstr>
      <vt:lpstr>Learning Curve</vt:lpstr>
      <vt:lpstr>Visualise Performance Improvement</vt:lpstr>
      <vt:lpstr>Visualise Performance Improvement</vt:lpstr>
      <vt:lpstr>Model Evaluation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 Part B</dc:title>
  <dc:creator>ETHAN TAN WEE EN</dc:creator>
  <cp:lastModifiedBy>ETHAN TAN WEE EN</cp:lastModifiedBy>
  <cp:revision>11</cp:revision>
  <dcterms:created xsi:type="dcterms:W3CDTF">2022-02-09T03:09:58Z</dcterms:created>
  <dcterms:modified xsi:type="dcterms:W3CDTF">2022-02-11T15:00:39Z</dcterms:modified>
</cp:coreProperties>
</file>