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3" r:id="rId3"/>
    <p:sldId id="270" r:id="rId4"/>
    <p:sldId id="269" r:id="rId5"/>
    <p:sldId id="268" r:id="rId6"/>
    <p:sldId id="272" r:id="rId7"/>
    <p:sldId id="267" r:id="rId8"/>
    <p:sldId id="266" r:id="rId9"/>
    <p:sldId id="278" r:id="rId10"/>
    <p:sldId id="279" r:id="rId11"/>
    <p:sldId id="273" r:id="rId12"/>
    <p:sldId id="274" r:id="rId13"/>
    <p:sldId id="275" r:id="rId14"/>
    <p:sldId id="265" r:id="rId15"/>
    <p:sldId id="276" r:id="rId16"/>
    <p:sldId id="27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4660"/>
  </p:normalViewPr>
  <p:slideViewPr>
    <p:cSldViewPr snapToGrid="0">
      <p:cViewPr varScale="1">
        <p:scale>
          <a:sx n="60" d="100"/>
          <a:sy n="60" d="100"/>
        </p:scale>
        <p:origin x="78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ACCA8D6-FDC1-4F75-BDD0-242C8172FE46}" type="datetimeFigureOut">
              <a:rPr lang="en-GB" smtClean="0"/>
              <a:t>12/02/2022</a:t>
            </a:fld>
            <a:endParaRPr lang="en-GB"/>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GB"/>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140F318-7753-474E-B495-C96254E462F7}" type="slidenum">
              <a:rPr lang="en-GB" smtClean="0"/>
              <a:t>‹#›</a:t>
            </a:fld>
            <a:endParaRPr lang="en-GB"/>
          </a:p>
        </p:txBody>
      </p:sp>
    </p:spTree>
    <p:extLst>
      <p:ext uri="{BB962C8B-B14F-4D97-AF65-F5344CB8AC3E}">
        <p14:creationId xmlns:p14="http://schemas.microsoft.com/office/powerpoint/2010/main" val="4184499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CCA8D6-FDC1-4F75-BDD0-242C8172FE46}" type="datetimeFigureOut">
              <a:rPr lang="en-GB" smtClean="0"/>
              <a:t>12/02/2022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40F318-7753-474E-B495-C96254E462F7}" type="slidenum">
              <a:rPr lang="en-GB" smtClean="0"/>
              <a:t>‹#›</a:t>
            </a:fld>
            <a:endParaRPr lang="en-GB"/>
          </a:p>
        </p:txBody>
      </p:sp>
    </p:spTree>
    <p:extLst>
      <p:ext uri="{BB962C8B-B14F-4D97-AF65-F5344CB8AC3E}">
        <p14:creationId xmlns:p14="http://schemas.microsoft.com/office/powerpoint/2010/main" val="2473975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ACCA8D6-FDC1-4F75-BDD0-242C8172FE46}" type="datetimeFigureOut">
              <a:rPr lang="en-GB" smtClean="0"/>
              <a:t>12/02/2022</a:t>
            </a:fld>
            <a:endParaRPr lang="en-GB"/>
          </a:p>
        </p:txBody>
      </p:sp>
      <p:sp>
        <p:nvSpPr>
          <p:cNvPr id="5" name="Footer Placeholder 4"/>
          <p:cNvSpPr>
            <a:spLocks noGrp="1"/>
          </p:cNvSpPr>
          <p:nvPr>
            <p:ph type="ftr" sz="quarter" idx="11"/>
          </p:nvPr>
        </p:nvSpPr>
        <p:spPr>
          <a:xfrm>
            <a:off x="774923" y="5951811"/>
            <a:ext cx="7896279" cy="365125"/>
          </a:xfrm>
        </p:spPr>
        <p:txBody>
          <a:bodyPr/>
          <a:lstStyle/>
          <a:p>
            <a:endParaRPr lang="en-GB"/>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3140F318-7753-474E-B495-C96254E462F7}" type="slidenum">
              <a:rPr lang="en-GB" smtClean="0"/>
              <a:t>‹#›</a:t>
            </a:fld>
            <a:endParaRPr lang="en-GB"/>
          </a:p>
        </p:txBody>
      </p:sp>
    </p:spTree>
    <p:extLst>
      <p:ext uri="{BB962C8B-B14F-4D97-AF65-F5344CB8AC3E}">
        <p14:creationId xmlns:p14="http://schemas.microsoft.com/office/powerpoint/2010/main" val="2229316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CCA8D6-FDC1-4F75-BDD0-242C8172FE46}" type="datetimeFigureOut">
              <a:rPr lang="en-GB" smtClean="0"/>
              <a:t>12/02/2022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558300" y="5956137"/>
            <a:ext cx="1052508" cy="365125"/>
          </a:xfrm>
        </p:spPr>
        <p:txBody>
          <a:bodyPr/>
          <a:lstStyle/>
          <a:p>
            <a:fld id="{3140F318-7753-474E-B495-C96254E462F7}" type="slidenum">
              <a:rPr lang="en-GB" smtClean="0"/>
              <a:t>‹#›</a:t>
            </a:fld>
            <a:endParaRPr lang="en-GB"/>
          </a:p>
        </p:txBody>
      </p:sp>
    </p:spTree>
    <p:extLst>
      <p:ext uri="{BB962C8B-B14F-4D97-AF65-F5344CB8AC3E}">
        <p14:creationId xmlns:p14="http://schemas.microsoft.com/office/powerpoint/2010/main" val="2055169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ACCA8D6-FDC1-4F75-BDD0-242C8172FE46}" type="datetimeFigureOut">
              <a:rPr lang="en-GB" smtClean="0"/>
              <a:t>12/02/2022</a:t>
            </a:fld>
            <a:endParaRPr lang="en-GB"/>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140F318-7753-474E-B495-C96254E462F7}" type="slidenum">
              <a:rPr lang="en-GB" smtClean="0"/>
              <a:t>‹#›</a:t>
            </a:fld>
            <a:endParaRPr lang="en-GB"/>
          </a:p>
        </p:txBody>
      </p:sp>
    </p:spTree>
    <p:extLst>
      <p:ext uri="{BB962C8B-B14F-4D97-AF65-F5344CB8AC3E}">
        <p14:creationId xmlns:p14="http://schemas.microsoft.com/office/powerpoint/2010/main" val="2407343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CCA8D6-FDC1-4F75-BDD0-242C8172FE46}" type="datetimeFigureOut">
              <a:rPr lang="en-GB" smtClean="0"/>
              <a:t>12/02/2022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140F318-7753-474E-B495-C96254E462F7}" type="slidenum">
              <a:rPr lang="en-GB" smtClean="0"/>
              <a:t>‹#›</a:t>
            </a:fld>
            <a:endParaRPr lang="en-GB"/>
          </a:p>
        </p:txBody>
      </p:sp>
    </p:spTree>
    <p:extLst>
      <p:ext uri="{BB962C8B-B14F-4D97-AF65-F5344CB8AC3E}">
        <p14:creationId xmlns:p14="http://schemas.microsoft.com/office/powerpoint/2010/main" val="2026547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CCA8D6-FDC1-4F75-BDD0-242C8172FE46}" type="datetimeFigureOut">
              <a:rPr lang="en-GB" smtClean="0"/>
              <a:t>12/02/2022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140F318-7753-474E-B495-C96254E462F7}" type="slidenum">
              <a:rPr lang="en-GB" smtClean="0"/>
              <a:t>‹#›</a:t>
            </a:fld>
            <a:endParaRPr lang="en-GB"/>
          </a:p>
        </p:txBody>
      </p:sp>
    </p:spTree>
    <p:extLst>
      <p:ext uri="{BB962C8B-B14F-4D97-AF65-F5344CB8AC3E}">
        <p14:creationId xmlns:p14="http://schemas.microsoft.com/office/powerpoint/2010/main" val="2425627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CCA8D6-FDC1-4F75-BDD0-242C8172FE46}" type="datetimeFigureOut">
              <a:rPr lang="en-GB" smtClean="0"/>
              <a:t>12/02/2022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140F318-7753-474E-B495-C96254E462F7}" type="slidenum">
              <a:rPr lang="en-GB" smtClean="0"/>
              <a:t>‹#›</a:t>
            </a:fld>
            <a:endParaRPr lang="en-GB"/>
          </a:p>
        </p:txBody>
      </p:sp>
    </p:spTree>
    <p:extLst>
      <p:ext uri="{BB962C8B-B14F-4D97-AF65-F5344CB8AC3E}">
        <p14:creationId xmlns:p14="http://schemas.microsoft.com/office/powerpoint/2010/main" val="1088717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CCA8D6-FDC1-4F75-BDD0-242C8172FE46}" type="datetimeFigureOut">
              <a:rPr lang="en-GB" smtClean="0"/>
              <a:t>12/02/2022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140F318-7753-474E-B495-C96254E462F7}" type="slidenum">
              <a:rPr lang="en-GB" smtClean="0"/>
              <a:t>‹#›</a:t>
            </a:fld>
            <a:endParaRPr lang="en-GB"/>
          </a:p>
        </p:txBody>
      </p:sp>
    </p:spTree>
    <p:extLst>
      <p:ext uri="{BB962C8B-B14F-4D97-AF65-F5344CB8AC3E}">
        <p14:creationId xmlns:p14="http://schemas.microsoft.com/office/powerpoint/2010/main" val="454731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ACCA8D6-FDC1-4F75-BDD0-242C8172FE46}" type="datetimeFigureOut">
              <a:rPr lang="en-GB" smtClean="0"/>
              <a:t>12/02/2022</a:t>
            </a:fld>
            <a:endParaRPr lang="en-GB"/>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140F318-7753-474E-B495-C96254E462F7}" type="slidenum">
              <a:rPr lang="en-GB" smtClean="0"/>
              <a:t>‹#›</a:t>
            </a:fld>
            <a:endParaRPr lang="en-GB"/>
          </a:p>
        </p:txBody>
      </p:sp>
    </p:spTree>
    <p:extLst>
      <p:ext uri="{BB962C8B-B14F-4D97-AF65-F5344CB8AC3E}">
        <p14:creationId xmlns:p14="http://schemas.microsoft.com/office/powerpoint/2010/main" val="234263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CCA8D6-FDC1-4F75-BDD0-242C8172FE46}" type="datetimeFigureOut">
              <a:rPr lang="en-GB" smtClean="0"/>
              <a:t>12/02/2022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140F318-7753-474E-B495-C96254E462F7}" type="slidenum">
              <a:rPr lang="en-GB" smtClean="0"/>
              <a:t>‹#›</a:t>
            </a:fld>
            <a:endParaRPr lang="en-GB"/>
          </a:p>
        </p:txBody>
      </p:sp>
    </p:spTree>
    <p:extLst>
      <p:ext uri="{BB962C8B-B14F-4D97-AF65-F5344CB8AC3E}">
        <p14:creationId xmlns:p14="http://schemas.microsoft.com/office/powerpoint/2010/main" val="2735449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ACCA8D6-FDC1-4F75-BDD0-242C8172FE46}" type="datetimeFigureOut">
              <a:rPr lang="en-GB" smtClean="0"/>
              <a:t>12/02/2022</a:t>
            </a:fld>
            <a:endParaRPr lang="en-GB"/>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GB"/>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3140F318-7753-474E-B495-C96254E462F7}" type="slidenum">
              <a:rPr lang="en-GB" smtClean="0"/>
              <a:t>‹#›</a:t>
            </a:fld>
            <a:endParaRPr lang="en-GB"/>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5494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machinelearningmastery.com/how-to-implement-the-inception-score-from-scratch-for-evaluating-generated-images/" TargetMode="External"/><Relationship Id="rId2" Type="http://schemas.openxmlformats.org/officeDocument/2006/relationships/hyperlink" Target="https://machinelearningmastery.com/how-to-develop-a-generative-adversarial-network-for-a-cifar-10-small-object-photographs-from-scratch/" TargetMode="External"/><Relationship Id="rId1" Type="http://schemas.openxmlformats.org/officeDocument/2006/relationships/slideLayout" Target="../slideLayouts/slideLayout2.xml"/><Relationship Id="rId6" Type="http://schemas.openxmlformats.org/officeDocument/2006/relationships/hyperlink" Target="https://machinelearningmastery.com/how-to-train-stable-generative-adversarial-networks/" TargetMode="External"/><Relationship Id="rId5" Type="http://schemas.openxmlformats.org/officeDocument/2006/relationships/hyperlink" Target="https://towardsdatascience.com/gan-ways-to-improve-gan-performance-acf37f9f59b" TargetMode="External"/><Relationship Id="rId4" Type="http://schemas.openxmlformats.org/officeDocument/2006/relationships/hyperlink" Target="https://machinelearningmastery.com/how-to-implement-the-frechet-inception-distance-fid-from-scratc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E445D-E079-4694-881F-9B6DE61E766B}"/>
              </a:ext>
            </a:extLst>
          </p:cNvPr>
          <p:cNvSpPr>
            <a:spLocks noGrp="1"/>
          </p:cNvSpPr>
          <p:nvPr>
            <p:ph type="ctrTitle"/>
          </p:nvPr>
        </p:nvSpPr>
        <p:spPr>
          <a:xfrm>
            <a:off x="581191" y="1020432"/>
            <a:ext cx="10993549" cy="1276202"/>
          </a:xfrm>
        </p:spPr>
        <p:txBody>
          <a:bodyPr/>
          <a:lstStyle/>
          <a:p>
            <a:r>
              <a:rPr lang="en-SG" dirty="0"/>
              <a:t>DELE CA2 Part A</a:t>
            </a:r>
            <a:endParaRPr lang="en-GB" dirty="0"/>
          </a:p>
        </p:txBody>
      </p:sp>
      <p:sp>
        <p:nvSpPr>
          <p:cNvPr id="3" name="Subtitle 2">
            <a:extLst>
              <a:ext uri="{FF2B5EF4-FFF2-40B4-BE49-F238E27FC236}">
                <a16:creationId xmlns:a16="http://schemas.microsoft.com/office/drawing/2014/main" id="{650F2F89-6EB7-436D-9A96-7A27C9005DDE}"/>
              </a:ext>
            </a:extLst>
          </p:cNvPr>
          <p:cNvSpPr>
            <a:spLocks noGrp="1"/>
          </p:cNvSpPr>
          <p:nvPr>
            <p:ph type="subTitle" idx="1"/>
          </p:nvPr>
        </p:nvSpPr>
        <p:spPr>
          <a:xfrm>
            <a:off x="581194" y="2296635"/>
            <a:ext cx="10993546" cy="789132"/>
          </a:xfrm>
        </p:spPr>
        <p:txBody>
          <a:bodyPr>
            <a:normAutofit/>
          </a:bodyPr>
          <a:lstStyle/>
          <a:p>
            <a:r>
              <a:rPr lang="en-SG" dirty="0"/>
              <a:t>Ethan Tan (2012085)</a:t>
            </a:r>
          </a:p>
          <a:p>
            <a:r>
              <a:rPr lang="en-SG" dirty="0"/>
              <a:t>DAAA/2B/03</a:t>
            </a:r>
            <a:endParaRPr lang="en-GB" dirty="0"/>
          </a:p>
        </p:txBody>
      </p:sp>
    </p:spTree>
    <p:extLst>
      <p:ext uri="{BB962C8B-B14F-4D97-AF65-F5344CB8AC3E}">
        <p14:creationId xmlns:p14="http://schemas.microsoft.com/office/powerpoint/2010/main" val="2249923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34CE4-8431-4FE8-9666-26E7F89350D3}"/>
              </a:ext>
            </a:extLst>
          </p:cNvPr>
          <p:cNvSpPr>
            <a:spLocks noGrp="1"/>
          </p:cNvSpPr>
          <p:nvPr>
            <p:ph type="title"/>
          </p:nvPr>
        </p:nvSpPr>
        <p:spPr/>
        <p:txBody>
          <a:bodyPr/>
          <a:lstStyle/>
          <a:p>
            <a:r>
              <a:rPr lang="en-SG" dirty="0"/>
              <a:t>Gan Training – Model Tracking</a:t>
            </a:r>
            <a:endParaRPr lang="en-GB" dirty="0"/>
          </a:p>
        </p:txBody>
      </p:sp>
      <p:sp>
        <p:nvSpPr>
          <p:cNvPr id="3" name="Content Placeholder 2">
            <a:extLst>
              <a:ext uri="{FF2B5EF4-FFF2-40B4-BE49-F238E27FC236}">
                <a16:creationId xmlns:a16="http://schemas.microsoft.com/office/drawing/2014/main" id="{21CDA08E-10A8-4E46-BA8E-276A39B5A327}"/>
              </a:ext>
            </a:extLst>
          </p:cNvPr>
          <p:cNvSpPr>
            <a:spLocks noGrp="1"/>
          </p:cNvSpPr>
          <p:nvPr>
            <p:ph idx="1"/>
          </p:nvPr>
        </p:nvSpPr>
        <p:spPr/>
        <p:txBody>
          <a:bodyPr/>
          <a:lstStyle/>
          <a:p>
            <a:r>
              <a:rPr lang="en-SG" dirty="0"/>
              <a:t>The environment is LunarLander-V2, from Open-AI’s gym toolkit</a:t>
            </a:r>
          </a:p>
          <a:p>
            <a:r>
              <a:rPr lang="en-SG" dirty="0"/>
              <a:t>The task is to land the rover successfully between the flags without crashing or moving off the screen.</a:t>
            </a:r>
          </a:p>
          <a:p>
            <a:endParaRPr lang="en-GB" dirty="0"/>
          </a:p>
        </p:txBody>
      </p:sp>
    </p:spTree>
    <p:extLst>
      <p:ext uri="{BB962C8B-B14F-4D97-AF65-F5344CB8AC3E}">
        <p14:creationId xmlns:p14="http://schemas.microsoft.com/office/powerpoint/2010/main" val="1557137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34CE4-8431-4FE8-9666-26E7F89350D3}"/>
              </a:ext>
            </a:extLst>
          </p:cNvPr>
          <p:cNvSpPr>
            <a:spLocks noGrp="1"/>
          </p:cNvSpPr>
          <p:nvPr>
            <p:ph type="title"/>
          </p:nvPr>
        </p:nvSpPr>
        <p:spPr/>
        <p:txBody>
          <a:bodyPr/>
          <a:lstStyle/>
          <a:p>
            <a:r>
              <a:rPr lang="en-SG" dirty="0"/>
              <a:t>Gan Optimization</a:t>
            </a:r>
            <a:endParaRPr lang="en-GB" dirty="0"/>
          </a:p>
        </p:txBody>
      </p:sp>
      <p:sp>
        <p:nvSpPr>
          <p:cNvPr id="3" name="Content Placeholder 2">
            <a:extLst>
              <a:ext uri="{FF2B5EF4-FFF2-40B4-BE49-F238E27FC236}">
                <a16:creationId xmlns:a16="http://schemas.microsoft.com/office/drawing/2014/main" id="{21CDA08E-10A8-4E46-BA8E-276A39B5A327}"/>
              </a:ext>
            </a:extLst>
          </p:cNvPr>
          <p:cNvSpPr>
            <a:spLocks noGrp="1"/>
          </p:cNvSpPr>
          <p:nvPr>
            <p:ph idx="1"/>
          </p:nvPr>
        </p:nvSpPr>
        <p:spPr/>
        <p:txBody>
          <a:bodyPr/>
          <a:lstStyle/>
          <a:p>
            <a:r>
              <a:rPr lang="en-SG" dirty="0"/>
              <a:t>The environment is LunarLander-V2, from Open-AI’s gym toolkit</a:t>
            </a:r>
          </a:p>
          <a:p>
            <a:r>
              <a:rPr lang="en-SG" dirty="0"/>
              <a:t>The task is to land the rover successfully between the flags without crashing or moving off the screen.</a:t>
            </a:r>
          </a:p>
          <a:p>
            <a:endParaRPr lang="en-GB" dirty="0"/>
          </a:p>
        </p:txBody>
      </p:sp>
    </p:spTree>
    <p:extLst>
      <p:ext uri="{BB962C8B-B14F-4D97-AF65-F5344CB8AC3E}">
        <p14:creationId xmlns:p14="http://schemas.microsoft.com/office/powerpoint/2010/main" val="2475309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34CE4-8431-4FE8-9666-26E7F89350D3}"/>
              </a:ext>
            </a:extLst>
          </p:cNvPr>
          <p:cNvSpPr>
            <a:spLocks noGrp="1"/>
          </p:cNvSpPr>
          <p:nvPr>
            <p:ph type="title"/>
          </p:nvPr>
        </p:nvSpPr>
        <p:spPr/>
        <p:txBody>
          <a:bodyPr/>
          <a:lstStyle/>
          <a:p>
            <a:r>
              <a:rPr lang="en-SG" dirty="0"/>
              <a:t>Gan Evaluation – Qualitative / Visual</a:t>
            </a:r>
            <a:endParaRPr lang="en-GB" dirty="0"/>
          </a:p>
        </p:txBody>
      </p:sp>
      <p:sp>
        <p:nvSpPr>
          <p:cNvPr id="3" name="Content Placeholder 2">
            <a:extLst>
              <a:ext uri="{FF2B5EF4-FFF2-40B4-BE49-F238E27FC236}">
                <a16:creationId xmlns:a16="http://schemas.microsoft.com/office/drawing/2014/main" id="{21CDA08E-10A8-4E46-BA8E-276A39B5A327}"/>
              </a:ext>
            </a:extLst>
          </p:cNvPr>
          <p:cNvSpPr>
            <a:spLocks noGrp="1"/>
          </p:cNvSpPr>
          <p:nvPr>
            <p:ph idx="1"/>
          </p:nvPr>
        </p:nvSpPr>
        <p:spPr/>
        <p:txBody>
          <a:bodyPr/>
          <a:lstStyle/>
          <a:p>
            <a:r>
              <a:rPr lang="en-SG" dirty="0"/>
              <a:t>The environment is LunarLander-V2, from Open-AI’s gym toolkit</a:t>
            </a:r>
          </a:p>
          <a:p>
            <a:r>
              <a:rPr lang="en-SG" dirty="0"/>
              <a:t>The task is to land the rover successfully between the flags without crashing or moving off the screen.</a:t>
            </a:r>
          </a:p>
          <a:p>
            <a:endParaRPr lang="en-GB" dirty="0"/>
          </a:p>
        </p:txBody>
      </p:sp>
    </p:spTree>
    <p:extLst>
      <p:ext uri="{BB962C8B-B14F-4D97-AF65-F5344CB8AC3E}">
        <p14:creationId xmlns:p14="http://schemas.microsoft.com/office/powerpoint/2010/main" val="2937600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34CE4-8431-4FE8-9666-26E7F89350D3}"/>
              </a:ext>
            </a:extLst>
          </p:cNvPr>
          <p:cNvSpPr>
            <a:spLocks noGrp="1"/>
          </p:cNvSpPr>
          <p:nvPr>
            <p:ph type="title"/>
          </p:nvPr>
        </p:nvSpPr>
        <p:spPr/>
        <p:txBody>
          <a:bodyPr/>
          <a:lstStyle/>
          <a:p>
            <a:r>
              <a:rPr lang="en-SG" dirty="0"/>
              <a:t>Gan Evaluation – Quantitative / Numeric</a:t>
            </a:r>
            <a:endParaRPr lang="en-GB" dirty="0"/>
          </a:p>
        </p:txBody>
      </p:sp>
      <p:sp>
        <p:nvSpPr>
          <p:cNvPr id="3" name="Content Placeholder 2">
            <a:extLst>
              <a:ext uri="{FF2B5EF4-FFF2-40B4-BE49-F238E27FC236}">
                <a16:creationId xmlns:a16="http://schemas.microsoft.com/office/drawing/2014/main" id="{21CDA08E-10A8-4E46-BA8E-276A39B5A327}"/>
              </a:ext>
            </a:extLst>
          </p:cNvPr>
          <p:cNvSpPr>
            <a:spLocks noGrp="1"/>
          </p:cNvSpPr>
          <p:nvPr>
            <p:ph idx="1"/>
          </p:nvPr>
        </p:nvSpPr>
        <p:spPr/>
        <p:txBody>
          <a:bodyPr/>
          <a:lstStyle/>
          <a:p>
            <a:r>
              <a:rPr lang="en-SG" dirty="0"/>
              <a:t>The environment is LunarLander-V2, from Open-AI’s gym toolkit</a:t>
            </a:r>
          </a:p>
          <a:p>
            <a:r>
              <a:rPr lang="en-SG" dirty="0"/>
              <a:t>The task is to land the rover successfully between the flags without crashing or moving off the screen.</a:t>
            </a:r>
          </a:p>
          <a:p>
            <a:endParaRPr lang="en-GB" dirty="0"/>
          </a:p>
        </p:txBody>
      </p:sp>
    </p:spTree>
    <p:extLst>
      <p:ext uri="{BB962C8B-B14F-4D97-AF65-F5344CB8AC3E}">
        <p14:creationId xmlns:p14="http://schemas.microsoft.com/office/powerpoint/2010/main" val="985413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34CE4-8431-4FE8-9666-26E7F89350D3}"/>
              </a:ext>
            </a:extLst>
          </p:cNvPr>
          <p:cNvSpPr>
            <a:spLocks noGrp="1"/>
          </p:cNvSpPr>
          <p:nvPr>
            <p:ph type="title"/>
          </p:nvPr>
        </p:nvSpPr>
        <p:spPr/>
        <p:txBody>
          <a:bodyPr/>
          <a:lstStyle/>
          <a:p>
            <a:r>
              <a:rPr lang="en-SG" dirty="0"/>
              <a:t>Image Generation</a:t>
            </a:r>
            <a:endParaRPr lang="en-GB" dirty="0"/>
          </a:p>
        </p:txBody>
      </p:sp>
      <p:sp>
        <p:nvSpPr>
          <p:cNvPr id="3" name="Content Placeholder 2">
            <a:extLst>
              <a:ext uri="{FF2B5EF4-FFF2-40B4-BE49-F238E27FC236}">
                <a16:creationId xmlns:a16="http://schemas.microsoft.com/office/drawing/2014/main" id="{21CDA08E-10A8-4E46-BA8E-276A39B5A327}"/>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66247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34CE4-8431-4FE8-9666-26E7F89350D3}"/>
              </a:ext>
            </a:extLst>
          </p:cNvPr>
          <p:cNvSpPr>
            <a:spLocks noGrp="1"/>
          </p:cNvSpPr>
          <p:nvPr>
            <p:ph type="title"/>
          </p:nvPr>
        </p:nvSpPr>
        <p:spPr/>
        <p:txBody>
          <a:bodyPr/>
          <a:lstStyle/>
          <a:p>
            <a:r>
              <a:rPr lang="en-SG" dirty="0"/>
              <a:t>Conclusions</a:t>
            </a:r>
            <a:endParaRPr lang="en-GB" dirty="0"/>
          </a:p>
        </p:txBody>
      </p:sp>
      <p:sp>
        <p:nvSpPr>
          <p:cNvPr id="3" name="Content Placeholder 2">
            <a:extLst>
              <a:ext uri="{FF2B5EF4-FFF2-40B4-BE49-F238E27FC236}">
                <a16:creationId xmlns:a16="http://schemas.microsoft.com/office/drawing/2014/main" id="{21CDA08E-10A8-4E46-BA8E-276A39B5A327}"/>
              </a:ext>
            </a:extLst>
          </p:cNvPr>
          <p:cNvSpPr>
            <a:spLocks noGrp="1"/>
          </p:cNvSpPr>
          <p:nvPr>
            <p:ph idx="1"/>
          </p:nvPr>
        </p:nvSpPr>
        <p:spPr/>
        <p:txBody>
          <a:bodyPr>
            <a:normAutofit/>
          </a:bodyPr>
          <a:lstStyle/>
          <a:p>
            <a:r>
              <a:rPr lang="en-US" sz="2400" dirty="0"/>
              <a:t>Image generation is no easy feat, by any means. (I’m not a great artist)</a:t>
            </a:r>
          </a:p>
          <a:p>
            <a:r>
              <a:rPr lang="en-US" sz="2400" dirty="0"/>
              <a:t>GANS are a really fascinating part of machine learning</a:t>
            </a:r>
          </a:p>
          <a:p>
            <a:r>
              <a:rPr lang="en-US" sz="2400" dirty="0"/>
              <a:t>They make us rethink what is possible using math and quite frankly,</a:t>
            </a:r>
          </a:p>
          <a:p>
            <a:r>
              <a:rPr lang="en-US" sz="2400" dirty="0"/>
              <a:t>opens us to new possibilities</a:t>
            </a:r>
          </a:p>
          <a:p>
            <a:r>
              <a:rPr lang="en-US" sz="2400" dirty="0"/>
              <a:t>Neural networks may be incorporated into our lives right under our very noses</a:t>
            </a:r>
          </a:p>
        </p:txBody>
      </p:sp>
    </p:spTree>
    <p:extLst>
      <p:ext uri="{BB962C8B-B14F-4D97-AF65-F5344CB8AC3E}">
        <p14:creationId xmlns:p14="http://schemas.microsoft.com/office/powerpoint/2010/main" val="996380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34CE4-8431-4FE8-9666-26E7F89350D3}"/>
              </a:ext>
            </a:extLst>
          </p:cNvPr>
          <p:cNvSpPr>
            <a:spLocks noGrp="1"/>
          </p:cNvSpPr>
          <p:nvPr>
            <p:ph type="title"/>
          </p:nvPr>
        </p:nvSpPr>
        <p:spPr/>
        <p:txBody>
          <a:bodyPr/>
          <a:lstStyle/>
          <a:p>
            <a:r>
              <a:rPr lang="en-SG" dirty="0"/>
              <a:t>References</a:t>
            </a:r>
            <a:endParaRPr lang="en-GB" dirty="0"/>
          </a:p>
        </p:txBody>
      </p:sp>
      <p:sp>
        <p:nvSpPr>
          <p:cNvPr id="3" name="Content Placeholder 2">
            <a:extLst>
              <a:ext uri="{FF2B5EF4-FFF2-40B4-BE49-F238E27FC236}">
                <a16:creationId xmlns:a16="http://schemas.microsoft.com/office/drawing/2014/main" id="{21CDA08E-10A8-4E46-BA8E-276A39B5A327}"/>
              </a:ext>
            </a:extLst>
          </p:cNvPr>
          <p:cNvSpPr>
            <a:spLocks noGrp="1"/>
          </p:cNvSpPr>
          <p:nvPr>
            <p:ph idx="1"/>
          </p:nvPr>
        </p:nvSpPr>
        <p:spPr/>
        <p:txBody>
          <a:bodyPr/>
          <a:lstStyle/>
          <a:p>
            <a:r>
              <a:rPr lang="en-GB" dirty="0">
                <a:hlinkClick r:id="rId2"/>
              </a:rPr>
              <a:t>https://machinelearningmastery.com/how-to-develop-a-generative-adversarial-network-for-a-cifar-10-small-object-photographs-from-scratch/</a:t>
            </a:r>
            <a:r>
              <a:rPr lang="en-GB" dirty="0"/>
              <a:t> </a:t>
            </a:r>
          </a:p>
          <a:p>
            <a:r>
              <a:rPr lang="en-GB" dirty="0">
                <a:hlinkClick r:id="rId3"/>
              </a:rPr>
              <a:t>https://machinelearningmastery.com/how-to-implement-the-inception-score-from-scratch-for-evaluating-generated-images/</a:t>
            </a:r>
            <a:r>
              <a:rPr lang="en-GB" dirty="0"/>
              <a:t> </a:t>
            </a:r>
          </a:p>
          <a:p>
            <a:r>
              <a:rPr lang="en-GB" dirty="0">
                <a:hlinkClick r:id="rId4"/>
              </a:rPr>
              <a:t>https://machinelearningmastery.com/how-to-implement-the-frechet-inception-distance-fid-from-scratch/</a:t>
            </a:r>
            <a:r>
              <a:rPr lang="en-GB" dirty="0"/>
              <a:t> </a:t>
            </a:r>
          </a:p>
          <a:p>
            <a:r>
              <a:rPr lang="en-GB" dirty="0">
                <a:hlinkClick r:id="rId5"/>
              </a:rPr>
              <a:t>https://towardsdatascience.com/gan-ways-to-improve-gan-performance-acf37f9f59b</a:t>
            </a:r>
            <a:r>
              <a:rPr lang="en-GB" dirty="0"/>
              <a:t> </a:t>
            </a:r>
          </a:p>
          <a:p>
            <a:r>
              <a:rPr lang="en-GB" dirty="0">
                <a:hlinkClick r:id="rId6"/>
              </a:rPr>
              <a:t>https://machinelearningmastery.com/how-to-train-stable-generative-adversarial-networks/</a:t>
            </a:r>
            <a:r>
              <a:rPr lang="en-GB" dirty="0"/>
              <a:t> </a:t>
            </a:r>
          </a:p>
        </p:txBody>
      </p:sp>
    </p:spTree>
    <p:extLst>
      <p:ext uri="{BB962C8B-B14F-4D97-AF65-F5344CB8AC3E}">
        <p14:creationId xmlns:p14="http://schemas.microsoft.com/office/powerpoint/2010/main" val="898468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34CE4-8431-4FE8-9666-26E7F89350D3}"/>
              </a:ext>
            </a:extLst>
          </p:cNvPr>
          <p:cNvSpPr>
            <a:spLocks noGrp="1"/>
          </p:cNvSpPr>
          <p:nvPr>
            <p:ph type="title"/>
          </p:nvPr>
        </p:nvSpPr>
        <p:spPr/>
        <p:txBody>
          <a:bodyPr/>
          <a:lstStyle/>
          <a:p>
            <a:r>
              <a:rPr lang="en-SG" dirty="0"/>
              <a:t>Background Research – CIFAR-10 Dataset</a:t>
            </a:r>
            <a:endParaRPr lang="en-GB" dirty="0"/>
          </a:p>
        </p:txBody>
      </p:sp>
      <p:sp>
        <p:nvSpPr>
          <p:cNvPr id="3" name="Content Placeholder 2">
            <a:extLst>
              <a:ext uri="{FF2B5EF4-FFF2-40B4-BE49-F238E27FC236}">
                <a16:creationId xmlns:a16="http://schemas.microsoft.com/office/drawing/2014/main" id="{21CDA08E-10A8-4E46-BA8E-276A39B5A327}"/>
              </a:ext>
            </a:extLst>
          </p:cNvPr>
          <p:cNvSpPr>
            <a:spLocks noGrp="1"/>
          </p:cNvSpPr>
          <p:nvPr>
            <p:ph idx="1"/>
          </p:nvPr>
        </p:nvSpPr>
        <p:spPr>
          <a:xfrm>
            <a:off x="581191" y="2180497"/>
            <a:ext cx="7935487" cy="4209670"/>
          </a:xfrm>
        </p:spPr>
        <p:txBody>
          <a:bodyPr>
            <a:normAutofit/>
          </a:bodyPr>
          <a:lstStyle/>
          <a:p>
            <a:pPr marL="0" indent="0">
              <a:buNone/>
            </a:pPr>
            <a:r>
              <a:rPr lang="en-US" sz="2400" dirty="0"/>
              <a:t>CIFAR-10 is a dataset which comprises 60,000 32x32 coloured images in 10 classes/categories, with 6000 images per class. There are 50000 training images and 10000 test images in total (i.e. 5000 training and 1000 test images per class).</a:t>
            </a:r>
          </a:p>
          <a:p>
            <a:r>
              <a:rPr lang="en-US" sz="2400" dirty="0"/>
              <a:t>The classes are completely mutually exclusive. There is no overlap between automobiles and trucks. "Automobile" includes sedans, SUVs, things of that sort. "Truck" includes only big trucks. Neither includes pickup trucks.</a:t>
            </a:r>
          </a:p>
          <a:p>
            <a:r>
              <a:rPr lang="en-US" sz="2400" dirty="0"/>
              <a:t>This ensures that each class is isolated from the rest.</a:t>
            </a:r>
            <a:endParaRPr lang="en-GB" sz="2400" dirty="0"/>
          </a:p>
        </p:txBody>
      </p:sp>
      <p:sp>
        <p:nvSpPr>
          <p:cNvPr id="4" name="TextBox 3">
            <a:extLst>
              <a:ext uri="{FF2B5EF4-FFF2-40B4-BE49-F238E27FC236}">
                <a16:creationId xmlns:a16="http://schemas.microsoft.com/office/drawing/2014/main" id="{D24B8BDF-7F17-4FEB-874B-F76F9482F0BD}"/>
              </a:ext>
            </a:extLst>
          </p:cNvPr>
          <p:cNvSpPr txBox="1"/>
          <p:nvPr/>
        </p:nvSpPr>
        <p:spPr>
          <a:xfrm>
            <a:off x="9377916" y="2591182"/>
            <a:ext cx="2105247" cy="3388300"/>
          </a:xfrm>
          <a:prstGeom prst="rect">
            <a:avLst/>
          </a:prstGeom>
          <a:noFill/>
        </p:spPr>
        <p:txBody>
          <a:bodyPr wrap="square" rtlCol="0">
            <a:spAutoFit/>
          </a:bodyPr>
          <a:lstStyle/>
          <a:p>
            <a:pPr marL="342900" indent="-342900">
              <a:lnSpc>
                <a:spcPct val="120000"/>
              </a:lnSpc>
              <a:buFont typeface="+mj-lt"/>
              <a:buAutoNum type="arabicPeriod"/>
            </a:pPr>
            <a:r>
              <a:rPr lang="en-US" sz="1800" dirty="0"/>
              <a:t>airplane</a:t>
            </a:r>
          </a:p>
          <a:p>
            <a:pPr marL="342900" indent="-342900">
              <a:lnSpc>
                <a:spcPct val="120000"/>
              </a:lnSpc>
              <a:buFont typeface="+mj-lt"/>
              <a:buAutoNum type="arabicPeriod"/>
            </a:pPr>
            <a:r>
              <a:rPr lang="en-US" sz="1800" dirty="0"/>
              <a:t>automobile</a:t>
            </a:r>
          </a:p>
          <a:p>
            <a:pPr marL="342900" indent="-342900">
              <a:lnSpc>
                <a:spcPct val="120000"/>
              </a:lnSpc>
              <a:buFont typeface="+mj-lt"/>
              <a:buAutoNum type="arabicPeriod"/>
            </a:pPr>
            <a:r>
              <a:rPr lang="en-US" sz="1800" dirty="0"/>
              <a:t>bird</a:t>
            </a:r>
          </a:p>
          <a:p>
            <a:pPr marL="342900" indent="-342900">
              <a:lnSpc>
                <a:spcPct val="120000"/>
              </a:lnSpc>
              <a:buFont typeface="+mj-lt"/>
              <a:buAutoNum type="arabicPeriod"/>
            </a:pPr>
            <a:r>
              <a:rPr lang="en-US" sz="1800" dirty="0"/>
              <a:t>cat</a:t>
            </a:r>
          </a:p>
          <a:p>
            <a:pPr marL="342900" indent="-342900">
              <a:lnSpc>
                <a:spcPct val="120000"/>
              </a:lnSpc>
              <a:buFont typeface="+mj-lt"/>
              <a:buAutoNum type="arabicPeriod"/>
            </a:pPr>
            <a:r>
              <a:rPr lang="en-US" sz="1800" dirty="0"/>
              <a:t>deer</a:t>
            </a:r>
          </a:p>
          <a:p>
            <a:pPr marL="342900" indent="-342900">
              <a:lnSpc>
                <a:spcPct val="120000"/>
              </a:lnSpc>
              <a:buFont typeface="+mj-lt"/>
              <a:buAutoNum type="arabicPeriod"/>
            </a:pPr>
            <a:r>
              <a:rPr lang="en-US" sz="1800" dirty="0"/>
              <a:t>dog</a:t>
            </a:r>
          </a:p>
          <a:p>
            <a:pPr marL="342900" indent="-342900">
              <a:lnSpc>
                <a:spcPct val="120000"/>
              </a:lnSpc>
              <a:buFont typeface="+mj-lt"/>
              <a:buAutoNum type="arabicPeriod"/>
            </a:pPr>
            <a:r>
              <a:rPr lang="en-US" sz="1800" dirty="0"/>
              <a:t>frog</a:t>
            </a:r>
          </a:p>
          <a:p>
            <a:pPr marL="342900" indent="-342900">
              <a:lnSpc>
                <a:spcPct val="120000"/>
              </a:lnSpc>
              <a:buFont typeface="+mj-lt"/>
              <a:buAutoNum type="arabicPeriod"/>
            </a:pPr>
            <a:r>
              <a:rPr lang="en-US" sz="1800" dirty="0"/>
              <a:t>horse</a:t>
            </a:r>
          </a:p>
          <a:p>
            <a:pPr marL="342900" indent="-342900">
              <a:lnSpc>
                <a:spcPct val="120000"/>
              </a:lnSpc>
              <a:buFont typeface="+mj-lt"/>
              <a:buAutoNum type="arabicPeriod"/>
            </a:pPr>
            <a:r>
              <a:rPr lang="en-US" sz="1800" dirty="0"/>
              <a:t>ship</a:t>
            </a:r>
          </a:p>
          <a:p>
            <a:pPr marL="342900" indent="-342900">
              <a:lnSpc>
                <a:spcPct val="120000"/>
              </a:lnSpc>
              <a:buFont typeface="+mj-lt"/>
              <a:buAutoNum type="arabicPeriod"/>
            </a:pPr>
            <a:r>
              <a:rPr lang="en-US" sz="1800" dirty="0"/>
              <a:t>truck</a:t>
            </a:r>
          </a:p>
        </p:txBody>
      </p:sp>
    </p:spTree>
    <p:extLst>
      <p:ext uri="{BB962C8B-B14F-4D97-AF65-F5344CB8AC3E}">
        <p14:creationId xmlns:p14="http://schemas.microsoft.com/office/powerpoint/2010/main" val="211505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34CE4-8431-4FE8-9666-26E7F89350D3}"/>
              </a:ext>
            </a:extLst>
          </p:cNvPr>
          <p:cNvSpPr>
            <a:spLocks noGrp="1"/>
          </p:cNvSpPr>
          <p:nvPr>
            <p:ph type="title"/>
          </p:nvPr>
        </p:nvSpPr>
        <p:spPr/>
        <p:txBody>
          <a:bodyPr/>
          <a:lstStyle/>
          <a:p>
            <a:r>
              <a:rPr lang="en-SG" dirty="0"/>
              <a:t>Background Research – GANs</a:t>
            </a:r>
            <a:endParaRPr lang="en-GB" dirty="0"/>
          </a:p>
        </p:txBody>
      </p:sp>
      <p:sp>
        <p:nvSpPr>
          <p:cNvPr id="3" name="Content Placeholder 2">
            <a:extLst>
              <a:ext uri="{FF2B5EF4-FFF2-40B4-BE49-F238E27FC236}">
                <a16:creationId xmlns:a16="http://schemas.microsoft.com/office/drawing/2014/main" id="{21CDA08E-10A8-4E46-BA8E-276A39B5A327}"/>
              </a:ext>
            </a:extLst>
          </p:cNvPr>
          <p:cNvSpPr>
            <a:spLocks noGrp="1"/>
          </p:cNvSpPr>
          <p:nvPr>
            <p:ph idx="1"/>
          </p:nvPr>
        </p:nvSpPr>
        <p:spPr>
          <a:xfrm>
            <a:off x="581192" y="2180496"/>
            <a:ext cx="11029615" cy="4369160"/>
          </a:xfrm>
        </p:spPr>
        <p:txBody>
          <a:bodyPr/>
          <a:lstStyle/>
          <a:p>
            <a:r>
              <a:rPr lang="en-SG" dirty="0"/>
              <a:t>Since this is an image generation problem, GANs come to mind. Specifically, non-style-transfer GANs (like </a:t>
            </a:r>
            <a:r>
              <a:rPr lang="en-SG" dirty="0" err="1"/>
              <a:t>CycleGAN</a:t>
            </a:r>
            <a:r>
              <a:rPr lang="en-SG" dirty="0"/>
              <a:t>/</a:t>
            </a:r>
            <a:r>
              <a:rPr lang="en-SG" dirty="0" err="1"/>
              <a:t>StyleGAN</a:t>
            </a:r>
            <a:r>
              <a:rPr lang="en-SG" dirty="0"/>
              <a:t>).</a:t>
            </a:r>
          </a:p>
          <a:p>
            <a:r>
              <a:rPr lang="en-SG" dirty="0"/>
              <a:t>Therefore, some candidate GANs include vanilla DCGAN, Conditional DCGAN and WGAN.</a:t>
            </a:r>
          </a:p>
          <a:p>
            <a:r>
              <a:rPr lang="en-SG" dirty="0"/>
              <a:t>All these GANs make use of some convolutional neural network (CNN) for both the generator and discriminator.</a:t>
            </a:r>
          </a:p>
          <a:p>
            <a:r>
              <a:rPr lang="en-SG" dirty="0"/>
              <a:t>Conditional GAN takes an additional feature, which is the desire category of the image.</a:t>
            </a:r>
          </a:p>
          <a:p>
            <a:r>
              <a:rPr lang="en-SG" dirty="0"/>
              <a:t>WGAN uses a specific loss function, known as the Wasserstein Loss function (W in WGAN).</a:t>
            </a:r>
          </a:p>
          <a:p>
            <a:r>
              <a:rPr lang="en-SG" dirty="0"/>
              <a:t>I decided to start with DCGAN and then try out CDCGAN and WGAN if I had time. Unfortunately, I did not have time to try them out</a:t>
            </a:r>
          </a:p>
          <a:p>
            <a:r>
              <a:rPr lang="en-SG" dirty="0"/>
              <a:t>I tried using DCGAN on the entire CIFAR-10 dataset at once. The results were completely unrecognizable.</a:t>
            </a:r>
          </a:p>
          <a:p>
            <a:r>
              <a:rPr lang="en-SG" dirty="0"/>
              <a:t>Thus, I partitioned the dataset by class in hope of generating better quality images.</a:t>
            </a:r>
          </a:p>
        </p:txBody>
      </p:sp>
    </p:spTree>
    <p:extLst>
      <p:ext uri="{BB962C8B-B14F-4D97-AF65-F5344CB8AC3E}">
        <p14:creationId xmlns:p14="http://schemas.microsoft.com/office/powerpoint/2010/main" val="4101025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175732C-A509-470D-9836-76E48191BC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434CE4-8431-4FE8-9666-26E7F89350D3}"/>
              </a:ext>
            </a:extLst>
          </p:cNvPr>
          <p:cNvSpPr>
            <a:spLocks noGrp="1"/>
          </p:cNvSpPr>
          <p:nvPr>
            <p:ph type="title"/>
          </p:nvPr>
        </p:nvSpPr>
        <p:spPr>
          <a:xfrm>
            <a:off x="584202" y="702156"/>
            <a:ext cx="7225075" cy="1013800"/>
          </a:xfrm>
        </p:spPr>
        <p:txBody>
          <a:bodyPr>
            <a:normAutofit/>
          </a:bodyPr>
          <a:lstStyle/>
          <a:p>
            <a:r>
              <a:rPr lang="en-SG">
                <a:solidFill>
                  <a:schemeClr val="accent1"/>
                </a:solidFill>
              </a:rPr>
              <a:t>EDA</a:t>
            </a:r>
            <a:endParaRPr lang="en-GB">
              <a:solidFill>
                <a:schemeClr val="accent1"/>
              </a:solidFill>
            </a:endParaRPr>
          </a:p>
        </p:txBody>
      </p:sp>
      <p:grpSp>
        <p:nvGrpSpPr>
          <p:cNvPr id="14" name="Group 13">
            <a:extLst>
              <a:ext uri="{FF2B5EF4-FFF2-40B4-BE49-F238E27FC236}">
                <a16:creationId xmlns:a16="http://schemas.microsoft.com/office/drawing/2014/main" id="{376D5795-E463-41B9-85D2-473EE0A46B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9CF27612-C535-4D0C-9EAE-87F74C97B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B8BFEC1B-A380-4A69-AC71-88399B644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689AB692-3273-4D6B-8AA7-674073E958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3" name="Content Placeholder 2">
            <a:extLst>
              <a:ext uri="{FF2B5EF4-FFF2-40B4-BE49-F238E27FC236}">
                <a16:creationId xmlns:a16="http://schemas.microsoft.com/office/drawing/2014/main" id="{21CDA08E-10A8-4E46-BA8E-276A39B5A327}"/>
              </a:ext>
            </a:extLst>
          </p:cNvPr>
          <p:cNvSpPr>
            <a:spLocks noGrp="1"/>
          </p:cNvSpPr>
          <p:nvPr>
            <p:ph idx="1"/>
          </p:nvPr>
        </p:nvSpPr>
        <p:spPr>
          <a:xfrm>
            <a:off x="646701" y="2024124"/>
            <a:ext cx="7011410" cy="3962266"/>
          </a:xfrm>
        </p:spPr>
        <p:txBody>
          <a:bodyPr>
            <a:normAutofit/>
          </a:bodyPr>
          <a:lstStyle/>
          <a:p>
            <a:r>
              <a:rPr lang="en-SG" dirty="0"/>
              <a:t>To begin, I conducted simple exploratory data analysis to ensure the data was indeed as it stated</a:t>
            </a:r>
          </a:p>
          <a:p>
            <a:r>
              <a:rPr lang="en-SG" dirty="0"/>
              <a:t>The classes were balanced with 6000 images from each</a:t>
            </a:r>
          </a:p>
          <a:p>
            <a:r>
              <a:rPr lang="en-GB" dirty="0"/>
              <a:t>The images were an assortment of cats, dogs, cars, etc.</a:t>
            </a:r>
          </a:p>
          <a:p>
            <a:r>
              <a:rPr lang="en-GB" dirty="0"/>
              <a:t>They ranged from poor quality (absolutely weird) to clearly represented</a:t>
            </a:r>
          </a:p>
          <a:p>
            <a:r>
              <a:rPr lang="en-GB" dirty="0"/>
              <a:t>This indicated that I had to perform some data cleaning prior to training the GAN models</a:t>
            </a:r>
          </a:p>
        </p:txBody>
      </p:sp>
      <p:pic>
        <p:nvPicPr>
          <p:cNvPr id="5" name="Picture 4">
            <a:extLst>
              <a:ext uri="{FF2B5EF4-FFF2-40B4-BE49-F238E27FC236}">
                <a16:creationId xmlns:a16="http://schemas.microsoft.com/office/drawing/2014/main" id="{1F97B27B-0028-4377-BEC1-8A16F92AEE28}"/>
              </a:ext>
            </a:extLst>
          </p:cNvPr>
          <p:cNvPicPr>
            <a:picLocks noChangeAspect="1"/>
          </p:cNvPicPr>
          <p:nvPr/>
        </p:nvPicPr>
        <p:blipFill rotWithShape="1">
          <a:blip r:embed="rId2"/>
          <a:srcRect l="1389" r="1412" b="5"/>
          <a:stretch/>
        </p:blipFill>
        <p:spPr>
          <a:xfrm>
            <a:off x="8042147" y="776496"/>
            <a:ext cx="3472475" cy="2652504"/>
          </a:xfrm>
          <a:prstGeom prst="rect">
            <a:avLst/>
          </a:prstGeom>
        </p:spPr>
      </p:pic>
      <p:pic>
        <p:nvPicPr>
          <p:cNvPr id="7" name="Picture 6">
            <a:extLst>
              <a:ext uri="{FF2B5EF4-FFF2-40B4-BE49-F238E27FC236}">
                <a16:creationId xmlns:a16="http://schemas.microsoft.com/office/drawing/2014/main" id="{DDDAB5FE-5AB2-499F-86BB-F45B902CF47A}"/>
              </a:ext>
            </a:extLst>
          </p:cNvPr>
          <p:cNvPicPr>
            <a:picLocks noChangeAspect="1"/>
          </p:cNvPicPr>
          <p:nvPr/>
        </p:nvPicPr>
        <p:blipFill rotWithShape="1">
          <a:blip r:embed="rId3"/>
          <a:srcRect t="501" r="-2" b="4014"/>
          <a:stretch/>
        </p:blipFill>
        <p:spPr>
          <a:xfrm>
            <a:off x="8042590" y="3562063"/>
            <a:ext cx="3702877" cy="2828501"/>
          </a:xfrm>
          <a:prstGeom prst="rect">
            <a:avLst/>
          </a:prstGeom>
        </p:spPr>
      </p:pic>
    </p:spTree>
    <p:extLst>
      <p:ext uri="{BB962C8B-B14F-4D97-AF65-F5344CB8AC3E}">
        <p14:creationId xmlns:p14="http://schemas.microsoft.com/office/powerpoint/2010/main" val="2593610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34CE4-8431-4FE8-9666-26E7F89350D3}"/>
              </a:ext>
            </a:extLst>
          </p:cNvPr>
          <p:cNvSpPr>
            <a:spLocks noGrp="1"/>
          </p:cNvSpPr>
          <p:nvPr>
            <p:ph type="title"/>
          </p:nvPr>
        </p:nvSpPr>
        <p:spPr/>
        <p:txBody>
          <a:bodyPr/>
          <a:lstStyle/>
          <a:p>
            <a:r>
              <a:rPr lang="en-SG" dirty="0"/>
              <a:t>Defining GAN Components</a:t>
            </a:r>
            <a:endParaRPr lang="en-GB" dirty="0"/>
          </a:p>
        </p:txBody>
      </p:sp>
      <p:sp>
        <p:nvSpPr>
          <p:cNvPr id="3" name="Content Placeholder 2">
            <a:extLst>
              <a:ext uri="{FF2B5EF4-FFF2-40B4-BE49-F238E27FC236}">
                <a16:creationId xmlns:a16="http://schemas.microsoft.com/office/drawing/2014/main" id="{21CDA08E-10A8-4E46-BA8E-276A39B5A327}"/>
              </a:ext>
            </a:extLst>
          </p:cNvPr>
          <p:cNvSpPr>
            <a:spLocks noGrp="1"/>
          </p:cNvSpPr>
          <p:nvPr>
            <p:ph idx="1"/>
          </p:nvPr>
        </p:nvSpPr>
        <p:spPr>
          <a:xfrm>
            <a:off x="581193" y="1934195"/>
            <a:ext cx="6595784" cy="4620723"/>
          </a:xfrm>
        </p:spPr>
        <p:txBody>
          <a:bodyPr/>
          <a:lstStyle/>
          <a:p>
            <a:r>
              <a:rPr lang="en-SG" dirty="0"/>
              <a:t>First, I defined an abstract </a:t>
            </a:r>
            <a:r>
              <a:rPr lang="en-SG" dirty="0" err="1"/>
              <a:t>BaseGAN</a:t>
            </a:r>
            <a:r>
              <a:rPr lang="en-SG" dirty="0"/>
              <a:t> class which was supposed to support all 3 types of GANs (DCGAN, CDCGAN, WGAN)</a:t>
            </a:r>
          </a:p>
          <a:p>
            <a:r>
              <a:rPr lang="en-SG" dirty="0"/>
              <a:t>I then created two custom layers by inheriting </a:t>
            </a:r>
            <a:r>
              <a:rPr lang="en-SG" dirty="0" err="1"/>
              <a:t>tensorflow.keras.layers.Layer</a:t>
            </a:r>
            <a:endParaRPr lang="en-SG" dirty="0"/>
          </a:p>
          <a:p>
            <a:r>
              <a:rPr lang="en-SG" dirty="0"/>
              <a:t>These custom classes simply encapsulated the layers that are reused often in the discriminator and generator respectively</a:t>
            </a:r>
          </a:p>
          <a:p>
            <a:r>
              <a:rPr lang="en-GB" dirty="0"/>
              <a:t>The </a:t>
            </a:r>
            <a:r>
              <a:rPr lang="en-GB" dirty="0" err="1"/>
              <a:t>ConvBlock</a:t>
            </a:r>
            <a:r>
              <a:rPr lang="en-GB" dirty="0"/>
              <a:t> layer was used for downsampling and feature extraction in the discriminator</a:t>
            </a:r>
          </a:p>
          <a:p>
            <a:r>
              <a:rPr lang="en-GB" dirty="0"/>
              <a:t>The </a:t>
            </a:r>
            <a:r>
              <a:rPr lang="en-GB" dirty="0" err="1"/>
              <a:t>ConvTransposeBlock</a:t>
            </a:r>
            <a:r>
              <a:rPr lang="en-GB" dirty="0"/>
              <a:t> layer was used for upsampling and feature generation in the generator</a:t>
            </a:r>
          </a:p>
          <a:p>
            <a:r>
              <a:rPr lang="en-GB" dirty="0"/>
              <a:t>This architecture was inspired by VGG</a:t>
            </a:r>
          </a:p>
        </p:txBody>
      </p:sp>
      <p:pic>
        <p:nvPicPr>
          <p:cNvPr id="7" name="Picture 6">
            <a:extLst>
              <a:ext uri="{FF2B5EF4-FFF2-40B4-BE49-F238E27FC236}">
                <a16:creationId xmlns:a16="http://schemas.microsoft.com/office/drawing/2014/main" id="{0F5817E9-DE08-4D00-86F5-272EDA343338}"/>
              </a:ext>
            </a:extLst>
          </p:cNvPr>
          <p:cNvPicPr>
            <a:picLocks noChangeAspect="1"/>
          </p:cNvPicPr>
          <p:nvPr/>
        </p:nvPicPr>
        <p:blipFill>
          <a:blip r:embed="rId2"/>
          <a:stretch>
            <a:fillRect/>
          </a:stretch>
        </p:blipFill>
        <p:spPr>
          <a:xfrm>
            <a:off x="7437756" y="1934195"/>
            <a:ext cx="4300588" cy="1494805"/>
          </a:xfrm>
          <a:prstGeom prst="rect">
            <a:avLst/>
          </a:prstGeom>
        </p:spPr>
      </p:pic>
      <p:pic>
        <p:nvPicPr>
          <p:cNvPr id="9" name="Picture 8">
            <a:extLst>
              <a:ext uri="{FF2B5EF4-FFF2-40B4-BE49-F238E27FC236}">
                <a16:creationId xmlns:a16="http://schemas.microsoft.com/office/drawing/2014/main" id="{E4DC3DEC-C8AF-4D94-9134-5F53F5B423D8}"/>
              </a:ext>
            </a:extLst>
          </p:cNvPr>
          <p:cNvPicPr>
            <a:picLocks noChangeAspect="1"/>
          </p:cNvPicPr>
          <p:nvPr/>
        </p:nvPicPr>
        <p:blipFill rotWithShape="1">
          <a:blip r:embed="rId3"/>
          <a:srcRect r="32835"/>
          <a:stretch/>
        </p:blipFill>
        <p:spPr>
          <a:xfrm>
            <a:off x="7437756" y="3553908"/>
            <a:ext cx="4300588" cy="1439871"/>
          </a:xfrm>
          <a:prstGeom prst="rect">
            <a:avLst/>
          </a:prstGeom>
        </p:spPr>
      </p:pic>
      <p:pic>
        <p:nvPicPr>
          <p:cNvPr id="11" name="Picture 10">
            <a:extLst>
              <a:ext uri="{FF2B5EF4-FFF2-40B4-BE49-F238E27FC236}">
                <a16:creationId xmlns:a16="http://schemas.microsoft.com/office/drawing/2014/main" id="{2734B3A6-EAF1-4A7D-83E5-8A008048056E}"/>
              </a:ext>
            </a:extLst>
          </p:cNvPr>
          <p:cNvPicPr>
            <a:picLocks noChangeAspect="1"/>
          </p:cNvPicPr>
          <p:nvPr/>
        </p:nvPicPr>
        <p:blipFill>
          <a:blip r:embed="rId4"/>
          <a:stretch>
            <a:fillRect/>
          </a:stretch>
        </p:blipFill>
        <p:spPr>
          <a:xfrm>
            <a:off x="7437756" y="5142045"/>
            <a:ext cx="4300587" cy="1412873"/>
          </a:xfrm>
          <a:prstGeom prst="rect">
            <a:avLst/>
          </a:prstGeom>
        </p:spPr>
      </p:pic>
    </p:spTree>
    <p:extLst>
      <p:ext uri="{BB962C8B-B14F-4D97-AF65-F5344CB8AC3E}">
        <p14:creationId xmlns:p14="http://schemas.microsoft.com/office/powerpoint/2010/main" val="10566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34CE4-8431-4FE8-9666-26E7F89350D3}"/>
              </a:ext>
            </a:extLst>
          </p:cNvPr>
          <p:cNvSpPr>
            <a:spLocks noGrp="1"/>
          </p:cNvSpPr>
          <p:nvPr>
            <p:ph type="title"/>
          </p:nvPr>
        </p:nvSpPr>
        <p:spPr/>
        <p:txBody>
          <a:bodyPr/>
          <a:lstStyle/>
          <a:p>
            <a:r>
              <a:rPr lang="en-SG" dirty="0"/>
              <a:t>Defining GAN Components</a:t>
            </a:r>
            <a:endParaRPr lang="en-GB" dirty="0"/>
          </a:p>
        </p:txBody>
      </p:sp>
      <p:sp>
        <p:nvSpPr>
          <p:cNvPr id="3" name="Content Placeholder 2">
            <a:extLst>
              <a:ext uri="{FF2B5EF4-FFF2-40B4-BE49-F238E27FC236}">
                <a16:creationId xmlns:a16="http://schemas.microsoft.com/office/drawing/2014/main" id="{21CDA08E-10A8-4E46-BA8E-276A39B5A327}"/>
              </a:ext>
            </a:extLst>
          </p:cNvPr>
          <p:cNvSpPr>
            <a:spLocks noGrp="1"/>
          </p:cNvSpPr>
          <p:nvPr>
            <p:ph idx="1"/>
          </p:nvPr>
        </p:nvSpPr>
        <p:spPr>
          <a:xfrm>
            <a:off x="581193" y="2180496"/>
            <a:ext cx="5287980" cy="3678303"/>
          </a:xfrm>
        </p:spPr>
        <p:txBody>
          <a:bodyPr/>
          <a:lstStyle/>
          <a:p>
            <a:r>
              <a:rPr lang="en-SG" dirty="0"/>
              <a:t>Some other utility functions were also defined</a:t>
            </a:r>
            <a:r>
              <a:rPr lang="en-GB" dirty="0"/>
              <a:t>,</a:t>
            </a:r>
            <a:r>
              <a:rPr lang="en-SG" dirty="0"/>
              <a:t> such as:</a:t>
            </a:r>
          </a:p>
          <a:p>
            <a:pPr lvl="1"/>
            <a:r>
              <a:rPr lang="en-SG" dirty="0"/>
              <a:t>Data partitioning functions</a:t>
            </a:r>
          </a:p>
          <a:p>
            <a:pPr lvl="1"/>
            <a:r>
              <a:rPr lang="en-SG" dirty="0"/>
              <a:t>Image sharpening functions</a:t>
            </a:r>
          </a:p>
          <a:p>
            <a:pPr lvl="1"/>
            <a:r>
              <a:rPr lang="en-SG" dirty="0"/>
              <a:t>Pixel value normalisation functions</a:t>
            </a:r>
          </a:p>
          <a:p>
            <a:pPr lvl="1"/>
            <a:r>
              <a:rPr lang="en-GB" dirty="0"/>
              <a:t>Label smoothing function</a:t>
            </a:r>
          </a:p>
          <a:p>
            <a:pPr lvl="1"/>
            <a:r>
              <a:rPr lang="en-GB" dirty="0"/>
              <a:t>Image/GIF generation functions</a:t>
            </a:r>
          </a:p>
        </p:txBody>
      </p:sp>
      <p:pic>
        <p:nvPicPr>
          <p:cNvPr id="5" name="Picture 4">
            <a:extLst>
              <a:ext uri="{FF2B5EF4-FFF2-40B4-BE49-F238E27FC236}">
                <a16:creationId xmlns:a16="http://schemas.microsoft.com/office/drawing/2014/main" id="{56B366C3-E020-4CE3-993B-B5B5D7640A09}"/>
              </a:ext>
            </a:extLst>
          </p:cNvPr>
          <p:cNvPicPr>
            <a:picLocks noChangeAspect="1"/>
          </p:cNvPicPr>
          <p:nvPr/>
        </p:nvPicPr>
        <p:blipFill>
          <a:blip r:embed="rId2"/>
          <a:stretch>
            <a:fillRect/>
          </a:stretch>
        </p:blipFill>
        <p:spPr>
          <a:xfrm>
            <a:off x="6322826" y="2180496"/>
            <a:ext cx="5287981" cy="676466"/>
          </a:xfrm>
          <a:prstGeom prst="rect">
            <a:avLst/>
          </a:prstGeom>
        </p:spPr>
      </p:pic>
      <p:pic>
        <p:nvPicPr>
          <p:cNvPr id="7" name="Picture 6">
            <a:extLst>
              <a:ext uri="{FF2B5EF4-FFF2-40B4-BE49-F238E27FC236}">
                <a16:creationId xmlns:a16="http://schemas.microsoft.com/office/drawing/2014/main" id="{8C2C7C4C-0E46-40D0-B9E0-86EDA8639A64}"/>
              </a:ext>
            </a:extLst>
          </p:cNvPr>
          <p:cNvPicPr>
            <a:picLocks noChangeAspect="1"/>
          </p:cNvPicPr>
          <p:nvPr/>
        </p:nvPicPr>
        <p:blipFill>
          <a:blip r:embed="rId3"/>
          <a:stretch>
            <a:fillRect/>
          </a:stretch>
        </p:blipFill>
        <p:spPr>
          <a:xfrm>
            <a:off x="6322826" y="3090767"/>
            <a:ext cx="5569351" cy="676466"/>
          </a:xfrm>
          <a:prstGeom prst="rect">
            <a:avLst/>
          </a:prstGeom>
        </p:spPr>
      </p:pic>
      <p:pic>
        <p:nvPicPr>
          <p:cNvPr id="9" name="Picture 8">
            <a:extLst>
              <a:ext uri="{FF2B5EF4-FFF2-40B4-BE49-F238E27FC236}">
                <a16:creationId xmlns:a16="http://schemas.microsoft.com/office/drawing/2014/main" id="{041FC89A-FDEA-4CED-8CAC-4DE117C6A1B6}"/>
              </a:ext>
            </a:extLst>
          </p:cNvPr>
          <p:cNvPicPr>
            <a:picLocks noChangeAspect="1"/>
          </p:cNvPicPr>
          <p:nvPr/>
        </p:nvPicPr>
        <p:blipFill>
          <a:blip r:embed="rId4"/>
          <a:stretch>
            <a:fillRect/>
          </a:stretch>
        </p:blipFill>
        <p:spPr>
          <a:xfrm>
            <a:off x="6322826" y="3897749"/>
            <a:ext cx="4278266" cy="1609645"/>
          </a:xfrm>
          <a:prstGeom prst="rect">
            <a:avLst/>
          </a:prstGeom>
        </p:spPr>
      </p:pic>
      <p:pic>
        <p:nvPicPr>
          <p:cNvPr id="11" name="Picture 10">
            <a:extLst>
              <a:ext uri="{FF2B5EF4-FFF2-40B4-BE49-F238E27FC236}">
                <a16:creationId xmlns:a16="http://schemas.microsoft.com/office/drawing/2014/main" id="{378CE4E1-3544-43F7-BBAE-6F62F4A1896C}"/>
              </a:ext>
            </a:extLst>
          </p:cNvPr>
          <p:cNvPicPr>
            <a:picLocks noChangeAspect="1"/>
          </p:cNvPicPr>
          <p:nvPr/>
        </p:nvPicPr>
        <p:blipFill>
          <a:blip r:embed="rId5"/>
          <a:stretch>
            <a:fillRect/>
          </a:stretch>
        </p:blipFill>
        <p:spPr>
          <a:xfrm>
            <a:off x="6463511" y="5694259"/>
            <a:ext cx="5287980" cy="923170"/>
          </a:xfrm>
          <a:prstGeom prst="rect">
            <a:avLst/>
          </a:prstGeom>
        </p:spPr>
      </p:pic>
    </p:spTree>
    <p:extLst>
      <p:ext uri="{BB962C8B-B14F-4D97-AF65-F5344CB8AC3E}">
        <p14:creationId xmlns:p14="http://schemas.microsoft.com/office/powerpoint/2010/main" val="2543945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34CE4-8431-4FE8-9666-26E7F89350D3}"/>
              </a:ext>
            </a:extLst>
          </p:cNvPr>
          <p:cNvSpPr>
            <a:spLocks noGrp="1"/>
          </p:cNvSpPr>
          <p:nvPr>
            <p:ph type="title"/>
          </p:nvPr>
        </p:nvSpPr>
        <p:spPr/>
        <p:txBody>
          <a:bodyPr/>
          <a:lstStyle/>
          <a:p>
            <a:r>
              <a:rPr lang="en-SG" dirty="0"/>
              <a:t>Gan Training – Image Selection</a:t>
            </a:r>
            <a:endParaRPr lang="en-GB" dirty="0"/>
          </a:p>
        </p:txBody>
      </p:sp>
      <p:sp>
        <p:nvSpPr>
          <p:cNvPr id="3" name="Content Placeholder 2">
            <a:extLst>
              <a:ext uri="{FF2B5EF4-FFF2-40B4-BE49-F238E27FC236}">
                <a16:creationId xmlns:a16="http://schemas.microsoft.com/office/drawing/2014/main" id="{21CDA08E-10A8-4E46-BA8E-276A39B5A327}"/>
              </a:ext>
            </a:extLst>
          </p:cNvPr>
          <p:cNvSpPr>
            <a:spLocks noGrp="1"/>
          </p:cNvSpPr>
          <p:nvPr>
            <p:ph idx="1"/>
          </p:nvPr>
        </p:nvSpPr>
        <p:spPr>
          <a:xfrm>
            <a:off x="581193" y="2180496"/>
            <a:ext cx="5514808" cy="4496751"/>
          </a:xfrm>
        </p:spPr>
        <p:txBody>
          <a:bodyPr/>
          <a:lstStyle/>
          <a:p>
            <a:r>
              <a:rPr lang="en-SG" dirty="0"/>
              <a:t>Before training any GAN models, I performed very simplistic image selection in an effort to keep only the best quality images for the GANs to learn from</a:t>
            </a:r>
          </a:p>
          <a:p>
            <a:endParaRPr lang="en-SG" dirty="0"/>
          </a:p>
          <a:p>
            <a:endParaRPr lang="en-GB" dirty="0"/>
          </a:p>
        </p:txBody>
      </p:sp>
    </p:spTree>
    <p:extLst>
      <p:ext uri="{BB962C8B-B14F-4D97-AF65-F5344CB8AC3E}">
        <p14:creationId xmlns:p14="http://schemas.microsoft.com/office/powerpoint/2010/main" val="2555234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34CE4-8431-4FE8-9666-26E7F89350D3}"/>
              </a:ext>
            </a:extLst>
          </p:cNvPr>
          <p:cNvSpPr>
            <a:spLocks noGrp="1"/>
          </p:cNvSpPr>
          <p:nvPr>
            <p:ph type="title"/>
          </p:nvPr>
        </p:nvSpPr>
        <p:spPr/>
        <p:txBody>
          <a:bodyPr/>
          <a:lstStyle/>
          <a:p>
            <a:r>
              <a:rPr lang="en-SG" dirty="0"/>
              <a:t>GAN Training – Feature Engineering</a:t>
            </a:r>
            <a:endParaRPr lang="en-GB" dirty="0"/>
          </a:p>
        </p:txBody>
      </p:sp>
      <p:sp>
        <p:nvSpPr>
          <p:cNvPr id="3" name="Content Placeholder 2">
            <a:extLst>
              <a:ext uri="{FF2B5EF4-FFF2-40B4-BE49-F238E27FC236}">
                <a16:creationId xmlns:a16="http://schemas.microsoft.com/office/drawing/2014/main" id="{21CDA08E-10A8-4E46-BA8E-276A39B5A327}"/>
              </a:ext>
            </a:extLst>
          </p:cNvPr>
          <p:cNvSpPr>
            <a:spLocks noGrp="1"/>
          </p:cNvSpPr>
          <p:nvPr>
            <p:ph idx="1"/>
          </p:nvPr>
        </p:nvSpPr>
        <p:spPr>
          <a:xfrm>
            <a:off x="570614" y="2169864"/>
            <a:ext cx="6574465" cy="4071448"/>
          </a:xfrm>
        </p:spPr>
        <p:txBody>
          <a:bodyPr/>
          <a:lstStyle/>
          <a:p>
            <a:endParaRPr lang="en-GB" dirty="0"/>
          </a:p>
        </p:txBody>
      </p:sp>
    </p:spTree>
    <p:extLst>
      <p:ext uri="{BB962C8B-B14F-4D97-AF65-F5344CB8AC3E}">
        <p14:creationId xmlns:p14="http://schemas.microsoft.com/office/powerpoint/2010/main" val="2421767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34CE4-8431-4FE8-9666-26E7F89350D3}"/>
              </a:ext>
            </a:extLst>
          </p:cNvPr>
          <p:cNvSpPr>
            <a:spLocks noGrp="1"/>
          </p:cNvSpPr>
          <p:nvPr>
            <p:ph type="title"/>
          </p:nvPr>
        </p:nvSpPr>
        <p:spPr/>
        <p:txBody>
          <a:bodyPr/>
          <a:lstStyle/>
          <a:p>
            <a:r>
              <a:rPr lang="en-SG" dirty="0"/>
              <a:t>Gan Training – Model Architecture</a:t>
            </a:r>
            <a:endParaRPr lang="en-GB" dirty="0"/>
          </a:p>
        </p:txBody>
      </p:sp>
      <p:sp>
        <p:nvSpPr>
          <p:cNvPr id="3" name="Content Placeholder 2">
            <a:extLst>
              <a:ext uri="{FF2B5EF4-FFF2-40B4-BE49-F238E27FC236}">
                <a16:creationId xmlns:a16="http://schemas.microsoft.com/office/drawing/2014/main" id="{21CDA08E-10A8-4E46-BA8E-276A39B5A327}"/>
              </a:ext>
            </a:extLst>
          </p:cNvPr>
          <p:cNvSpPr>
            <a:spLocks noGrp="1"/>
          </p:cNvSpPr>
          <p:nvPr>
            <p:ph idx="1"/>
          </p:nvPr>
        </p:nvSpPr>
        <p:spPr/>
        <p:txBody>
          <a:bodyPr/>
          <a:lstStyle/>
          <a:p>
            <a:r>
              <a:rPr lang="en-SG" dirty="0"/>
              <a:t>The environment is LunarLander-V2, from Open-AI’s gym toolkit</a:t>
            </a:r>
          </a:p>
          <a:p>
            <a:r>
              <a:rPr lang="en-SG" dirty="0"/>
              <a:t>The task is to land the rover successfully between the flags without crashing or moving off the screen.</a:t>
            </a:r>
          </a:p>
          <a:p>
            <a:endParaRPr lang="en-GB" dirty="0"/>
          </a:p>
        </p:txBody>
      </p:sp>
    </p:spTree>
    <p:extLst>
      <p:ext uri="{BB962C8B-B14F-4D97-AF65-F5344CB8AC3E}">
        <p14:creationId xmlns:p14="http://schemas.microsoft.com/office/powerpoint/2010/main" val="205381474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142</TotalTime>
  <Words>784</Words>
  <Application>Microsoft Office PowerPoint</Application>
  <PresentationFormat>Widescreen</PresentationFormat>
  <Paragraphs>77</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Gill Sans MT</vt:lpstr>
      <vt:lpstr>Wingdings 2</vt:lpstr>
      <vt:lpstr>Dividend</vt:lpstr>
      <vt:lpstr>DELE CA2 Part A</vt:lpstr>
      <vt:lpstr>Background Research – CIFAR-10 Dataset</vt:lpstr>
      <vt:lpstr>Background Research – GANs</vt:lpstr>
      <vt:lpstr>EDA</vt:lpstr>
      <vt:lpstr>Defining GAN Components</vt:lpstr>
      <vt:lpstr>Defining GAN Components</vt:lpstr>
      <vt:lpstr>Gan Training – Image Selection</vt:lpstr>
      <vt:lpstr>GAN Training – Feature Engineering</vt:lpstr>
      <vt:lpstr>Gan Training – Model Architecture</vt:lpstr>
      <vt:lpstr>Gan Training – Model Tracking</vt:lpstr>
      <vt:lpstr>Gan Optimization</vt:lpstr>
      <vt:lpstr>Gan Evaluation – Qualitative / Visual</vt:lpstr>
      <vt:lpstr>Gan Evaluation – Quantitative / Numeric</vt:lpstr>
      <vt:lpstr>Image Generation</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DELE CA2 Part A</dc:title>
  <dc:creator>ETHAN TAN WEE EN</dc:creator>
  <cp:lastModifiedBy>ETHAN TAN WEE EN</cp:lastModifiedBy>
  <cp:revision>2</cp:revision>
  <dcterms:created xsi:type="dcterms:W3CDTF">2022-02-09T03:50:10Z</dcterms:created>
  <dcterms:modified xsi:type="dcterms:W3CDTF">2022-02-12T11:11:02Z</dcterms:modified>
</cp:coreProperties>
</file>