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Lst>
  <p:sldSz cy="5143500" cx="9144000"/>
  <p:notesSz cx="6858000" cy="9144000"/>
  <p:embeddedFontLst>
    <p:embeddedFont>
      <p:font typeface="Roboto"/>
      <p:regular r:id="rId55"/>
      <p:bold r:id="rId56"/>
      <p:italic r:id="rId57"/>
      <p:boldItalic r:id="rId58"/>
    </p:embeddedFont>
    <p:embeddedFont>
      <p:font typeface="Cairo"/>
      <p:regular r:id="rId59"/>
      <p:bold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6A0DEC2-4886-4DCC-B689-6C5D664DD071}">
  <a:tblStyle styleId="{86A0DEC2-4886-4DCC-B689-6C5D664DD07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Cairo-bold.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Roboto-regular.fntdata"/><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Roboto-italic.fntdata"/><Relationship Id="rId12" Type="http://schemas.openxmlformats.org/officeDocument/2006/relationships/slide" Target="slides/slide6.xml"/><Relationship Id="rId56" Type="http://schemas.openxmlformats.org/officeDocument/2006/relationships/font" Target="fonts/Roboto-bold.fntdata"/><Relationship Id="rId15" Type="http://schemas.openxmlformats.org/officeDocument/2006/relationships/slide" Target="slides/slide9.xml"/><Relationship Id="rId59" Type="http://schemas.openxmlformats.org/officeDocument/2006/relationships/font" Target="fonts/Cairo-regular.fntdata"/><Relationship Id="rId14" Type="http://schemas.openxmlformats.org/officeDocument/2006/relationships/slide" Target="slides/slide8.xml"/><Relationship Id="rId58" Type="http://schemas.openxmlformats.org/officeDocument/2006/relationships/font" Target="fonts/Robo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d2c3e7a3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bd2c3e7a3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bcb8fc375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bcb8fc375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d2c3e7a3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bd2c3e7a3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bcb8fc375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bcb8fc375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bcb8fc375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bcb8fc375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bccc66d20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bccc66d20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bccc66d2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bccc66d2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bccc66d20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bccc66d20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be06531f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be06531f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be06531f6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be06531f6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be06531f6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be06531f6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bccc66d20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bccc66d20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be06531f6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be06531f6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be06531f6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be06531f6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bd15f1b75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bd15f1b75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be06531f6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be06531f6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bd15f1b7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bd15f1b7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bd15f1b75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bd15f1b75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be06531f6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be06531f6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be06531f6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be06531f6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bdfee75e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bdfee75e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bdfee75e2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bdfee75e2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bdfee75e2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bdfee75e2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bdfee75e2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bdfee75e2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bdfee75e2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bdfee75e2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bdfee75e2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bdfee75e2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bdfee75e24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bdfee75e2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bdfee75e2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bdfee75e2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bdfee75e2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bdfee75e2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bcb8fc375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bcb8fc375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bd15f1b75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bd15f1b75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bdfee75e2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bdfee75e2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bd15f1b75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bd15f1b75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bdfee75e2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bdfee75e2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bdfee75e24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bdfee75e24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bdfee75e24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bdfee75e24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bdfee75e2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bdfee75e2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bdfee75e24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bdfee75e24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be06531f6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be06531f6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bcb8fc375b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bcb8fc375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bcb8fc375b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bcb8fc375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bd15f1b75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bd15f1b75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bcb8fc37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bcb8fc37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bccc66d20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bccc66d20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sgcarmart.com/news/article.php?AID=6475#:~:text=Taxis%20will%20be%20removed%20from,Authority%20(LTA)%20announced%20today.&amp;text=Under%20the%20new%20move%2C%20taxi,under%20the%20Vehicle%20Quota%20System." TargetMode="External"/><Relationship Id="rId4" Type="http://schemas.openxmlformats.org/officeDocument/2006/relationships/hyperlink" Target="https://www.straitstimes.com/singapore/transport/private-hire-demand-pushes-up-car-coe-premiums" TargetMode="External"/><Relationship Id="rId5" Type="http://schemas.openxmlformats.org/officeDocument/2006/relationships/hyperlink" Target="https://www.straitstimes.com/singapore/transport/private-hire-demand-pushes-up-car-coe-premium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7.png"/><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11.png"/><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 Id="rId3"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 Id="rId3" Type="http://schemas.openxmlformats.org/officeDocument/2006/relationships/image" Target="../media/image2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 Id="rId3" Type="http://schemas.openxmlformats.org/officeDocument/2006/relationships/image" Target="../media/image1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 Id="rId3" Type="http://schemas.openxmlformats.org/officeDocument/2006/relationships/image" Target="../media/image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5.xml"/><Relationship Id="rId3" Type="http://schemas.openxmlformats.org/officeDocument/2006/relationships/image" Target="../media/image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 Id="rId3" Type="http://schemas.openxmlformats.org/officeDocument/2006/relationships/hyperlink" Target="https://www.techinasia.com/uber-bids-continue-prop-car-coe-prices-singapore" TargetMode="External"/><Relationship Id="rId4" Type="http://schemas.openxmlformats.org/officeDocument/2006/relationships/hyperlink" Target="https://www.straitstimes.com/singapore/transport/private-hire-demand-pushes-up-car-coe-premiums" TargetMode="External"/><Relationship Id="rId5" Type="http://schemas.openxmlformats.org/officeDocument/2006/relationships/hyperlink" Target="https://www.sgcarmart.com/news/article.php?AID=6475#:~:text=Taxis%20will%20be%20removed%20from,Authority%20(LTA)%20announced%20today.&amp;text=Under%20the%20new%20move%2C%20taxi,under%20the%20Vehicle%20Quota%20System." TargetMode="External"/><Relationship Id="rId6" Type="http://schemas.openxmlformats.org/officeDocument/2006/relationships/hyperlink" Target="https://ucars.sg/blog/complete-guide-coe-bidd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 Analysis on COE in SG</a:t>
            </a:r>
            <a:endParaRPr/>
          </a:p>
        </p:txBody>
      </p:sp>
      <p:sp>
        <p:nvSpPr>
          <p:cNvPr id="86" name="Google Shape;86;p13"/>
          <p:cNvSpPr txBox="1"/>
          <p:nvPr>
            <p:ph idx="1" type="subTitle"/>
          </p:nvPr>
        </p:nvSpPr>
        <p:spPr>
          <a:xfrm>
            <a:off x="598100" y="2715945"/>
            <a:ext cx="8222100" cy="11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Ethan Tan</a:t>
            </a:r>
            <a:endParaRPr/>
          </a:p>
          <a:p>
            <a:pPr indent="0" lvl="0" marL="0" rtl="0" algn="l">
              <a:spcBef>
                <a:spcPts val="0"/>
              </a:spcBef>
              <a:spcAft>
                <a:spcPts val="0"/>
              </a:spcAft>
              <a:buNone/>
            </a:pPr>
            <a:r>
              <a:rPr lang="en"/>
              <a:t>p</a:t>
            </a:r>
            <a:r>
              <a:rPr lang="en"/>
              <a:t>2012085</a:t>
            </a:r>
            <a:endParaRPr/>
          </a:p>
          <a:p>
            <a:pPr indent="0" lvl="0" marL="0" rtl="0" algn="l">
              <a:spcBef>
                <a:spcPts val="0"/>
              </a:spcBef>
              <a:spcAft>
                <a:spcPts val="0"/>
              </a:spcAft>
              <a:buNone/>
            </a:pPr>
            <a:r>
              <a:rPr lang="en"/>
              <a:t>DAAA/1B/03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Brief Introduction to COE</a:t>
            </a:r>
            <a:endParaRPr/>
          </a:p>
        </p:txBody>
      </p:sp>
      <p:sp>
        <p:nvSpPr>
          <p:cNvPr id="162" name="Google Shape;162;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Despite the monumental cost of purchasing a COE, each COE is only valid for 10 years, after which one has to buy a new one, renew their existing COE or stop driving.</a:t>
            </a:r>
            <a:endParaRPr/>
          </a:p>
          <a:p>
            <a:pPr indent="0" lvl="0" marL="0" rtl="0" algn="l">
              <a:spcBef>
                <a:spcPts val="1600"/>
              </a:spcBef>
              <a:spcAft>
                <a:spcPts val="1600"/>
              </a:spcAft>
              <a:buNone/>
            </a:pPr>
            <a:r>
              <a:rPr lang="en"/>
              <a:t>The cost of COE renewal as dictated by Prevailing Quota Premium (PQP), is not cheap either, sometimes even surpassing that of a new COE. This makes many Singaporeans opt to buy new COEs rather than renew their existing ones.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Brief Introduction to the Bidding System</a:t>
            </a:r>
            <a:endParaRPr/>
          </a:p>
        </p:txBody>
      </p:sp>
      <p:sp>
        <p:nvSpPr>
          <p:cNvPr id="168" name="Google Shape;168;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COEs are obtained through a process known as a bidding system. Car owners submit their bids (which is the amount they are willing to pay) when the bidding session opens (which is twice a month).</a:t>
            </a:r>
            <a:endParaRPr/>
          </a:p>
          <a:p>
            <a:pPr indent="0" lvl="0" marL="0" rtl="0" algn="l">
              <a:spcBef>
                <a:spcPts val="1600"/>
              </a:spcBef>
              <a:spcAft>
                <a:spcPts val="0"/>
              </a:spcAft>
              <a:buNone/>
            </a:pPr>
            <a:r>
              <a:rPr lang="en"/>
              <a:t>There will be a quota each time, which is the number of COEs released during that bidding session.</a:t>
            </a:r>
            <a:endParaRPr/>
          </a:p>
          <a:p>
            <a:pPr indent="0" lvl="0" marL="0" rtl="0" algn="l">
              <a:spcBef>
                <a:spcPts val="1600"/>
              </a:spcBef>
              <a:spcAft>
                <a:spcPts val="1600"/>
              </a:spcAft>
              <a:buNone/>
            </a:pPr>
            <a:r>
              <a:rPr lang="en"/>
              <a:t>When the bidding session closes, the highest bids placed will be granted COE at the cost of the lowest reserve bid.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Brief Introduction to VQS</a:t>
            </a:r>
            <a:endParaRPr/>
          </a:p>
        </p:txBody>
      </p:sp>
      <p:sp>
        <p:nvSpPr>
          <p:cNvPr id="174" name="Google Shape;174;p24"/>
          <p:cNvSpPr txBox="1"/>
          <p:nvPr>
            <p:ph idx="1" type="body"/>
          </p:nvPr>
        </p:nvSpPr>
        <p:spPr>
          <a:xfrm>
            <a:off x="311700" y="1229875"/>
            <a:ext cx="8520600" cy="344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quota is determined by the Vehicle Quota System (VQS) and is based on:</a:t>
            </a:r>
            <a:endParaRPr/>
          </a:p>
          <a:p>
            <a:pPr indent="-342900" lvl="0" marL="457200" rtl="0" algn="l">
              <a:spcBef>
                <a:spcPts val="1600"/>
              </a:spcBef>
              <a:spcAft>
                <a:spcPts val="0"/>
              </a:spcAft>
              <a:buSzPts val="1800"/>
              <a:buAutoNum type="arabicPeriod"/>
            </a:pPr>
            <a:r>
              <a:rPr lang="en"/>
              <a:t>Number of vehicles deregistered (expired or scrapped)</a:t>
            </a:r>
            <a:endParaRPr/>
          </a:p>
          <a:p>
            <a:pPr indent="-342900" lvl="0" marL="457200" rtl="0" algn="l">
              <a:spcBef>
                <a:spcPts val="0"/>
              </a:spcBef>
              <a:spcAft>
                <a:spcPts val="0"/>
              </a:spcAft>
              <a:buSzPts val="1800"/>
              <a:buAutoNum type="arabicPeriod"/>
            </a:pPr>
            <a:r>
              <a:rPr lang="en"/>
              <a:t>Number of temporary COEs that were expired or cancelled</a:t>
            </a:r>
            <a:endParaRPr/>
          </a:p>
          <a:p>
            <a:pPr indent="-342900" lvl="0" marL="457200" rtl="0" algn="l">
              <a:spcBef>
                <a:spcPts val="0"/>
              </a:spcBef>
              <a:spcAft>
                <a:spcPts val="0"/>
              </a:spcAft>
              <a:buSzPts val="1800"/>
              <a:buAutoNum type="arabicPeriod"/>
            </a:pPr>
            <a:r>
              <a:rPr lang="en"/>
              <a:t>Allowable vehicle population growth</a:t>
            </a:r>
            <a:endParaRPr/>
          </a:p>
          <a:p>
            <a:pPr indent="0" lvl="0" marL="0" rtl="0" algn="l">
              <a:spcBef>
                <a:spcPts val="1600"/>
              </a:spcBef>
              <a:spcAft>
                <a:spcPts val="0"/>
              </a:spcAft>
              <a:buNone/>
            </a:pPr>
            <a:r>
              <a:rPr lang="en" u="sng">
                <a:solidFill>
                  <a:schemeClr val="hlink"/>
                </a:solidFill>
                <a:hlinkClick r:id="rId3"/>
              </a:rPr>
              <a:t>Taxis</a:t>
            </a:r>
            <a:r>
              <a:rPr lang="en"/>
              <a:t> are exempt from COE requirement, since 2012</a:t>
            </a:r>
            <a:endParaRPr/>
          </a:p>
          <a:p>
            <a:pPr indent="0" lvl="0" marL="0" rtl="0" algn="l">
              <a:spcBef>
                <a:spcPts val="1600"/>
              </a:spcBef>
              <a:spcAft>
                <a:spcPts val="0"/>
              </a:spcAft>
              <a:buNone/>
            </a:pPr>
            <a:r>
              <a:rPr lang="en"/>
              <a:t>For the sake of keeping the subsequent analyses focused, </a:t>
            </a:r>
            <a:endParaRPr/>
          </a:p>
          <a:p>
            <a:pPr indent="0" lvl="0" marL="0" rtl="0" algn="l">
              <a:spcBef>
                <a:spcPts val="0"/>
              </a:spcBef>
              <a:spcAft>
                <a:spcPts val="0"/>
              </a:spcAft>
              <a:buNone/>
            </a:pPr>
            <a:r>
              <a:rPr lang="en" u="sng">
                <a:solidFill>
                  <a:schemeClr val="hlink"/>
                </a:solidFill>
                <a:hlinkClick r:id="rId4"/>
              </a:rPr>
              <a:t>p</a:t>
            </a:r>
            <a:r>
              <a:rPr lang="en" u="sng">
                <a:solidFill>
                  <a:schemeClr val="hlink"/>
                </a:solidFill>
                <a:hlinkClick r:id="rId5"/>
              </a:rPr>
              <a:t>rivate hire car companies</a:t>
            </a:r>
            <a:r>
              <a:rPr lang="en"/>
              <a:t> (i.e. Uber, Grab) and parallel</a:t>
            </a:r>
            <a:endParaRPr/>
          </a:p>
          <a:p>
            <a:pPr indent="0" lvl="0" marL="0" rtl="0" algn="l">
              <a:spcBef>
                <a:spcPts val="0"/>
              </a:spcBef>
              <a:spcAft>
                <a:spcPts val="0"/>
              </a:spcAft>
              <a:buNone/>
            </a:pPr>
            <a:r>
              <a:rPr lang="en"/>
              <a:t>imported cars will be ignored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 of this EDA</a:t>
            </a:r>
            <a:endParaRPr/>
          </a:p>
        </p:txBody>
      </p:sp>
      <p:sp>
        <p:nvSpPr>
          <p:cNvPr id="180" name="Google Shape;180;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AutoNum type="arabicPeriod"/>
            </a:pPr>
            <a:r>
              <a:rPr lang="en"/>
              <a:t>Find factors of which influence COE premium</a:t>
            </a:r>
            <a:endParaRPr/>
          </a:p>
          <a:p>
            <a:pPr indent="-342900" lvl="0" marL="457200" rtl="0" algn="l">
              <a:lnSpc>
                <a:spcPct val="200000"/>
              </a:lnSpc>
              <a:spcBef>
                <a:spcPts val="0"/>
              </a:spcBef>
              <a:spcAft>
                <a:spcPts val="0"/>
              </a:spcAft>
              <a:buSzPts val="1800"/>
              <a:buAutoNum type="arabicPeriod"/>
            </a:pPr>
            <a:r>
              <a:rPr lang="en"/>
              <a:t>Find correlation among the factors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Examples of Factors to be Studied</a:t>
            </a:r>
            <a:endParaRPr/>
          </a:p>
        </p:txBody>
      </p:sp>
      <p:sp>
        <p:nvSpPr>
          <p:cNvPr id="186" name="Google Shape;186;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AutoNum type="arabicPeriod"/>
            </a:pPr>
            <a:r>
              <a:rPr lang="en"/>
              <a:t>Quota</a:t>
            </a:r>
            <a:endParaRPr/>
          </a:p>
          <a:p>
            <a:pPr indent="-342900" lvl="0" marL="457200" rtl="0" algn="l">
              <a:lnSpc>
                <a:spcPct val="200000"/>
              </a:lnSpc>
              <a:spcBef>
                <a:spcPts val="0"/>
              </a:spcBef>
              <a:spcAft>
                <a:spcPts val="0"/>
              </a:spcAft>
              <a:buSzPts val="1800"/>
              <a:buAutoNum type="arabicPeriod"/>
            </a:pPr>
            <a:r>
              <a:rPr lang="en"/>
              <a:t>Date</a:t>
            </a:r>
            <a:endParaRPr/>
          </a:p>
          <a:p>
            <a:pPr indent="-342900" lvl="0" marL="457200" rtl="0" algn="l">
              <a:lnSpc>
                <a:spcPct val="200000"/>
              </a:lnSpc>
              <a:spcBef>
                <a:spcPts val="0"/>
              </a:spcBef>
              <a:spcAft>
                <a:spcPts val="0"/>
              </a:spcAft>
              <a:buSzPts val="1800"/>
              <a:buAutoNum type="arabicPeriod"/>
            </a:pPr>
            <a:r>
              <a:rPr lang="en"/>
              <a:t>Bidding Session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Analysis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8"/>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Vehicle Category</a:t>
            </a:r>
            <a:endParaRPr/>
          </a:p>
        </p:txBody>
      </p:sp>
      <p:sp>
        <p:nvSpPr>
          <p:cNvPr id="197" name="Google Shape;197;p28"/>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Factor 1</a:t>
            </a:r>
            <a:endParaRPr/>
          </a:p>
        </p:txBody>
      </p:sp>
      <p:sp>
        <p:nvSpPr>
          <p:cNvPr id="198" name="Google Shape;198;p2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Which vehicles pay more for COE?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9"/>
          <p:cNvSpPr txBox="1"/>
          <p:nvPr>
            <p:ph type="title"/>
          </p:nvPr>
        </p:nvSpPr>
        <p:spPr>
          <a:xfrm>
            <a:off x="311700" y="226650"/>
            <a:ext cx="44532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Premium by Category</a:t>
            </a:r>
            <a:endParaRPr/>
          </a:p>
        </p:txBody>
      </p:sp>
      <p:sp>
        <p:nvSpPr>
          <p:cNvPr id="204" name="Google Shape;204;p29"/>
          <p:cNvSpPr txBox="1"/>
          <p:nvPr>
            <p:ph idx="1" type="body"/>
          </p:nvPr>
        </p:nvSpPr>
        <p:spPr>
          <a:xfrm>
            <a:off x="311700" y="1037175"/>
            <a:ext cx="4453200" cy="350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Category is the most defining factor when it comes to COE pricing, with Categories A and B topping the charts.</a:t>
            </a:r>
            <a:endParaRPr/>
          </a:p>
          <a:p>
            <a:pPr indent="0" lvl="0" marL="0" rtl="0" algn="l">
              <a:spcBef>
                <a:spcPts val="1600"/>
              </a:spcBef>
              <a:spcAft>
                <a:spcPts val="0"/>
              </a:spcAft>
              <a:buNone/>
            </a:pPr>
            <a:r>
              <a:rPr lang="en"/>
              <a:t>We can’t comment too much on Category C, since it is reserved for corporate purposes.</a:t>
            </a:r>
            <a:endParaRPr/>
          </a:p>
          <a:p>
            <a:pPr indent="0" lvl="0" marL="0" rtl="0" algn="l">
              <a:spcBef>
                <a:spcPts val="1600"/>
              </a:spcBef>
              <a:spcAft>
                <a:spcPts val="0"/>
              </a:spcAft>
              <a:buNone/>
            </a:pPr>
            <a:r>
              <a:rPr lang="en"/>
              <a:t>Since Category D is for motorcycles, the premium for Category D is obviously always the lowest.</a:t>
            </a:r>
            <a:endParaRPr/>
          </a:p>
          <a:p>
            <a:pPr indent="0" lvl="0" marL="0" rtl="0" algn="l">
              <a:spcBef>
                <a:spcPts val="1600"/>
              </a:spcBef>
              <a:spcAft>
                <a:spcPts val="1600"/>
              </a:spcAft>
              <a:buNone/>
            </a:pPr>
            <a:r>
              <a:t/>
            </a:r>
            <a:endParaRPr/>
          </a:p>
        </p:txBody>
      </p:sp>
      <p:pic>
        <p:nvPicPr>
          <p:cNvPr id="205" name="Google Shape;205;p29"/>
          <p:cNvPicPr preferRelativeResize="0"/>
          <p:nvPr/>
        </p:nvPicPr>
        <p:blipFill rotWithShape="1">
          <a:blip r:embed="rId3">
            <a:alphaModFix/>
          </a:blip>
          <a:srcRect b="1880" l="5184" r="7676" t="4583"/>
          <a:stretch/>
        </p:blipFill>
        <p:spPr>
          <a:xfrm>
            <a:off x="4841050" y="59825"/>
            <a:ext cx="4302950" cy="2771124"/>
          </a:xfrm>
          <a:prstGeom prst="rect">
            <a:avLst/>
          </a:prstGeom>
          <a:noFill/>
          <a:ln>
            <a:noFill/>
          </a:ln>
        </p:spPr>
      </p:pic>
      <p:sp>
        <p:nvSpPr>
          <p:cNvPr id="206" name="Google Shape;206;p29"/>
          <p:cNvSpPr txBox="1"/>
          <p:nvPr/>
        </p:nvSpPr>
        <p:spPr>
          <a:xfrm>
            <a:off x="5143650" y="2981150"/>
            <a:ext cx="3867600" cy="2023500"/>
          </a:xfrm>
          <a:prstGeom prst="rect">
            <a:avLst/>
          </a:prstGeom>
          <a:solidFill>
            <a:srgbClr val="CCCCC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980000"/>
                </a:solidFill>
                <a:latin typeface="Roboto"/>
                <a:ea typeface="Roboto"/>
                <a:cs typeface="Roboto"/>
                <a:sym typeface="Roboto"/>
              </a:rPr>
              <a:t>T</a:t>
            </a:r>
            <a:r>
              <a:rPr lang="en" sz="1000">
                <a:solidFill>
                  <a:srgbClr val="980000"/>
                </a:solidFill>
                <a:latin typeface="Roboto"/>
                <a:ea typeface="Roboto"/>
                <a:cs typeface="Roboto"/>
                <a:sym typeface="Roboto"/>
              </a:rPr>
              <a:t>hese are the definitions of the above categories:</a:t>
            </a:r>
            <a:endParaRPr sz="1000">
              <a:solidFill>
                <a:srgbClr val="980000"/>
              </a:solidFill>
              <a:latin typeface="Roboto"/>
              <a:ea typeface="Roboto"/>
              <a:cs typeface="Roboto"/>
              <a:sym typeface="Roboto"/>
            </a:endParaRPr>
          </a:p>
          <a:p>
            <a:pPr indent="-292100" lvl="0" marL="457200" rtl="0" algn="l">
              <a:lnSpc>
                <a:spcPct val="115000"/>
              </a:lnSpc>
              <a:spcBef>
                <a:spcPts val="1600"/>
              </a:spcBef>
              <a:spcAft>
                <a:spcPts val="0"/>
              </a:spcAft>
              <a:buClr>
                <a:srgbClr val="980000"/>
              </a:buClr>
              <a:buSzPts val="1000"/>
              <a:buFont typeface="Roboto"/>
              <a:buAutoNum type="alphaUcParenR"/>
            </a:pPr>
            <a:r>
              <a:rPr lang="en" sz="1000">
                <a:solidFill>
                  <a:srgbClr val="980000"/>
                </a:solidFill>
                <a:latin typeface="Roboto"/>
                <a:ea typeface="Roboto"/>
                <a:cs typeface="Roboto"/>
                <a:sym typeface="Roboto"/>
              </a:rPr>
              <a:t>Internal Combustion Engine (ICE) cars with an engine capacity of at most 1600cc and Electric cars with engine power of at most 97kW</a:t>
            </a:r>
            <a:endParaRPr sz="1000">
              <a:solidFill>
                <a:srgbClr val="980000"/>
              </a:solidFill>
              <a:latin typeface="Roboto"/>
              <a:ea typeface="Roboto"/>
              <a:cs typeface="Roboto"/>
              <a:sym typeface="Roboto"/>
            </a:endParaRPr>
          </a:p>
          <a:p>
            <a:pPr indent="-292100" lvl="0" marL="457200" rtl="0" algn="l">
              <a:lnSpc>
                <a:spcPct val="115000"/>
              </a:lnSpc>
              <a:spcBef>
                <a:spcPts val="0"/>
              </a:spcBef>
              <a:spcAft>
                <a:spcPts val="0"/>
              </a:spcAft>
              <a:buClr>
                <a:srgbClr val="980000"/>
              </a:buClr>
              <a:buSzPts val="1000"/>
              <a:buFont typeface="Roboto"/>
              <a:buAutoNum type="alphaUcParenR"/>
            </a:pPr>
            <a:r>
              <a:rPr lang="en" sz="1000">
                <a:solidFill>
                  <a:srgbClr val="980000"/>
                </a:solidFill>
                <a:latin typeface="Roboto"/>
                <a:ea typeface="Roboto"/>
                <a:cs typeface="Roboto"/>
                <a:sym typeface="Roboto"/>
              </a:rPr>
              <a:t>Internal Combustion Engine (ICE) cars with an engine capacity of at least 1600cc and Electric cars with engine power of at least 97kW</a:t>
            </a:r>
            <a:endParaRPr sz="1000">
              <a:solidFill>
                <a:srgbClr val="980000"/>
              </a:solidFill>
              <a:latin typeface="Roboto"/>
              <a:ea typeface="Roboto"/>
              <a:cs typeface="Roboto"/>
              <a:sym typeface="Roboto"/>
            </a:endParaRPr>
          </a:p>
          <a:p>
            <a:pPr indent="-292100" lvl="0" marL="457200" rtl="0" algn="l">
              <a:lnSpc>
                <a:spcPct val="115000"/>
              </a:lnSpc>
              <a:spcBef>
                <a:spcPts val="0"/>
              </a:spcBef>
              <a:spcAft>
                <a:spcPts val="0"/>
              </a:spcAft>
              <a:buClr>
                <a:srgbClr val="980000"/>
              </a:buClr>
              <a:buSzPts val="1000"/>
              <a:buFont typeface="Roboto"/>
              <a:buAutoNum type="alphaUcParenR"/>
            </a:pPr>
            <a:r>
              <a:rPr lang="en" sz="1000">
                <a:solidFill>
                  <a:srgbClr val="980000"/>
                </a:solidFill>
                <a:latin typeface="Roboto"/>
                <a:ea typeface="Roboto"/>
                <a:cs typeface="Roboto"/>
                <a:sym typeface="Roboto"/>
              </a:rPr>
              <a:t>Goods Vehicles (like trucks, lorries) and Buses</a:t>
            </a:r>
            <a:endParaRPr sz="1000">
              <a:solidFill>
                <a:srgbClr val="980000"/>
              </a:solidFill>
              <a:latin typeface="Roboto"/>
              <a:ea typeface="Roboto"/>
              <a:cs typeface="Roboto"/>
              <a:sym typeface="Roboto"/>
            </a:endParaRPr>
          </a:p>
          <a:p>
            <a:pPr indent="-292100" lvl="0" marL="457200" rtl="0" algn="l">
              <a:lnSpc>
                <a:spcPct val="115000"/>
              </a:lnSpc>
              <a:spcBef>
                <a:spcPts val="0"/>
              </a:spcBef>
              <a:spcAft>
                <a:spcPts val="0"/>
              </a:spcAft>
              <a:buClr>
                <a:srgbClr val="980000"/>
              </a:buClr>
              <a:buSzPts val="1000"/>
              <a:buFont typeface="Roboto"/>
              <a:buAutoNum type="alphaUcParenR"/>
            </a:pPr>
            <a:r>
              <a:rPr lang="en" sz="1000">
                <a:solidFill>
                  <a:srgbClr val="980000"/>
                </a:solidFill>
                <a:latin typeface="Roboto"/>
                <a:ea typeface="Roboto"/>
                <a:cs typeface="Roboto"/>
                <a:sym typeface="Roboto"/>
              </a:rPr>
              <a:t>Motorcycles</a:t>
            </a:r>
            <a:endParaRPr sz="1000">
              <a:solidFill>
                <a:srgbClr val="980000"/>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0"/>
          <p:cNvSpPr txBox="1"/>
          <p:nvPr>
            <p:ph type="title"/>
          </p:nvPr>
        </p:nvSpPr>
        <p:spPr>
          <a:xfrm>
            <a:off x="311700" y="226650"/>
            <a:ext cx="44532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Premium by Category</a:t>
            </a:r>
            <a:endParaRPr/>
          </a:p>
        </p:txBody>
      </p:sp>
      <p:sp>
        <p:nvSpPr>
          <p:cNvPr id="212" name="Google Shape;212;p30"/>
          <p:cNvSpPr txBox="1"/>
          <p:nvPr>
            <p:ph idx="1" type="body"/>
          </p:nvPr>
        </p:nvSpPr>
        <p:spPr>
          <a:xfrm>
            <a:off x="311700" y="1037175"/>
            <a:ext cx="4453200" cy="3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is worth noting that there is a disparity between car COEs and motorcycles’, and that the motor vehicle landscape is shifting in favour of car owners.</a:t>
            </a:r>
            <a:endParaRPr/>
          </a:p>
          <a:p>
            <a:pPr indent="0" lvl="0" marL="0" rtl="0" algn="l">
              <a:spcBef>
                <a:spcPts val="1600"/>
              </a:spcBef>
              <a:spcAft>
                <a:spcPts val="0"/>
              </a:spcAft>
              <a:buNone/>
            </a:pPr>
            <a:r>
              <a:rPr lang="en"/>
              <a:t>First, the proportion of COE in comparison to the vehicle’s base price is absurd. Motorcycle COEs can be higher than the motorcycle models themselves, whereas car COEs are rarely, if not never, more expensive than the cars themselves.</a:t>
            </a:r>
            <a:endParaRPr/>
          </a:p>
          <a:p>
            <a:pPr indent="0" lvl="0" marL="0" rtl="0" algn="l">
              <a:spcBef>
                <a:spcPts val="1600"/>
              </a:spcBef>
              <a:spcAft>
                <a:spcPts val="0"/>
              </a:spcAft>
              <a:buNone/>
            </a:pPr>
            <a:r>
              <a:rPr lang="en"/>
              <a:t>Second, COE premiums for cars are going down whereas that for motorcycles is on the incline.</a:t>
            </a:r>
            <a:endParaRPr/>
          </a:p>
          <a:p>
            <a:pPr indent="0" lvl="0" marL="0" rtl="0" algn="l">
              <a:spcBef>
                <a:spcPts val="1600"/>
              </a:spcBef>
              <a:spcAft>
                <a:spcPts val="0"/>
              </a:spcAft>
              <a:buNone/>
            </a:pPr>
            <a:r>
              <a:rPr lang="en"/>
              <a:t>There is much more to this phenomenon, but it is outside the scope of this analysis.</a:t>
            </a:r>
            <a:endParaRPr/>
          </a:p>
          <a:p>
            <a:pPr indent="0" lvl="0" marL="0" rtl="0" algn="l">
              <a:spcBef>
                <a:spcPts val="1600"/>
              </a:spcBef>
              <a:spcAft>
                <a:spcPts val="1600"/>
              </a:spcAft>
              <a:buNone/>
            </a:pPr>
            <a:r>
              <a:rPr lang="en"/>
              <a:t>Going forward, Categories C and D will be excluded from the analyses.</a:t>
            </a:r>
            <a:endParaRPr/>
          </a:p>
        </p:txBody>
      </p:sp>
      <p:pic>
        <p:nvPicPr>
          <p:cNvPr id="213" name="Google Shape;213;p30"/>
          <p:cNvPicPr preferRelativeResize="0"/>
          <p:nvPr/>
        </p:nvPicPr>
        <p:blipFill rotWithShape="1">
          <a:blip r:embed="rId3">
            <a:alphaModFix/>
          </a:blip>
          <a:srcRect b="2411" l="3921" r="2943" t="3400"/>
          <a:stretch/>
        </p:blipFill>
        <p:spPr>
          <a:xfrm>
            <a:off x="4927500" y="2571750"/>
            <a:ext cx="4173424" cy="2532436"/>
          </a:xfrm>
          <a:prstGeom prst="rect">
            <a:avLst/>
          </a:prstGeom>
          <a:noFill/>
          <a:ln>
            <a:noFill/>
          </a:ln>
        </p:spPr>
      </p:pic>
      <p:pic>
        <p:nvPicPr>
          <p:cNvPr id="214" name="Google Shape;214;p30"/>
          <p:cNvPicPr preferRelativeResize="0"/>
          <p:nvPr/>
        </p:nvPicPr>
        <p:blipFill rotWithShape="1">
          <a:blip r:embed="rId4">
            <a:alphaModFix/>
          </a:blip>
          <a:srcRect b="1880" l="5184" r="7676" t="4583"/>
          <a:stretch/>
        </p:blipFill>
        <p:spPr>
          <a:xfrm>
            <a:off x="4978288" y="39325"/>
            <a:ext cx="3932289" cy="2532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1"/>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Quota</a:t>
            </a:r>
            <a:endParaRPr/>
          </a:p>
        </p:txBody>
      </p:sp>
      <p:sp>
        <p:nvSpPr>
          <p:cNvPr id="220" name="Google Shape;220;p31"/>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Factor 2</a:t>
            </a:r>
            <a:endParaRPr/>
          </a:p>
        </p:txBody>
      </p:sp>
      <p:sp>
        <p:nvSpPr>
          <p:cNvPr id="221" name="Google Shape;221;p3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How many new cars can there be?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of this Exploratory Data Analysis (EDA)</a:t>
            </a:r>
            <a:endParaRPr/>
          </a:p>
        </p:txBody>
      </p:sp>
      <p:grpSp>
        <p:nvGrpSpPr>
          <p:cNvPr id="92" name="Google Shape;92;p14"/>
          <p:cNvGrpSpPr/>
          <p:nvPr/>
        </p:nvGrpSpPr>
        <p:grpSpPr>
          <a:xfrm>
            <a:off x="431925" y="1304875"/>
            <a:ext cx="2628925" cy="3416400"/>
            <a:chOff x="431925" y="1304875"/>
            <a:chExt cx="2628925" cy="3416400"/>
          </a:xfrm>
        </p:grpSpPr>
        <p:sp>
          <p:nvSpPr>
            <p:cNvPr id="93" name="Google Shape;93;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4"/>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Identify Objectives</a:t>
            </a:r>
            <a:endParaRPr>
              <a:solidFill>
                <a:schemeClr val="lt1"/>
              </a:solidFill>
            </a:endParaRPr>
          </a:p>
        </p:txBody>
      </p:sp>
      <p:sp>
        <p:nvSpPr>
          <p:cNvPr id="96" name="Google Shape;96;p14"/>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Find factors which influence COE pricing (premiums &amp; PQPs)</a:t>
            </a:r>
            <a:endParaRPr sz="1600"/>
          </a:p>
          <a:p>
            <a:pPr indent="-330200" lvl="0" marL="457200" rtl="0" algn="l">
              <a:spcBef>
                <a:spcPts val="0"/>
              </a:spcBef>
              <a:spcAft>
                <a:spcPts val="0"/>
              </a:spcAft>
              <a:buSzPts val="1600"/>
              <a:buAutoNum type="arabicPeriod"/>
            </a:pPr>
            <a:r>
              <a:rPr lang="en" sz="1600"/>
              <a:t>Find correlations and relationships among the factors</a:t>
            </a:r>
            <a:endParaRPr sz="1600"/>
          </a:p>
        </p:txBody>
      </p:sp>
      <p:grpSp>
        <p:nvGrpSpPr>
          <p:cNvPr id="97" name="Google Shape;97;p14"/>
          <p:cNvGrpSpPr/>
          <p:nvPr/>
        </p:nvGrpSpPr>
        <p:grpSpPr>
          <a:xfrm>
            <a:off x="3320450" y="1304875"/>
            <a:ext cx="2632500" cy="3416400"/>
            <a:chOff x="3320450" y="1304875"/>
            <a:chExt cx="2632500" cy="3416400"/>
          </a:xfrm>
        </p:grpSpPr>
        <p:sp>
          <p:nvSpPr>
            <p:cNvPr id="98" name="Google Shape;98;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 name="Google Shape;100;p14"/>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Obtain &amp; Clean Data</a:t>
            </a:r>
            <a:endParaRPr>
              <a:solidFill>
                <a:schemeClr val="lt1"/>
              </a:solidFill>
            </a:endParaRPr>
          </a:p>
        </p:txBody>
      </p:sp>
      <p:sp>
        <p:nvSpPr>
          <p:cNvPr id="101" name="Google Shape;101;p14"/>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Treat missing data</a:t>
            </a:r>
            <a:endParaRPr sz="1600"/>
          </a:p>
          <a:p>
            <a:pPr indent="-330200" lvl="0" marL="457200" rtl="0" algn="l">
              <a:spcBef>
                <a:spcPts val="0"/>
              </a:spcBef>
              <a:spcAft>
                <a:spcPts val="0"/>
              </a:spcAft>
              <a:buSzPts val="1600"/>
              <a:buChar char="-"/>
            </a:pPr>
            <a:r>
              <a:rPr lang="en" sz="1600"/>
              <a:t>Standardize data formatting</a:t>
            </a:r>
            <a:endParaRPr sz="1600"/>
          </a:p>
          <a:p>
            <a:pPr indent="-330200" lvl="0" marL="457200" rtl="0" algn="l">
              <a:spcBef>
                <a:spcPts val="0"/>
              </a:spcBef>
              <a:spcAft>
                <a:spcPts val="0"/>
              </a:spcAft>
              <a:buSzPts val="1600"/>
              <a:buChar char="-"/>
            </a:pPr>
            <a:r>
              <a:rPr lang="en" sz="1600"/>
              <a:t>Treat anomalies</a:t>
            </a:r>
            <a:endParaRPr sz="1600"/>
          </a:p>
          <a:p>
            <a:pPr indent="-330200" lvl="0" marL="457200" rtl="0" algn="l">
              <a:spcBef>
                <a:spcPts val="0"/>
              </a:spcBef>
              <a:spcAft>
                <a:spcPts val="0"/>
              </a:spcAft>
              <a:buSzPts val="1600"/>
              <a:buChar char="-"/>
            </a:pPr>
            <a:r>
              <a:rPr lang="en" sz="1600"/>
              <a:t>Remove unnecessary data</a:t>
            </a:r>
            <a:endParaRPr sz="1600"/>
          </a:p>
          <a:p>
            <a:pPr indent="0" lvl="0" marL="0" rtl="0" algn="l">
              <a:spcBef>
                <a:spcPts val="1600"/>
              </a:spcBef>
              <a:spcAft>
                <a:spcPts val="1600"/>
              </a:spcAft>
              <a:buNone/>
            </a:pPr>
            <a:r>
              <a:rPr lang="en" sz="1600"/>
              <a:t>* Accomplished in PDAS (Programming for Data Analytics) CA2</a:t>
            </a:r>
            <a:endParaRPr sz="1600"/>
          </a:p>
        </p:txBody>
      </p:sp>
      <p:grpSp>
        <p:nvGrpSpPr>
          <p:cNvPr id="102" name="Google Shape;102;p14"/>
          <p:cNvGrpSpPr/>
          <p:nvPr/>
        </p:nvGrpSpPr>
        <p:grpSpPr>
          <a:xfrm>
            <a:off x="6212550" y="1304875"/>
            <a:ext cx="2632500" cy="3416400"/>
            <a:chOff x="6212550" y="1304875"/>
            <a:chExt cx="2632500" cy="3416400"/>
          </a:xfrm>
        </p:grpSpPr>
        <p:sp>
          <p:nvSpPr>
            <p:cNvPr id="103" name="Google Shape;103;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4"/>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Extract Insights</a:t>
            </a:r>
            <a:endParaRPr>
              <a:solidFill>
                <a:schemeClr val="lt1"/>
              </a:solidFill>
            </a:endParaRPr>
          </a:p>
        </p:txBody>
      </p:sp>
      <p:sp>
        <p:nvSpPr>
          <p:cNvPr id="106" name="Google Shape;106;p14"/>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Answer Objectives</a:t>
            </a:r>
            <a:endParaRPr sz="1600"/>
          </a:p>
          <a:p>
            <a:pPr indent="-330200" lvl="0" marL="457200" rtl="0" algn="l">
              <a:spcBef>
                <a:spcPts val="0"/>
              </a:spcBef>
              <a:spcAft>
                <a:spcPts val="0"/>
              </a:spcAft>
              <a:buSzPts val="1600"/>
              <a:buChar char="+"/>
            </a:pPr>
            <a:r>
              <a:rPr lang="en" sz="1600"/>
              <a:t>Provide Recommendations</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2"/>
          <p:cNvSpPr txBox="1"/>
          <p:nvPr>
            <p:ph type="title"/>
          </p:nvPr>
        </p:nvSpPr>
        <p:spPr>
          <a:xfrm>
            <a:off x="311700" y="226650"/>
            <a:ext cx="45927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Premium per Quota by Category</a:t>
            </a:r>
            <a:endParaRPr/>
          </a:p>
        </p:txBody>
      </p:sp>
      <p:sp>
        <p:nvSpPr>
          <p:cNvPr id="227" name="Google Shape;227;p32"/>
          <p:cNvSpPr txBox="1"/>
          <p:nvPr>
            <p:ph idx="1" type="body"/>
          </p:nvPr>
        </p:nvSpPr>
        <p:spPr>
          <a:xfrm>
            <a:off x="311700" y="1037175"/>
            <a:ext cx="3891600" cy="39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COE quota increases, both the COE premium and Prevailing Quota Premium (PQP) increase.</a:t>
            </a:r>
            <a:endParaRPr/>
          </a:p>
          <a:p>
            <a:pPr indent="0" lvl="0" marL="0" rtl="0" algn="l">
              <a:spcBef>
                <a:spcPts val="1600"/>
              </a:spcBef>
              <a:spcAft>
                <a:spcPts val="0"/>
              </a:spcAft>
              <a:buNone/>
            </a:pPr>
            <a:r>
              <a:rPr lang="en"/>
              <a:t>This can be explained with basic economics.</a:t>
            </a:r>
            <a:endParaRPr/>
          </a:p>
          <a:p>
            <a:pPr indent="0" lvl="0" marL="0" rtl="0" algn="l">
              <a:spcBef>
                <a:spcPts val="1600"/>
              </a:spcBef>
              <a:spcAft>
                <a:spcPts val="0"/>
              </a:spcAft>
              <a:buNone/>
            </a:pPr>
            <a:r>
              <a:rPr lang="en"/>
              <a:t>In summary, value (of any arbitrary product/service):</a:t>
            </a:r>
            <a:endParaRPr/>
          </a:p>
          <a:p>
            <a:pPr indent="-304800" lvl="0" marL="457200" rtl="0" algn="l">
              <a:spcBef>
                <a:spcPts val="0"/>
              </a:spcBef>
              <a:spcAft>
                <a:spcPts val="0"/>
              </a:spcAft>
              <a:buSzPts val="1200"/>
              <a:buChar char="-"/>
            </a:pPr>
            <a:r>
              <a:rPr lang="en"/>
              <a:t>d</a:t>
            </a:r>
            <a:r>
              <a:rPr lang="en"/>
              <a:t>ecreases with supply for a fixed demand</a:t>
            </a:r>
            <a:endParaRPr/>
          </a:p>
          <a:p>
            <a:pPr indent="-304800" lvl="0" marL="457200" rtl="0" algn="l">
              <a:spcBef>
                <a:spcPts val="0"/>
              </a:spcBef>
              <a:spcAft>
                <a:spcPts val="0"/>
              </a:spcAft>
              <a:buSzPts val="1200"/>
              <a:buChar char="-"/>
            </a:pPr>
            <a:r>
              <a:rPr lang="en"/>
              <a:t>i</a:t>
            </a:r>
            <a:r>
              <a:rPr lang="en"/>
              <a:t>ncreases with demand for a fixed supply</a:t>
            </a:r>
            <a:endParaRPr/>
          </a:p>
          <a:p>
            <a:pPr indent="0" lvl="0" marL="0" rtl="0" algn="l">
              <a:spcBef>
                <a:spcPts val="1600"/>
              </a:spcBef>
              <a:spcAft>
                <a:spcPts val="0"/>
              </a:spcAft>
              <a:buNone/>
            </a:pPr>
            <a:r>
              <a:rPr lang="en"/>
              <a:t>This is an oversimplified elaboration.</a:t>
            </a:r>
            <a:endParaRPr/>
          </a:p>
          <a:p>
            <a:pPr indent="0" lvl="0" marL="0" rtl="0" algn="l">
              <a:spcBef>
                <a:spcPts val="1600"/>
              </a:spcBef>
              <a:spcAft>
                <a:spcPts val="0"/>
              </a:spcAft>
              <a:buNone/>
            </a:pPr>
            <a:r>
              <a:rPr lang="en"/>
              <a:t>Since it’s a bidding system, higher quota means less competition for COEs. Bids will thus be less aggressive. This will lead to a reduced lowest reserve bid.</a:t>
            </a:r>
            <a:endParaRPr/>
          </a:p>
          <a:p>
            <a:pPr indent="0" lvl="0" marL="0" rtl="0" algn="l">
              <a:spcBef>
                <a:spcPts val="1600"/>
              </a:spcBef>
              <a:spcAft>
                <a:spcPts val="1600"/>
              </a:spcAft>
              <a:buNone/>
            </a:pPr>
            <a:r>
              <a:rPr lang="en"/>
              <a:t>Therefore, premium is quite strongly negatively correlated to quota.</a:t>
            </a:r>
            <a:endParaRPr/>
          </a:p>
        </p:txBody>
      </p:sp>
      <p:pic>
        <p:nvPicPr>
          <p:cNvPr id="228" name="Google Shape;228;p32"/>
          <p:cNvPicPr preferRelativeResize="0"/>
          <p:nvPr/>
        </p:nvPicPr>
        <p:blipFill>
          <a:blip r:embed="rId3">
            <a:alphaModFix/>
          </a:blip>
          <a:stretch>
            <a:fillRect/>
          </a:stretch>
        </p:blipFill>
        <p:spPr>
          <a:xfrm>
            <a:off x="4203300" y="1275950"/>
            <a:ext cx="4788110" cy="3508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3"/>
          <p:cNvSpPr txBox="1"/>
          <p:nvPr>
            <p:ph type="title"/>
          </p:nvPr>
        </p:nvSpPr>
        <p:spPr>
          <a:xfrm>
            <a:off x="307500" y="1151100"/>
            <a:ext cx="3961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Bidding Session</a:t>
            </a:r>
            <a:endParaRPr/>
          </a:p>
        </p:txBody>
      </p:sp>
      <p:sp>
        <p:nvSpPr>
          <p:cNvPr id="234" name="Google Shape;234;p33"/>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Factor 3</a:t>
            </a:r>
            <a:endParaRPr/>
          </a:p>
        </p:txBody>
      </p:sp>
      <p:sp>
        <p:nvSpPr>
          <p:cNvPr id="235" name="Google Shape;235;p3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When to buy?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4"/>
          <p:cNvSpPr txBox="1"/>
          <p:nvPr>
            <p:ph type="title"/>
          </p:nvPr>
        </p:nvSpPr>
        <p:spPr>
          <a:xfrm>
            <a:off x="311700" y="226650"/>
            <a:ext cx="44532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Premium by Bidding Session</a:t>
            </a:r>
            <a:endParaRPr/>
          </a:p>
        </p:txBody>
      </p:sp>
      <p:sp>
        <p:nvSpPr>
          <p:cNvPr id="241" name="Google Shape;241;p34"/>
          <p:cNvSpPr txBox="1"/>
          <p:nvPr>
            <p:ph idx="1" type="body"/>
          </p:nvPr>
        </p:nvSpPr>
        <p:spPr>
          <a:xfrm>
            <a:off x="311700" y="1037175"/>
            <a:ext cx="4174200" cy="350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an interesting one.</a:t>
            </a:r>
            <a:endParaRPr/>
          </a:p>
          <a:p>
            <a:pPr indent="0" lvl="0" marL="0" rtl="0" algn="l">
              <a:spcBef>
                <a:spcPts val="1600"/>
              </a:spcBef>
              <a:spcAft>
                <a:spcPts val="0"/>
              </a:spcAft>
              <a:buNone/>
            </a:pPr>
            <a:r>
              <a:rPr lang="en"/>
              <a:t>When charting the distribution of COE premiums by bidding session from a broad perspective, there seems to be little to no difference in COE premium.</a:t>
            </a:r>
            <a:endParaRPr/>
          </a:p>
          <a:p>
            <a:pPr indent="0" lvl="0" marL="0" rtl="0" algn="l">
              <a:spcBef>
                <a:spcPts val="1600"/>
              </a:spcBef>
              <a:spcAft>
                <a:spcPts val="0"/>
              </a:spcAft>
              <a:buNone/>
            </a:pPr>
            <a:r>
              <a:rPr lang="en"/>
              <a:t>COE premium appears to be about the same regardless of whether it was purchased in the beginning or the middle of the month.</a:t>
            </a:r>
            <a:endParaRPr/>
          </a:p>
          <a:p>
            <a:pPr indent="0" lvl="0" marL="0" rtl="0" algn="l">
              <a:spcBef>
                <a:spcPts val="1600"/>
              </a:spcBef>
              <a:spcAft>
                <a:spcPts val="0"/>
              </a:spcAft>
              <a:buNone/>
            </a:pPr>
            <a:r>
              <a:rPr lang="en"/>
              <a:t>In addition, variations and residuals appear random and roughly equally distributed.</a:t>
            </a:r>
            <a:endParaRPr/>
          </a:p>
          <a:p>
            <a:pPr indent="0" lvl="0" marL="0" rtl="0" algn="l">
              <a:spcBef>
                <a:spcPts val="1600"/>
              </a:spcBef>
              <a:spcAft>
                <a:spcPts val="1600"/>
              </a:spcAft>
              <a:buNone/>
            </a:pPr>
            <a:r>
              <a:rPr lang="en"/>
              <a:t>Nonetheless, a month-wise comparison yields different results...</a:t>
            </a:r>
            <a:endParaRPr/>
          </a:p>
        </p:txBody>
      </p:sp>
      <p:pic>
        <p:nvPicPr>
          <p:cNvPr id="242" name="Google Shape;242;p34"/>
          <p:cNvPicPr preferRelativeResize="0"/>
          <p:nvPr/>
        </p:nvPicPr>
        <p:blipFill rotWithShape="1">
          <a:blip r:embed="rId3">
            <a:alphaModFix/>
          </a:blip>
          <a:srcRect b="0" l="5065" r="6367" t="0"/>
          <a:stretch/>
        </p:blipFill>
        <p:spPr>
          <a:xfrm>
            <a:off x="5233400" y="120425"/>
            <a:ext cx="3618374" cy="2451325"/>
          </a:xfrm>
          <a:prstGeom prst="rect">
            <a:avLst/>
          </a:prstGeom>
          <a:noFill/>
          <a:ln>
            <a:noFill/>
          </a:ln>
        </p:spPr>
      </p:pic>
      <p:pic>
        <p:nvPicPr>
          <p:cNvPr id="243" name="Google Shape;243;p34"/>
          <p:cNvPicPr preferRelativeResize="0"/>
          <p:nvPr/>
        </p:nvPicPr>
        <p:blipFill rotWithShape="1">
          <a:blip r:embed="rId4">
            <a:alphaModFix/>
          </a:blip>
          <a:srcRect b="0" l="4273" r="8520" t="0"/>
          <a:stretch/>
        </p:blipFill>
        <p:spPr>
          <a:xfrm>
            <a:off x="5233400" y="2511950"/>
            <a:ext cx="3562979" cy="24513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5"/>
          <p:cNvSpPr txBox="1"/>
          <p:nvPr>
            <p:ph type="title"/>
          </p:nvPr>
        </p:nvSpPr>
        <p:spPr>
          <a:xfrm>
            <a:off x="311700" y="226650"/>
            <a:ext cx="44532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Premium by Bidding Session</a:t>
            </a:r>
            <a:endParaRPr/>
          </a:p>
        </p:txBody>
      </p:sp>
      <p:sp>
        <p:nvSpPr>
          <p:cNvPr id="249" name="Google Shape;249;p35"/>
          <p:cNvSpPr txBox="1"/>
          <p:nvPr>
            <p:ph idx="1" type="body"/>
          </p:nvPr>
        </p:nvSpPr>
        <p:spPr>
          <a:xfrm>
            <a:off x="311700" y="1037175"/>
            <a:ext cx="3157200" cy="350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Premium differences do not seem so evenly distributed when graphed month-wise.</a:t>
            </a:r>
            <a:endParaRPr/>
          </a:p>
          <a:p>
            <a:pPr indent="0" lvl="0" marL="0" rtl="0" algn="l">
              <a:spcBef>
                <a:spcPts val="1600"/>
              </a:spcBef>
              <a:spcAft>
                <a:spcPts val="1600"/>
              </a:spcAft>
              <a:buNone/>
            </a:pPr>
            <a:r>
              <a:rPr lang="en"/>
              <a:t>It would be easier to compare the two sessions using a histogram or boxplot.</a:t>
            </a:r>
            <a:endParaRPr/>
          </a:p>
        </p:txBody>
      </p:sp>
      <p:pic>
        <p:nvPicPr>
          <p:cNvPr id="250" name="Google Shape;250;p35"/>
          <p:cNvPicPr preferRelativeResize="0"/>
          <p:nvPr/>
        </p:nvPicPr>
        <p:blipFill rotWithShape="1">
          <a:blip r:embed="rId3">
            <a:alphaModFix/>
          </a:blip>
          <a:srcRect b="0" l="2360" r="7872" t="0"/>
          <a:stretch/>
        </p:blipFill>
        <p:spPr>
          <a:xfrm>
            <a:off x="3708425" y="1121838"/>
            <a:ext cx="4995776" cy="33394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6"/>
          <p:cNvSpPr txBox="1"/>
          <p:nvPr>
            <p:ph type="title"/>
          </p:nvPr>
        </p:nvSpPr>
        <p:spPr>
          <a:xfrm>
            <a:off x="311700" y="226650"/>
            <a:ext cx="44532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Premium by Bidding Session</a:t>
            </a:r>
            <a:endParaRPr/>
          </a:p>
        </p:txBody>
      </p:sp>
      <p:sp>
        <p:nvSpPr>
          <p:cNvPr id="256" name="Google Shape;256;p36"/>
          <p:cNvSpPr txBox="1"/>
          <p:nvPr>
            <p:ph idx="1" type="body"/>
          </p:nvPr>
        </p:nvSpPr>
        <p:spPr>
          <a:xfrm>
            <a:off x="311700" y="1037175"/>
            <a:ext cx="5260500" cy="369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distribution of premium differences (session 1 - session 2 of the same month) is positively skewed with a mean of roughly -$1000. There is thus a significant difference in COE premium between the two sessions.</a:t>
            </a:r>
            <a:endParaRPr/>
          </a:p>
          <a:p>
            <a:pPr indent="0" lvl="0" marL="0" rtl="0" algn="l">
              <a:spcBef>
                <a:spcPts val="1600"/>
              </a:spcBef>
              <a:spcAft>
                <a:spcPts val="0"/>
              </a:spcAft>
              <a:buNone/>
            </a:pPr>
            <a:r>
              <a:rPr lang="en"/>
              <a:t>The differences can be summarised in the following table: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More often than not, the resulting bid value of the 2</a:t>
            </a:r>
            <a:r>
              <a:rPr baseline="30000" lang="en"/>
              <a:t>nd</a:t>
            </a:r>
            <a:r>
              <a:rPr lang="en"/>
              <a:t> bidding session is higher than that of the corresponding 1</a:t>
            </a:r>
            <a:r>
              <a:rPr baseline="30000" lang="en"/>
              <a:t>st</a:t>
            </a:r>
            <a:r>
              <a:rPr lang="en"/>
              <a:t>.</a:t>
            </a:r>
            <a:endParaRPr/>
          </a:p>
          <a:p>
            <a:pPr indent="0" lvl="0" marL="0" rtl="0" algn="l">
              <a:spcBef>
                <a:spcPts val="1600"/>
              </a:spcBef>
              <a:spcAft>
                <a:spcPts val="1600"/>
              </a:spcAft>
              <a:buNone/>
            </a:pPr>
            <a:r>
              <a:rPr lang="en"/>
              <a:t>Nonetheless, the 1</a:t>
            </a:r>
            <a:r>
              <a:rPr baseline="30000" lang="en"/>
              <a:t>st</a:t>
            </a:r>
            <a:r>
              <a:rPr lang="en"/>
              <a:t> bidding session may occasionally produce a much higher COE bid price than its 2</a:t>
            </a:r>
            <a:r>
              <a:rPr baseline="30000" lang="en"/>
              <a:t>nd</a:t>
            </a:r>
            <a:r>
              <a:rPr lang="en"/>
              <a:t> session counterpart.</a:t>
            </a:r>
            <a:endParaRPr/>
          </a:p>
        </p:txBody>
      </p:sp>
      <p:pic>
        <p:nvPicPr>
          <p:cNvPr id="257" name="Google Shape;257;p36"/>
          <p:cNvPicPr preferRelativeResize="0"/>
          <p:nvPr/>
        </p:nvPicPr>
        <p:blipFill>
          <a:blip r:embed="rId3">
            <a:alphaModFix/>
          </a:blip>
          <a:stretch>
            <a:fillRect/>
          </a:stretch>
        </p:blipFill>
        <p:spPr>
          <a:xfrm>
            <a:off x="5818675" y="0"/>
            <a:ext cx="3086100" cy="5143500"/>
          </a:xfrm>
          <a:prstGeom prst="rect">
            <a:avLst/>
          </a:prstGeom>
          <a:noFill/>
          <a:ln>
            <a:noFill/>
          </a:ln>
        </p:spPr>
      </p:pic>
      <p:graphicFrame>
        <p:nvGraphicFramePr>
          <p:cNvPr id="258" name="Google Shape;258;p36"/>
          <p:cNvGraphicFramePr/>
          <p:nvPr/>
        </p:nvGraphicFramePr>
        <p:xfrm>
          <a:off x="434125" y="2282600"/>
          <a:ext cx="3000000" cy="3000000"/>
        </p:xfrm>
        <a:graphic>
          <a:graphicData uri="http://schemas.openxmlformats.org/drawingml/2006/table">
            <a:tbl>
              <a:tblPr>
                <a:noFill/>
                <a:tableStyleId>{86A0DEC2-4886-4DCC-B689-6C5D664DD071}</a:tableStyleId>
              </a:tblPr>
              <a:tblGrid>
                <a:gridCol w="1377875"/>
                <a:gridCol w="1219550"/>
                <a:gridCol w="1359800"/>
              </a:tblGrid>
              <a:tr h="375925">
                <a:tc>
                  <a:txBody>
                    <a:bodyPr/>
                    <a:lstStyle/>
                    <a:p>
                      <a:pPr indent="0" lvl="0" marL="0" rtl="0" algn="l">
                        <a:spcBef>
                          <a:spcPts val="0"/>
                        </a:spcBef>
                        <a:spcAft>
                          <a:spcPts val="0"/>
                        </a:spcAft>
                        <a:buNone/>
                      </a:pPr>
                      <a:r>
                        <a:rPr lang="en" sz="1200"/>
                        <a:t>Session</a:t>
                      </a:r>
                      <a:endParaRPr sz="1200"/>
                    </a:p>
                  </a:txBody>
                  <a:tcPr marT="91425" marB="91425" marR="91425" marL="91425"/>
                </a:tc>
                <a:tc>
                  <a:txBody>
                    <a:bodyPr/>
                    <a:lstStyle/>
                    <a:p>
                      <a:pPr indent="0" lvl="0" marL="0" rtl="0" algn="l">
                        <a:spcBef>
                          <a:spcPts val="0"/>
                        </a:spcBef>
                        <a:spcAft>
                          <a:spcPts val="0"/>
                        </a:spcAft>
                        <a:buNone/>
                      </a:pPr>
                      <a:r>
                        <a:rPr lang="en" sz="1200"/>
                        <a:t>Variability</a:t>
                      </a:r>
                      <a:endParaRPr sz="1200"/>
                    </a:p>
                  </a:txBody>
                  <a:tcPr marT="91425" marB="91425" marR="91425" marL="91425"/>
                </a:tc>
                <a:tc>
                  <a:txBody>
                    <a:bodyPr/>
                    <a:lstStyle/>
                    <a:p>
                      <a:pPr indent="0" lvl="0" marL="0" rtl="0" algn="l">
                        <a:spcBef>
                          <a:spcPts val="0"/>
                        </a:spcBef>
                        <a:spcAft>
                          <a:spcPts val="0"/>
                        </a:spcAft>
                        <a:buNone/>
                      </a:pPr>
                      <a:r>
                        <a:rPr lang="en" sz="1200"/>
                        <a:t>Tendency</a:t>
                      </a:r>
                      <a:endParaRPr sz="1200"/>
                    </a:p>
                  </a:txBody>
                  <a:tcPr marT="91425" marB="91425" marR="91425" marL="91425"/>
                </a:tc>
              </a:tr>
              <a:tr h="375925">
                <a:tc>
                  <a:txBody>
                    <a:bodyPr/>
                    <a:lstStyle/>
                    <a:p>
                      <a:pPr indent="0" lvl="0" marL="0" rtl="0" algn="l">
                        <a:spcBef>
                          <a:spcPts val="0"/>
                        </a:spcBef>
                        <a:spcAft>
                          <a:spcPts val="0"/>
                        </a:spcAft>
                        <a:buNone/>
                      </a:pPr>
                      <a:r>
                        <a:rPr lang="en" sz="1200"/>
                        <a:t>1 (1</a:t>
                      </a:r>
                      <a:r>
                        <a:rPr baseline="30000" lang="en" sz="1200"/>
                        <a:t>st</a:t>
                      </a:r>
                      <a:r>
                        <a:rPr lang="en" sz="1200"/>
                        <a:t> </a:t>
                      </a:r>
                      <a:r>
                        <a:rPr lang="en" sz="1200"/>
                        <a:t>week)</a:t>
                      </a:r>
                      <a:endParaRPr sz="1200"/>
                    </a:p>
                  </a:txBody>
                  <a:tcPr marT="91425" marB="91425" marR="91425" marL="91425"/>
                </a:tc>
                <a:tc>
                  <a:txBody>
                    <a:bodyPr/>
                    <a:lstStyle/>
                    <a:p>
                      <a:pPr indent="0" lvl="0" marL="0" rtl="0" algn="l">
                        <a:lnSpc>
                          <a:spcPct val="115000"/>
                        </a:lnSpc>
                        <a:spcBef>
                          <a:spcPts val="0"/>
                        </a:spcBef>
                        <a:spcAft>
                          <a:spcPts val="1600"/>
                        </a:spcAft>
                        <a:buNone/>
                      </a:pPr>
                      <a:r>
                        <a:rPr lang="en" sz="1200">
                          <a:solidFill>
                            <a:schemeClr val="dk2"/>
                          </a:solidFill>
                          <a:latin typeface="Roboto"/>
                          <a:ea typeface="Roboto"/>
                          <a:cs typeface="Roboto"/>
                          <a:sym typeface="Roboto"/>
                        </a:rPr>
                        <a:t>Greater</a:t>
                      </a:r>
                      <a:endParaRPr sz="1200"/>
                    </a:p>
                  </a:txBody>
                  <a:tcPr marT="91425" marB="91425" marR="91425" marL="91425"/>
                </a:tc>
                <a:tc>
                  <a:txBody>
                    <a:bodyPr/>
                    <a:lstStyle/>
                    <a:p>
                      <a:pPr indent="0" lvl="0" marL="0" rtl="0" algn="l">
                        <a:spcBef>
                          <a:spcPts val="0"/>
                        </a:spcBef>
                        <a:spcAft>
                          <a:spcPts val="0"/>
                        </a:spcAft>
                        <a:buNone/>
                      </a:pPr>
                      <a:r>
                        <a:rPr lang="en" sz="1200"/>
                        <a:t>Lower</a:t>
                      </a:r>
                      <a:endParaRPr sz="1200"/>
                    </a:p>
                  </a:txBody>
                  <a:tcPr marT="91425" marB="91425" marR="91425" marL="91425"/>
                </a:tc>
              </a:tr>
              <a:tr h="375925">
                <a:tc>
                  <a:txBody>
                    <a:bodyPr/>
                    <a:lstStyle/>
                    <a:p>
                      <a:pPr indent="0" lvl="0" marL="0" rtl="0" algn="l">
                        <a:spcBef>
                          <a:spcPts val="0"/>
                        </a:spcBef>
                        <a:spcAft>
                          <a:spcPts val="0"/>
                        </a:spcAft>
                        <a:buNone/>
                      </a:pPr>
                      <a:r>
                        <a:rPr lang="en" sz="1200"/>
                        <a:t>2 (3</a:t>
                      </a:r>
                      <a:r>
                        <a:rPr baseline="30000" lang="en" sz="1200"/>
                        <a:t>rd</a:t>
                      </a:r>
                      <a:r>
                        <a:rPr lang="en" sz="1200"/>
                        <a:t> week)</a:t>
                      </a:r>
                      <a:endParaRPr sz="1200"/>
                    </a:p>
                  </a:txBody>
                  <a:tcPr marT="91425" marB="91425" marR="91425" marL="91425"/>
                </a:tc>
                <a:tc>
                  <a:txBody>
                    <a:bodyPr/>
                    <a:lstStyle/>
                    <a:p>
                      <a:pPr indent="0" lvl="0" marL="0" rtl="0" algn="l">
                        <a:spcBef>
                          <a:spcPts val="0"/>
                        </a:spcBef>
                        <a:spcAft>
                          <a:spcPts val="0"/>
                        </a:spcAft>
                        <a:buNone/>
                      </a:pPr>
                      <a:r>
                        <a:rPr lang="en" sz="1200"/>
                        <a:t>Lower</a:t>
                      </a:r>
                      <a:endParaRPr sz="1200"/>
                    </a:p>
                  </a:txBody>
                  <a:tcPr marT="91425" marB="91425" marR="91425" marL="91425"/>
                </a:tc>
                <a:tc>
                  <a:txBody>
                    <a:bodyPr/>
                    <a:lstStyle/>
                    <a:p>
                      <a:pPr indent="0" lvl="0" marL="0" rtl="0" algn="l">
                        <a:spcBef>
                          <a:spcPts val="0"/>
                        </a:spcBef>
                        <a:spcAft>
                          <a:spcPts val="0"/>
                        </a:spcAft>
                        <a:buNone/>
                      </a:pPr>
                      <a:r>
                        <a:rPr lang="en" sz="1200"/>
                        <a:t>Higher</a:t>
                      </a:r>
                      <a:endParaRPr sz="1200"/>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7"/>
          <p:cNvSpPr txBox="1"/>
          <p:nvPr>
            <p:ph type="title"/>
          </p:nvPr>
        </p:nvSpPr>
        <p:spPr>
          <a:xfrm>
            <a:off x="311700" y="226650"/>
            <a:ext cx="44532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Premium by Bidding Session</a:t>
            </a:r>
            <a:endParaRPr/>
          </a:p>
        </p:txBody>
      </p:sp>
      <p:sp>
        <p:nvSpPr>
          <p:cNvPr id="264" name="Google Shape;264;p37"/>
          <p:cNvSpPr txBox="1"/>
          <p:nvPr>
            <p:ph idx="1" type="body"/>
          </p:nvPr>
        </p:nvSpPr>
        <p:spPr>
          <a:xfrm>
            <a:off x="311700" y="1037175"/>
            <a:ext cx="5260500" cy="369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Hence, session 1 is more risky.</a:t>
            </a:r>
            <a:endParaRPr/>
          </a:p>
          <a:p>
            <a:pPr indent="0" lvl="0" marL="0" rtl="0" algn="l">
              <a:spcBef>
                <a:spcPts val="1600"/>
              </a:spcBef>
              <a:spcAft>
                <a:spcPts val="1600"/>
              </a:spcAft>
              <a:buNone/>
            </a:pPr>
            <a:r>
              <a:rPr lang="en"/>
              <a:t>As generalised by the concept “High risk, high reward”, session 1 would </a:t>
            </a:r>
            <a:r>
              <a:rPr b="1" lang="en"/>
              <a:t>usually</a:t>
            </a:r>
            <a:r>
              <a:rPr lang="en"/>
              <a:t> grant a S$1000 discount, but is subject to preposterous peaks </a:t>
            </a:r>
            <a:r>
              <a:rPr b="1" lang="en"/>
              <a:t>occasionally</a:t>
            </a:r>
            <a:r>
              <a:rPr lang="en"/>
              <a:t>.</a:t>
            </a:r>
            <a:endParaRPr/>
          </a:p>
        </p:txBody>
      </p:sp>
      <p:pic>
        <p:nvPicPr>
          <p:cNvPr id="265" name="Google Shape;265;p37"/>
          <p:cNvPicPr preferRelativeResize="0"/>
          <p:nvPr/>
        </p:nvPicPr>
        <p:blipFill>
          <a:blip r:embed="rId3">
            <a:alphaModFix/>
          </a:blip>
          <a:stretch>
            <a:fillRect/>
          </a:stretch>
        </p:blipFill>
        <p:spPr>
          <a:xfrm>
            <a:off x="5818675" y="0"/>
            <a:ext cx="3086100" cy="5143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8"/>
          <p:cNvSpPr txBox="1"/>
          <p:nvPr>
            <p:ph type="title"/>
          </p:nvPr>
        </p:nvSpPr>
        <p:spPr>
          <a:xfrm>
            <a:off x="228900" y="1204500"/>
            <a:ext cx="41184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Quota ~ Bidding Session</a:t>
            </a:r>
            <a:endParaRPr/>
          </a:p>
        </p:txBody>
      </p:sp>
      <p:sp>
        <p:nvSpPr>
          <p:cNvPr id="271" name="Google Shape;271;p38"/>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Correlation</a:t>
            </a:r>
            <a:r>
              <a:rPr lang="en"/>
              <a:t> 1</a:t>
            </a:r>
            <a:endParaRPr/>
          </a:p>
        </p:txBody>
      </p:sp>
      <p:sp>
        <p:nvSpPr>
          <p:cNvPr id="272" name="Google Shape;272;p3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Which session has greater supply?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9"/>
          <p:cNvSpPr txBox="1"/>
          <p:nvPr>
            <p:ph type="title"/>
          </p:nvPr>
        </p:nvSpPr>
        <p:spPr>
          <a:xfrm>
            <a:off x="311700" y="226650"/>
            <a:ext cx="44532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Quota</a:t>
            </a:r>
            <a:r>
              <a:rPr lang="en"/>
              <a:t> by Bidding Session</a:t>
            </a:r>
            <a:endParaRPr/>
          </a:p>
        </p:txBody>
      </p:sp>
      <p:sp>
        <p:nvSpPr>
          <p:cNvPr id="278" name="Google Shape;278;p39"/>
          <p:cNvSpPr txBox="1"/>
          <p:nvPr>
            <p:ph idx="1" type="body"/>
          </p:nvPr>
        </p:nvSpPr>
        <p:spPr>
          <a:xfrm>
            <a:off x="311700" y="1276600"/>
            <a:ext cx="2948100" cy="345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There is not much difference between COE quotas for bidding sessions 1 and 2, even though the premium varies.</a:t>
            </a:r>
            <a:endParaRPr/>
          </a:p>
        </p:txBody>
      </p:sp>
      <p:pic>
        <p:nvPicPr>
          <p:cNvPr id="279" name="Google Shape;279;p39"/>
          <p:cNvPicPr preferRelativeResize="0"/>
          <p:nvPr/>
        </p:nvPicPr>
        <p:blipFill>
          <a:blip r:embed="rId3">
            <a:alphaModFix/>
          </a:blip>
          <a:stretch>
            <a:fillRect/>
          </a:stretch>
        </p:blipFill>
        <p:spPr>
          <a:xfrm>
            <a:off x="3372350" y="1017000"/>
            <a:ext cx="5345450" cy="38181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0"/>
          <p:cNvSpPr txBox="1"/>
          <p:nvPr>
            <p:ph type="title"/>
          </p:nvPr>
        </p:nvSpPr>
        <p:spPr>
          <a:xfrm>
            <a:off x="307500" y="1151100"/>
            <a:ext cx="3961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Quota ~ Year</a:t>
            </a:r>
            <a:endParaRPr/>
          </a:p>
        </p:txBody>
      </p:sp>
      <p:sp>
        <p:nvSpPr>
          <p:cNvPr id="285" name="Google Shape;285;p40"/>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Correlation 2</a:t>
            </a:r>
            <a:endParaRPr/>
          </a:p>
        </p:txBody>
      </p:sp>
      <p:sp>
        <p:nvSpPr>
          <p:cNvPr id="286" name="Google Shape;286;p4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Longer wait … cheaper?</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1"/>
          <p:cNvSpPr txBox="1"/>
          <p:nvPr>
            <p:ph type="title"/>
          </p:nvPr>
        </p:nvSpPr>
        <p:spPr>
          <a:xfrm>
            <a:off x="311700" y="226650"/>
            <a:ext cx="44532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Quota ~ Year</a:t>
            </a:r>
            <a:endParaRPr/>
          </a:p>
        </p:txBody>
      </p:sp>
      <p:sp>
        <p:nvSpPr>
          <p:cNvPr id="292" name="Google Shape;292;p41"/>
          <p:cNvSpPr txBox="1"/>
          <p:nvPr>
            <p:ph idx="1" type="body"/>
          </p:nvPr>
        </p:nvSpPr>
        <p:spPr>
          <a:xfrm>
            <a:off x="311700" y="1276600"/>
            <a:ext cx="3117600" cy="326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Earlier, we mentioned that car COE premiums are on the decline.</a:t>
            </a:r>
            <a:endParaRPr/>
          </a:p>
          <a:p>
            <a:pPr indent="0" lvl="0" marL="0" rtl="0" algn="l">
              <a:spcBef>
                <a:spcPts val="1600"/>
              </a:spcBef>
              <a:spcAft>
                <a:spcPts val="0"/>
              </a:spcAft>
              <a:buNone/>
            </a:pPr>
            <a:r>
              <a:rPr lang="en"/>
              <a:t>It is possible that this observation can be explained by COE bidders are becoming more passive.</a:t>
            </a:r>
            <a:endParaRPr/>
          </a:p>
          <a:p>
            <a:pPr indent="0" lvl="0" marL="0" rtl="0" algn="l">
              <a:spcBef>
                <a:spcPts val="1600"/>
              </a:spcBef>
              <a:spcAft>
                <a:spcPts val="0"/>
              </a:spcAft>
              <a:buNone/>
            </a:pPr>
            <a:r>
              <a:rPr lang="en"/>
              <a:t>However, correlation does not always imply causation.</a:t>
            </a:r>
            <a:endParaRPr/>
          </a:p>
          <a:p>
            <a:pPr indent="0" lvl="0" marL="0" rtl="0" algn="l">
              <a:spcBef>
                <a:spcPts val="1600"/>
              </a:spcBef>
              <a:spcAft>
                <a:spcPts val="1600"/>
              </a:spcAft>
              <a:buNone/>
            </a:pPr>
            <a:r>
              <a:rPr lang="en"/>
              <a:t>Perhaps it might be better explained by another factor behind the scenes...</a:t>
            </a:r>
            <a:endParaRPr/>
          </a:p>
        </p:txBody>
      </p:sp>
      <p:pic>
        <p:nvPicPr>
          <p:cNvPr id="293" name="Google Shape;293;p41"/>
          <p:cNvPicPr preferRelativeResize="0"/>
          <p:nvPr/>
        </p:nvPicPr>
        <p:blipFill rotWithShape="1">
          <a:blip r:embed="rId3">
            <a:alphaModFix/>
          </a:blip>
          <a:srcRect b="0" l="4839" r="7333" t="0"/>
          <a:stretch/>
        </p:blipFill>
        <p:spPr>
          <a:xfrm>
            <a:off x="3817850" y="911975"/>
            <a:ext cx="5135830" cy="3508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 of this Presentation</a:t>
            </a:r>
            <a:endParaRPr/>
          </a:p>
        </p:txBody>
      </p:sp>
      <p:sp>
        <p:nvSpPr>
          <p:cNvPr id="112" name="Google Shape;112;p15"/>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3" name="Google Shape;113;p15"/>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Introduction</a:t>
            </a:r>
            <a:endParaRPr>
              <a:solidFill>
                <a:schemeClr val="lt1"/>
              </a:solidFill>
            </a:endParaRPr>
          </a:p>
        </p:txBody>
      </p:sp>
      <p:sp>
        <p:nvSpPr>
          <p:cNvPr id="114" name="Google Shape;114;p15"/>
          <p:cNvSpPr txBox="1"/>
          <p:nvPr>
            <p:ph idx="4294967295" type="body"/>
          </p:nvPr>
        </p:nvSpPr>
        <p:spPr>
          <a:xfrm>
            <a:off x="432350" y="2070575"/>
            <a:ext cx="26124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Provide background</a:t>
            </a:r>
            <a:endParaRPr b="1" sz="1600"/>
          </a:p>
          <a:p>
            <a:pPr indent="-330200" lvl="0" marL="457200" rtl="0" algn="l">
              <a:spcBef>
                <a:spcPts val="800"/>
              </a:spcBef>
              <a:spcAft>
                <a:spcPts val="0"/>
              </a:spcAft>
              <a:buSzPts val="1600"/>
              <a:buChar char="●"/>
            </a:pPr>
            <a:r>
              <a:rPr lang="en" sz="1600"/>
              <a:t>Explain how the COE bidding system works</a:t>
            </a:r>
            <a:endParaRPr sz="1600"/>
          </a:p>
          <a:p>
            <a:pPr indent="-330200" lvl="0" marL="457200" rtl="0" algn="l">
              <a:spcBef>
                <a:spcPts val="0"/>
              </a:spcBef>
              <a:spcAft>
                <a:spcPts val="0"/>
              </a:spcAft>
              <a:buSzPts val="1600"/>
              <a:buChar char="●"/>
            </a:pPr>
            <a:r>
              <a:rPr lang="en" sz="1600"/>
              <a:t>Introduce the objectives</a:t>
            </a:r>
            <a:endParaRPr sz="1600"/>
          </a:p>
          <a:p>
            <a:pPr indent="-330200" lvl="0" marL="457200" rtl="0" algn="l">
              <a:spcBef>
                <a:spcPts val="0"/>
              </a:spcBef>
              <a:spcAft>
                <a:spcPts val="0"/>
              </a:spcAft>
              <a:buSzPts val="1600"/>
              <a:buChar char="●"/>
            </a:pPr>
            <a:r>
              <a:rPr lang="en" sz="1600"/>
              <a:t>Provide some examples of factors involved in the study</a:t>
            </a:r>
            <a:endParaRPr sz="1600"/>
          </a:p>
        </p:txBody>
      </p:sp>
      <p:sp>
        <p:nvSpPr>
          <p:cNvPr id="115" name="Google Shape;115;p15"/>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6" name="Google Shape;116;p15"/>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Analysis</a:t>
            </a:r>
            <a:endParaRPr>
              <a:solidFill>
                <a:schemeClr val="lt1"/>
              </a:solidFill>
            </a:endParaRPr>
          </a:p>
        </p:txBody>
      </p:sp>
      <p:sp>
        <p:nvSpPr>
          <p:cNvPr id="117" name="Google Shape;117;p15"/>
          <p:cNvSpPr txBox="1"/>
          <p:nvPr>
            <p:ph idx="4294967295" type="body"/>
          </p:nvPr>
        </p:nvSpPr>
        <p:spPr>
          <a:xfrm>
            <a:off x="3121725" y="2070575"/>
            <a:ext cx="2606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Gain insights</a:t>
            </a:r>
            <a:endParaRPr b="1" sz="1600"/>
          </a:p>
          <a:p>
            <a:pPr indent="-330200" lvl="0" marL="457200" rtl="0" algn="l">
              <a:spcBef>
                <a:spcPts val="800"/>
              </a:spcBef>
              <a:spcAft>
                <a:spcPts val="0"/>
              </a:spcAft>
              <a:buSzPts val="1600"/>
              <a:buChar char="●"/>
            </a:pPr>
            <a:r>
              <a:rPr lang="en" sz="1600"/>
              <a:t>Gain insights into the data through means of data visualisation</a:t>
            </a:r>
            <a:endParaRPr sz="1600"/>
          </a:p>
          <a:p>
            <a:pPr indent="-330200" lvl="0" marL="457200" rtl="0" algn="l">
              <a:spcBef>
                <a:spcPts val="0"/>
              </a:spcBef>
              <a:spcAft>
                <a:spcPts val="0"/>
              </a:spcAft>
              <a:buSzPts val="1600"/>
              <a:buChar char="●"/>
            </a:pPr>
            <a:r>
              <a:rPr lang="en" sz="1600"/>
              <a:t>Plot appropriate charts to view relationships</a:t>
            </a:r>
            <a:endParaRPr sz="1600"/>
          </a:p>
        </p:txBody>
      </p:sp>
      <p:sp>
        <p:nvSpPr>
          <p:cNvPr id="118" name="Google Shape;118;p15"/>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9" name="Google Shape;119;p15"/>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Conclusion</a:t>
            </a:r>
            <a:endParaRPr>
              <a:solidFill>
                <a:schemeClr val="lt1"/>
              </a:solidFill>
            </a:endParaRPr>
          </a:p>
        </p:txBody>
      </p:sp>
      <p:sp>
        <p:nvSpPr>
          <p:cNvPr id="120" name="Google Shape;120;p15"/>
          <p:cNvSpPr txBox="1"/>
          <p:nvPr>
            <p:ph idx="4294967295" type="body"/>
          </p:nvPr>
        </p:nvSpPr>
        <p:spPr>
          <a:xfrm>
            <a:off x="6025450" y="2070575"/>
            <a:ext cx="2606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Provide recommendations</a:t>
            </a:r>
            <a:endParaRPr b="1" sz="1600"/>
          </a:p>
          <a:p>
            <a:pPr indent="0" lvl="0" marL="0" rtl="0" algn="l">
              <a:spcBef>
                <a:spcPts val="800"/>
              </a:spcBef>
              <a:spcAft>
                <a:spcPts val="800"/>
              </a:spcAft>
              <a:buNone/>
            </a:pPr>
            <a:r>
              <a:rPr lang="en" sz="1600"/>
              <a:t>Provide some suggestions to the audience to help them make more informed decisions when purchasing their COEs</a:t>
            </a:r>
            <a:endParaRPr sz="1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2"/>
          <p:cNvSpPr txBox="1"/>
          <p:nvPr>
            <p:ph type="title"/>
          </p:nvPr>
        </p:nvSpPr>
        <p:spPr>
          <a:xfrm>
            <a:off x="311700" y="226650"/>
            <a:ext cx="44532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Quota ~ Year</a:t>
            </a:r>
            <a:endParaRPr/>
          </a:p>
        </p:txBody>
      </p:sp>
      <p:sp>
        <p:nvSpPr>
          <p:cNvPr id="299" name="Google Shape;299;p42"/>
          <p:cNvSpPr txBox="1"/>
          <p:nvPr>
            <p:ph idx="1" type="body"/>
          </p:nvPr>
        </p:nvSpPr>
        <p:spPr>
          <a:xfrm>
            <a:off x="311700" y="1037175"/>
            <a:ext cx="3187200" cy="350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COE Quotas have been increasing.</a:t>
            </a:r>
            <a:endParaRPr/>
          </a:p>
          <a:p>
            <a:pPr indent="0" lvl="0" marL="0" rtl="0" algn="l">
              <a:spcBef>
                <a:spcPts val="1600"/>
              </a:spcBef>
              <a:spcAft>
                <a:spcPts val="0"/>
              </a:spcAft>
              <a:buNone/>
            </a:pPr>
            <a:r>
              <a:rPr lang="en"/>
              <a:t>As we mentioned earlier, premium decreases with quota.</a:t>
            </a:r>
            <a:endParaRPr/>
          </a:p>
          <a:p>
            <a:pPr indent="0" lvl="0" marL="0" rtl="0" algn="l">
              <a:spcBef>
                <a:spcPts val="1600"/>
              </a:spcBef>
              <a:spcAft>
                <a:spcPts val="0"/>
              </a:spcAft>
              <a:buNone/>
            </a:pPr>
            <a:r>
              <a:rPr lang="en"/>
              <a:t>Hence, this might be a better explanation for why COE premiums for both Category A and B vehicles have been decreasing, rather than the shift in bidders’ attitudes.</a:t>
            </a:r>
            <a:endParaRPr/>
          </a:p>
          <a:p>
            <a:pPr indent="0" lvl="0" marL="0" rtl="0" algn="l">
              <a:spcBef>
                <a:spcPts val="1600"/>
              </a:spcBef>
              <a:spcAft>
                <a:spcPts val="1600"/>
              </a:spcAft>
              <a:buNone/>
            </a:pPr>
            <a:r>
              <a:t/>
            </a:r>
            <a:endParaRPr/>
          </a:p>
        </p:txBody>
      </p:sp>
      <p:pic>
        <p:nvPicPr>
          <p:cNvPr id="300" name="Google Shape;300;p42"/>
          <p:cNvPicPr preferRelativeResize="0"/>
          <p:nvPr/>
        </p:nvPicPr>
        <p:blipFill rotWithShape="1">
          <a:blip r:embed="rId3">
            <a:alphaModFix/>
          </a:blip>
          <a:srcRect b="0" l="4918" r="7254" t="0"/>
          <a:stretch/>
        </p:blipFill>
        <p:spPr>
          <a:xfrm>
            <a:off x="3817850" y="625375"/>
            <a:ext cx="5135830" cy="35088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3"/>
          <p:cNvSpPr txBox="1"/>
          <p:nvPr>
            <p:ph type="title"/>
          </p:nvPr>
        </p:nvSpPr>
        <p:spPr>
          <a:xfrm>
            <a:off x="307500" y="1151100"/>
            <a:ext cx="3961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Quota ~ Deregistered</a:t>
            </a:r>
            <a:endParaRPr/>
          </a:p>
        </p:txBody>
      </p:sp>
      <p:sp>
        <p:nvSpPr>
          <p:cNvPr id="306" name="Google Shape;306;p43"/>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Correlation 3</a:t>
            </a:r>
            <a:endParaRPr/>
          </a:p>
        </p:txBody>
      </p:sp>
      <p:sp>
        <p:nvSpPr>
          <p:cNvPr id="307" name="Google Shape;307;p4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More deregistered - Higher quota?</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4"/>
          <p:cNvSpPr txBox="1"/>
          <p:nvPr>
            <p:ph type="title"/>
          </p:nvPr>
        </p:nvSpPr>
        <p:spPr>
          <a:xfrm>
            <a:off x="311700" y="226650"/>
            <a:ext cx="40644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Quota ~ Deregistered</a:t>
            </a:r>
            <a:endParaRPr/>
          </a:p>
        </p:txBody>
      </p:sp>
      <p:sp>
        <p:nvSpPr>
          <p:cNvPr id="313" name="Google Shape;313;p44"/>
          <p:cNvSpPr txBox="1"/>
          <p:nvPr>
            <p:ph idx="1" type="body"/>
          </p:nvPr>
        </p:nvSpPr>
        <p:spPr>
          <a:xfrm>
            <a:off x="311700" y="1256675"/>
            <a:ext cx="3267000" cy="328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Notice how quota crests just after car deregistration peaks?</a:t>
            </a:r>
            <a:endParaRPr/>
          </a:p>
          <a:p>
            <a:pPr indent="0" lvl="0" marL="0" rtl="0" algn="l">
              <a:spcBef>
                <a:spcPts val="1600"/>
              </a:spcBef>
              <a:spcAft>
                <a:spcPts val="0"/>
              </a:spcAft>
              <a:buNone/>
            </a:pPr>
            <a:r>
              <a:rPr lang="en"/>
              <a:t>Quota is quite related to number of cars deregistered in the previous quarter.</a:t>
            </a:r>
            <a:endParaRPr/>
          </a:p>
          <a:p>
            <a:pPr indent="0" lvl="0" marL="0" rtl="0" algn="l">
              <a:spcBef>
                <a:spcPts val="1600"/>
              </a:spcBef>
              <a:spcAft>
                <a:spcPts val="1600"/>
              </a:spcAft>
              <a:buNone/>
            </a:pPr>
            <a:r>
              <a:rPr lang="en"/>
              <a:t>The number of vehicles deregistered in the previous quarter of the year is actually one of the factors considered during the calculation of the supply of COEs.</a:t>
            </a:r>
            <a:endParaRPr/>
          </a:p>
        </p:txBody>
      </p:sp>
      <p:pic>
        <p:nvPicPr>
          <p:cNvPr id="314" name="Google Shape;314;p44"/>
          <p:cNvPicPr preferRelativeResize="0"/>
          <p:nvPr/>
        </p:nvPicPr>
        <p:blipFill rotWithShape="1">
          <a:blip r:embed="rId3">
            <a:alphaModFix/>
          </a:blip>
          <a:srcRect b="0" l="6819" r="9097" t="0"/>
          <a:stretch/>
        </p:blipFill>
        <p:spPr>
          <a:xfrm>
            <a:off x="3782425" y="1037175"/>
            <a:ext cx="5112551" cy="36485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5"/>
          <p:cNvSpPr txBox="1"/>
          <p:nvPr>
            <p:ph type="title"/>
          </p:nvPr>
        </p:nvSpPr>
        <p:spPr>
          <a:xfrm>
            <a:off x="307500" y="1151100"/>
            <a:ext cx="3961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Deregistered ~ Month</a:t>
            </a:r>
            <a:endParaRPr/>
          </a:p>
        </p:txBody>
      </p:sp>
      <p:sp>
        <p:nvSpPr>
          <p:cNvPr id="320" name="Google Shape;320;p45"/>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Correlation 4</a:t>
            </a:r>
            <a:endParaRPr/>
          </a:p>
        </p:txBody>
      </p:sp>
      <p:sp>
        <p:nvSpPr>
          <p:cNvPr id="321" name="Google Shape;321;p4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Is there a pattern in car deregistrations?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6"/>
          <p:cNvSpPr txBox="1"/>
          <p:nvPr>
            <p:ph type="title"/>
          </p:nvPr>
        </p:nvSpPr>
        <p:spPr>
          <a:xfrm>
            <a:off x="311700" y="226650"/>
            <a:ext cx="40644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Deregistered ~ Month</a:t>
            </a:r>
            <a:endParaRPr/>
          </a:p>
        </p:txBody>
      </p:sp>
      <p:sp>
        <p:nvSpPr>
          <p:cNvPr id="327" name="Google Shape;327;p46"/>
          <p:cNvSpPr txBox="1"/>
          <p:nvPr>
            <p:ph idx="1" type="body"/>
          </p:nvPr>
        </p:nvSpPr>
        <p:spPr>
          <a:xfrm>
            <a:off x="396450" y="3180025"/>
            <a:ext cx="3919800" cy="157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see if there’s a pattern in deregistration rates over the months.</a:t>
            </a:r>
            <a:endParaRPr/>
          </a:p>
          <a:p>
            <a:pPr indent="0" lvl="0" marL="0" rtl="0" algn="l">
              <a:spcBef>
                <a:spcPts val="1600"/>
              </a:spcBef>
              <a:spcAft>
                <a:spcPts val="0"/>
              </a:spcAft>
              <a:buNone/>
            </a:pPr>
            <a:r>
              <a:rPr lang="en"/>
              <a:t>March seems to have the greatest number of car deregistrations over the years.</a:t>
            </a:r>
            <a:endParaRPr/>
          </a:p>
          <a:p>
            <a:pPr indent="0" lvl="0" marL="0" rtl="0" algn="l">
              <a:spcBef>
                <a:spcPts val="1600"/>
              </a:spcBef>
              <a:spcAft>
                <a:spcPts val="1600"/>
              </a:spcAft>
              <a:buNone/>
            </a:pPr>
            <a:r>
              <a:rPr lang="en"/>
              <a:t>But does this translate to higher quota automatically?</a:t>
            </a:r>
            <a:endParaRPr/>
          </a:p>
        </p:txBody>
      </p:sp>
      <p:pic>
        <p:nvPicPr>
          <p:cNvPr id="328" name="Google Shape;328;p46"/>
          <p:cNvPicPr preferRelativeResize="0"/>
          <p:nvPr/>
        </p:nvPicPr>
        <p:blipFill>
          <a:blip r:embed="rId3">
            <a:alphaModFix/>
          </a:blip>
          <a:stretch>
            <a:fillRect/>
          </a:stretch>
        </p:blipFill>
        <p:spPr>
          <a:xfrm>
            <a:off x="4572000" y="584888"/>
            <a:ext cx="4212700" cy="4252825"/>
          </a:xfrm>
          <a:prstGeom prst="rect">
            <a:avLst/>
          </a:prstGeom>
          <a:noFill/>
          <a:ln>
            <a:noFill/>
          </a:ln>
        </p:spPr>
      </p:pic>
      <p:pic>
        <p:nvPicPr>
          <p:cNvPr id="329" name="Google Shape;329;p46"/>
          <p:cNvPicPr preferRelativeResize="0"/>
          <p:nvPr/>
        </p:nvPicPr>
        <p:blipFill rotWithShape="1">
          <a:blip r:embed="rId4">
            <a:alphaModFix/>
          </a:blip>
          <a:srcRect b="3760" l="6289" r="7910" t="5413"/>
          <a:stretch/>
        </p:blipFill>
        <p:spPr>
          <a:xfrm>
            <a:off x="418825" y="982350"/>
            <a:ext cx="3299400" cy="20954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7"/>
          <p:cNvSpPr txBox="1"/>
          <p:nvPr>
            <p:ph type="title"/>
          </p:nvPr>
        </p:nvSpPr>
        <p:spPr>
          <a:xfrm>
            <a:off x="307500" y="1151100"/>
            <a:ext cx="3961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Quota</a:t>
            </a:r>
            <a:r>
              <a:rPr lang="en"/>
              <a:t> ~ Month</a:t>
            </a:r>
            <a:endParaRPr/>
          </a:p>
        </p:txBody>
      </p:sp>
      <p:sp>
        <p:nvSpPr>
          <p:cNvPr id="335" name="Google Shape;335;p47"/>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Correlation 5</a:t>
            </a:r>
            <a:endParaRPr/>
          </a:p>
        </p:txBody>
      </p:sp>
      <p:sp>
        <p:nvSpPr>
          <p:cNvPr id="336" name="Google Shape;336;p4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Pattern in quota distribution?</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8"/>
          <p:cNvSpPr txBox="1"/>
          <p:nvPr>
            <p:ph type="title"/>
          </p:nvPr>
        </p:nvSpPr>
        <p:spPr>
          <a:xfrm>
            <a:off x="311700" y="226650"/>
            <a:ext cx="40644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Quota </a:t>
            </a:r>
            <a:r>
              <a:rPr lang="en"/>
              <a:t>~ Month</a:t>
            </a:r>
            <a:endParaRPr/>
          </a:p>
        </p:txBody>
      </p:sp>
      <p:sp>
        <p:nvSpPr>
          <p:cNvPr id="342" name="Google Shape;342;p48"/>
          <p:cNvSpPr txBox="1"/>
          <p:nvPr>
            <p:ph idx="1" type="body"/>
          </p:nvPr>
        </p:nvSpPr>
        <p:spPr>
          <a:xfrm>
            <a:off x="311700" y="1186875"/>
            <a:ext cx="3894900" cy="335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number of cars deregistered cannot be used to solely explain quota trends.</a:t>
            </a:r>
            <a:endParaRPr/>
          </a:p>
          <a:p>
            <a:pPr indent="0" lvl="0" marL="0" rtl="0" algn="l">
              <a:spcBef>
                <a:spcPts val="1600"/>
              </a:spcBef>
              <a:spcAft>
                <a:spcPts val="0"/>
              </a:spcAft>
              <a:buNone/>
            </a:pPr>
            <a:r>
              <a:rPr lang="en"/>
              <a:t>In the preceding slide, we observed that March tends to have the greatest number of car deregistrations each year.</a:t>
            </a:r>
            <a:endParaRPr/>
          </a:p>
          <a:p>
            <a:pPr indent="0" lvl="0" marL="0" rtl="0" algn="l">
              <a:spcBef>
                <a:spcPts val="1600"/>
              </a:spcBef>
              <a:spcAft>
                <a:spcPts val="0"/>
              </a:spcAft>
              <a:buNone/>
            </a:pPr>
            <a:r>
              <a:rPr lang="en"/>
              <a:t>However, from the figure on the right, March does not have the greatest COE supply in the year. In fact, quota tends to increase toward the end of the year.</a:t>
            </a:r>
            <a:endParaRPr/>
          </a:p>
          <a:p>
            <a:pPr indent="0" lvl="0" marL="0" rtl="0" algn="l">
              <a:spcBef>
                <a:spcPts val="1600"/>
              </a:spcBef>
              <a:spcAft>
                <a:spcPts val="1600"/>
              </a:spcAft>
              <a:buNone/>
            </a:pPr>
            <a:r>
              <a:rPr lang="en"/>
              <a:t>Well, then does this translate to premium?</a:t>
            </a:r>
            <a:endParaRPr/>
          </a:p>
        </p:txBody>
      </p:sp>
      <p:pic>
        <p:nvPicPr>
          <p:cNvPr id="343" name="Google Shape;343;p48"/>
          <p:cNvPicPr preferRelativeResize="0"/>
          <p:nvPr/>
        </p:nvPicPr>
        <p:blipFill>
          <a:blip r:embed="rId3">
            <a:alphaModFix/>
          </a:blip>
          <a:stretch>
            <a:fillRect/>
          </a:stretch>
        </p:blipFill>
        <p:spPr>
          <a:xfrm>
            <a:off x="4438775" y="141750"/>
            <a:ext cx="2407075" cy="2430000"/>
          </a:xfrm>
          <a:prstGeom prst="rect">
            <a:avLst/>
          </a:prstGeom>
          <a:noFill/>
          <a:ln>
            <a:noFill/>
          </a:ln>
        </p:spPr>
      </p:pic>
      <p:pic>
        <p:nvPicPr>
          <p:cNvPr id="344" name="Google Shape;344;p48"/>
          <p:cNvPicPr preferRelativeResize="0"/>
          <p:nvPr/>
        </p:nvPicPr>
        <p:blipFill>
          <a:blip r:embed="rId4">
            <a:alphaModFix/>
          </a:blip>
          <a:stretch>
            <a:fillRect/>
          </a:stretch>
        </p:blipFill>
        <p:spPr>
          <a:xfrm>
            <a:off x="6262900" y="2674325"/>
            <a:ext cx="2245564" cy="22669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9"/>
          <p:cNvSpPr txBox="1"/>
          <p:nvPr>
            <p:ph type="title"/>
          </p:nvPr>
        </p:nvSpPr>
        <p:spPr>
          <a:xfrm>
            <a:off x="338550" y="1204500"/>
            <a:ext cx="38991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Premium</a:t>
            </a:r>
            <a:r>
              <a:rPr lang="en" sz="3600"/>
              <a:t> ~ Month</a:t>
            </a:r>
            <a:endParaRPr sz="3600"/>
          </a:p>
        </p:txBody>
      </p:sp>
      <p:sp>
        <p:nvSpPr>
          <p:cNvPr id="350" name="Google Shape;350;p4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Correlation 6</a:t>
            </a:r>
            <a:endParaRPr/>
          </a:p>
        </p:txBody>
      </p:sp>
      <p:sp>
        <p:nvSpPr>
          <p:cNvPr id="351" name="Google Shape;351;p4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Pattern in pricing?</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0"/>
          <p:cNvSpPr txBox="1"/>
          <p:nvPr>
            <p:ph type="title"/>
          </p:nvPr>
        </p:nvSpPr>
        <p:spPr>
          <a:xfrm>
            <a:off x="311700" y="226650"/>
            <a:ext cx="40644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Premium </a:t>
            </a:r>
            <a:r>
              <a:rPr lang="en"/>
              <a:t>~ Month</a:t>
            </a:r>
            <a:endParaRPr/>
          </a:p>
        </p:txBody>
      </p:sp>
      <p:sp>
        <p:nvSpPr>
          <p:cNvPr id="357" name="Google Shape;357;p50"/>
          <p:cNvSpPr txBox="1"/>
          <p:nvPr>
            <p:ph idx="1" type="body"/>
          </p:nvPr>
        </p:nvSpPr>
        <p:spPr>
          <a:xfrm>
            <a:off x="311700" y="1206825"/>
            <a:ext cx="2898300" cy="333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Surprisingly, yes. </a:t>
            </a:r>
            <a:endParaRPr/>
          </a:p>
          <a:p>
            <a:pPr indent="0" lvl="0" marL="0" rtl="0" algn="l">
              <a:spcBef>
                <a:spcPts val="1600"/>
              </a:spcBef>
              <a:spcAft>
                <a:spcPts val="0"/>
              </a:spcAft>
              <a:buNone/>
            </a:pPr>
            <a:r>
              <a:rPr lang="en"/>
              <a:t>It can be seen that COE premiums decrease toward the end of each year (general trend).</a:t>
            </a:r>
            <a:endParaRPr/>
          </a:p>
          <a:p>
            <a:pPr indent="0" lvl="0" marL="0" rtl="0" algn="l">
              <a:spcBef>
                <a:spcPts val="1600"/>
              </a:spcBef>
              <a:spcAft>
                <a:spcPts val="0"/>
              </a:spcAft>
              <a:buNone/>
            </a:pPr>
            <a:r>
              <a:rPr lang="en"/>
              <a:t>There is one anomaly though (red circle). February also seems to have generally low COE premiums too.</a:t>
            </a:r>
            <a:endParaRPr/>
          </a:p>
          <a:p>
            <a:pPr indent="0" lvl="0" marL="0" rtl="0" algn="l">
              <a:spcBef>
                <a:spcPts val="1600"/>
              </a:spcBef>
              <a:spcAft>
                <a:spcPts val="1600"/>
              </a:spcAft>
              <a:buNone/>
            </a:pPr>
            <a:r>
              <a:rPr lang="en"/>
              <a:t>December is a pretty good bet </a:t>
            </a:r>
            <a:r>
              <a:rPr lang="en"/>
              <a:t>n</a:t>
            </a:r>
            <a:r>
              <a:rPr lang="en"/>
              <a:t>onetheless.</a:t>
            </a:r>
            <a:endParaRPr/>
          </a:p>
        </p:txBody>
      </p:sp>
      <p:pic>
        <p:nvPicPr>
          <p:cNvPr id="358" name="Google Shape;358;p50"/>
          <p:cNvPicPr preferRelativeResize="0"/>
          <p:nvPr/>
        </p:nvPicPr>
        <p:blipFill>
          <a:blip r:embed="rId3">
            <a:alphaModFix/>
          </a:blip>
          <a:stretch>
            <a:fillRect/>
          </a:stretch>
        </p:blipFill>
        <p:spPr>
          <a:xfrm>
            <a:off x="3412050" y="922550"/>
            <a:ext cx="5632050" cy="4042225"/>
          </a:xfrm>
          <a:prstGeom prst="rect">
            <a:avLst/>
          </a:prstGeom>
          <a:noFill/>
          <a:ln>
            <a:noFill/>
          </a:ln>
        </p:spPr>
      </p:pic>
      <p:sp>
        <p:nvSpPr>
          <p:cNvPr id="359" name="Google Shape;359;p50"/>
          <p:cNvSpPr/>
          <p:nvPr/>
        </p:nvSpPr>
        <p:spPr>
          <a:xfrm>
            <a:off x="6161975" y="2571750"/>
            <a:ext cx="229200" cy="2292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1"/>
          <p:cNvSpPr txBox="1"/>
          <p:nvPr>
            <p:ph type="title"/>
          </p:nvPr>
        </p:nvSpPr>
        <p:spPr>
          <a:xfrm>
            <a:off x="223950" y="1204500"/>
            <a:ext cx="41283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Quota, Successful Bids, Received Bids</a:t>
            </a:r>
            <a:endParaRPr sz="3000"/>
          </a:p>
        </p:txBody>
      </p:sp>
      <p:sp>
        <p:nvSpPr>
          <p:cNvPr id="365" name="Google Shape;365;p51"/>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Correlation 7</a:t>
            </a:r>
            <a:endParaRPr/>
          </a:p>
        </p:txBody>
      </p:sp>
      <p:sp>
        <p:nvSpPr>
          <p:cNvPr id="366" name="Google Shape;366;p5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Relationship?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6"/>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Pre-Introduction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2"/>
          <p:cNvSpPr txBox="1"/>
          <p:nvPr>
            <p:ph type="title"/>
          </p:nvPr>
        </p:nvSpPr>
        <p:spPr>
          <a:xfrm>
            <a:off x="311700" y="226650"/>
            <a:ext cx="43335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Quota ~ Bids(success) ~ Bids(received)</a:t>
            </a:r>
            <a:endParaRPr sz="1800"/>
          </a:p>
        </p:txBody>
      </p:sp>
      <p:sp>
        <p:nvSpPr>
          <p:cNvPr id="372" name="Google Shape;372;p52"/>
          <p:cNvSpPr txBox="1"/>
          <p:nvPr>
            <p:ph idx="1" type="body"/>
          </p:nvPr>
        </p:nvSpPr>
        <p:spPr>
          <a:xfrm>
            <a:off x="311700" y="1147025"/>
            <a:ext cx="3894900" cy="328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Quota and number of successful bids have a strong linear positive correlation.</a:t>
            </a:r>
            <a:endParaRPr/>
          </a:p>
          <a:p>
            <a:pPr indent="0" lvl="0" marL="0" rtl="0" algn="l">
              <a:spcBef>
                <a:spcPts val="1600"/>
              </a:spcBef>
              <a:spcAft>
                <a:spcPts val="0"/>
              </a:spcAft>
              <a:buNone/>
            </a:pPr>
            <a:r>
              <a:rPr lang="en"/>
              <a:t>This is not surprising as the number of successful bids is at its corresponding quota.</a:t>
            </a:r>
            <a:endParaRPr/>
          </a:p>
          <a:p>
            <a:pPr indent="0" lvl="0" marL="0" rtl="0" algn="l">
              <a:spcBef>
                <a:spcPts val="1600"/>
              </a:spcBef>
              <a:spcAft>
                <a:spcPts val="0"/>
              </a:spcAft>
              <a:buNone/>
            </a:pPr>
            <a:r>
              <a:rPr lang="en"/>
              <a:t>Quota and number of bids received also share a strong positive correlation.</a:t>
            </a:r>
            <a:endParaRPr/>
          </a:p>
          <a:p>
            <a:pPr indent="0" lvl="0" marL="0" rtl="0" algn="l">
              <a:spcBef>
                <a:spcPts val="1600"/>
              </a:spcBef>
              <a:spcAft>
                <a:spcPts val="0"/>
              </a:spcAft>
              <a:buNone/>
            </a:pPr>
            <a:r>
              <a:rPr lang="en"/>
              <a:t>Car dealerships would regulate the number of bids they submit according to the COE quota.</a:t>
            </a:r>
            <a:endParaRPr/>
          </a:p>
          <a:p>
            <a:pPr indent="0" lvl="0" marL="0" rtl="0" algn="l">
              <a:spcBef>
                <a:spcPts val="1600"/>
              </a:spcBef>
              <a:spcAft>
                <a:spcPts val="1600"/>
              </a:spcAft>
              <a:buNone/>
            </a:pPr>
            <a:r>
              <a:rPr lang="en"/>
              <a:t>Furthermore, Category A seems to have higher quotas consistently (as the blue cluster is above the orange one).</a:t>
            </a:r>
            <a:endParaRPr/>
          </a:p>
        </p:txBody>
      </p:sp>
      <p:pic>
        <p:nvPicPr>
          <p:cNvPr id="373" name="Google Shape;373;p52"/>
          <p:cNvPicPr preferRelativeResize="0"/>
          <p:nvPr/>
        </p:nvPicPr>
        <p:blipFill>
          <a:blip r:embed="rId3">
            <a:alphaModFix/>
          </a:blip>
          <a:stretch>
            <a:fillRect/>
          </a:stretch>
        </p:blipFill>
        <p:spPr>
          <a:xfrm>
            <a:off x="4512175" y="1037175"/>
            <a:ext cx="4463100" cy="40369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3"/>
          <p:cNvSpPr txBox="1"/>
          <p:nvPr>
            <p:ph type="title"/>
          </p:nvPr>
        </p:nvSpPr>
        <p:spPr>
          <a:xfrm>
            <a:off x="307500" y="847975"/>
            <a:ext cx="3961200" cy="186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Population</a:t>
            </a:r>
            <a:r>
              <a:rPr lang="en" sz="3000"/>
              <a:t>, Registered, Deregistered</a:t>
            </a:r>
            <a:endParaRPr sz="3000"/>
          </a:p>
        </p:txBody>
      </p:sp>
      <p:sp>
        <p:nvSpPr>
          <p:cNvPr id="379" name="Google Shape;379;p53"/>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Correlation 8</a:t>
            </a:r>
            <a:endParaRPr/>
          </a:p>
        </p:txBody>
      </p:sp>
      <p:sp>
        <p:nvSpPr>
          <p:cNvPr id="380" name="Google Shape;380;p5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Relationship?</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4"/>
          <p:cNvSpPr txBox="1"/>
          <p:nvPr>
            <p:ph type="title"/>
          </p:nvPr>
        </p:nvSpPr>
        <p:spPr>
          <a:xfrm>
            <a:off x="311700" y="226650"/>
            <a:ext cx="43335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Population </a:t>
            </a:r>
            <a:r>
              <a:rPr lang="en" sz="1800"/>
              <a:t>~ Deregistered ~ Registered</a:t>
            </a:r>
            <a:endParaRPr sz="1800"/>
          </a:p>
        </p:txBody>
      </p:sp>
      <p:sp>
        <p:nvSpPr>
          <p:cNvPr id="386" name="Google Shape;386;p54"/>
          <p:cNvSpPr txBox="1"/>
          <p:nvPr>
            <p:ph idx="1" type="body"/>
          </p:nvPr>
        </p:nvSpPr>
        <p:spPr>
          <a:xfrm>
            <a:off x="311700" y="1212938"/>
            <a:ext cx="3406500" cy="350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more Category A cars registered in Singapore than Category B cars.</a:t>
            </a:r>
            <a:endParaRPr/>
          </a:p>
          <a:p>
            <a:pPr indent="0" lvl="0" marL="0" rtl="0" algn="l">
              <a:spcBef>
                <a:spcPts val="1600"/>
              </a:spcBef>
              <a:spcAft>
                <a:spcPts val="0"/>
              </a:spcAft>
              <a:buNone/>
            </a:pPr>
            <a:r>
              <a:rPr lang="en"/>
              <a:t>The number of cars registered is positively correlated to the number of cars deregistered.</a:t>
            </a:r>
            <a:endParaRPr/>
          </a:p>
          <a:p>
            <a:pPr indent="0" lvl="0" marL="0" rtl="0" algn="l">
              <a:spcBef>
                <a:spcPts val="1600"/>
              </a:spcBef>
              <a:spcAft>
                <a:spcPts val="0"/>
              </a:spcAft>
              <a:buNone/>
            </a:pPr>
            <a:r>
              <a:rPr lang="en"/>
              <a:t>The distribution of Category B cars registered is bimodal.</a:t>
            </a:r>
            <a:endParaRPr/>
          </a:p>
          <a:p>
            <a:pPr indent="0" lvl="0" marL="0" rtl="0" algn="l">
              <a:spcBef>
                <a:spcPts val="1600"/>
              </a:spcBef>
              <a:spcAft>
                <a:spcPts val="1600"/>
              </a:spcAft>
              <a:buNone/>
            </a:pPr>
            <a:r>
              <a:rPr lang="en"/>
              <a:t>There is greater variation in population, number of cars registered and number of cars deregistered for Category A than Category B (histograms have wider bases).</a:t>
            </a:r>
            <a:endParaRPr/>
          </a:p>
        </p:txBody>
      </p:sp>
      <p:pic>
        <p:nvPicPr>
          <p:cNvPr id="387" name="Google Shape;387;p54"/>
          <p:cNvPicPr preferRelativeResize="0"/>
          <p:nvPr/>
        </p:nvPicPr>
        <p:blipFill>
          <a:blip r:embed="rId3">
            <a:alphaModFix/>
          </a:blip>
          <a:stretch>
            <a:fillRect/>
          </a:stretch>
        </p:blipFill>
        <p:spPr>
          <a:xfrm>
            <a:off x="4349050" y="932500"/>
            <a:ext cx="4452876" cy="406967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5"/>
          <p:cNvSpPr txBox="1"/>
          <p:nvPr>
            <p:ph type="title"/>
          </p:nvPr>
        </p:nvSpPr>
        <p:spPr>
          <a:xfrm>
            <a:off x="307500" y="1151100"/>
            <a:ext cx="3961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Trends over Time</a:t>
            </a:r>
            <a:endParaRPr sz="3600"/>
          </a:p>
        </p:txBody>
      </p:sp>
      <p:sp>
        <p:nvSpPr>
          <p:cNvPr id="393" name="Google Shape;393;p55"/>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Final Correlations</a:t>
            </a:r>
            <a:endParaRPr/>
          </a:p>
        </p:txBody>
      </p:sp>
      <p:sp>
        <p:nvSpPr>
          <p:cNvPr id="394" name="Google Shape;394;p5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What happened over time?</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6"/>
          <p:cNvSpPr txBox="1"/>
          <p:nvPr>
            <p:ph type="title"/>
          </p:nvPr>
        </p:nvSpPr>
        <p:spPr>
          <a:xfrm>
            <a:off x="311700" y="439275"/>
            <a:ext cx="4260300" cy="872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Premium, PQP ~ Year, Month</a:t>
            </a:r>
            <a:endParaRPr/>
          </a:p>
        </p:txBody>
      </p:sp>
      <p:sp>
        <p:nvSpPr>
          <p:cNvPr id="400" name="Google Shape;400;p56"/>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PQP has been steadily decreasing over the past few years, with the exception of mid-2016.</a:t>
            </a:r>
            <a:endParaRPr/>
          </a:p>
          <a:p>
            <a:pPr indent="0" lvl="0" marL="0" rtl="0" algn="l">
              <a:spcBef>
                <a:spcPts val="1600"/>
              </a:spcBef>
              <a:spcAft>
                <a:spcPts val="1600"/>
              </a:spcAft>
              <a:buNone/>
            </a:pPr>
            <a:r>
              <a:rPr lang="en"/>
              <a:t>COE premium, however, oscillates every 12 months (roughly). Following this pattern, if the year is odd, one should purchase a COE in the tail end of the year. Otherwise, one should purchase a COE early in the year.</a:t>
            </a:r>
            <a:endParaRPr/>
          </a:p>
        </p:txBody>
      </p:sp>
      <p:grpSp>
        <p:nvGrpSpPr>
          <p:cNvPr id="401" name="Google Shape;401;p56"/>
          <p:cNvGrpSpPr/>
          <p:nvPr/>
        </p:nvGrpSpPr>
        <p:grpSpPr>
          <a:xfrm>
            <a:off x="3348975" y="1627025"/>
            <a:ext cx="5719501" cy="3079731"/>
            <a:chOff x="3374650" y="1477525"/>
            <a:chExt cx="5719501" cy="3079731"/>
          </a:xfrm>
        </p:grpSpPr>
        <p:pic>
          <p:nvPicPr>
            <p:cNvPr id="402" name="Google Shape;402;p56"/>
            <p:cNvPicPr preferRelativeResize="0"/>
            <p:nvPr/>
          </p:nvPicPr>
          <p:blipFill>
            <a:blip r:embed="rId3">
              <a:alphaModFix/>
            </a:blip>
            <a:stretch>
              <a:fillRect/>
            </a:stretch>
          </p:blipFill>
          <p:spPr>
            <a:xfrm>
              <a:off x="3374650" y="1477525"/>
              <a:ext cx="5719501" cy="3079731"/>
            </a:xfrm>
            <a:prstGeom prst="rect">
              <a:avLst/>
            </a:prstGeom>
            <a:noFill/>
            <a:ln>
              <a:noFill/>
            </a:ln>
          </p:spPr>
        </p:pic>
        <p:sp>
          <p:nvSpPr>
            <p:cNvPr id="403" name="Google Shape;403;p56"/>
            <p:cNvSpPr/>
            <p:nvPr/>
          </p:nvSpPr>
          <p:spPr>
            <a:xfrm>
              <a:off x="7150150" y="2024175"/>
              <a:ext cx="588000" cy="5880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56"/>
            <p:cNvSpPr/>
            <p:nvPr/>
          </p:nvSpPr>
          <p:spPr>
            <a:xfrm>
              <a:off x="4465800" y="2024175"/>
              <a:ext cx="588000" cy="5880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56"/>
            <p:cNvSpPr/>
            <p:nvPr/>
          </p:nvSpPr>
          <p:spPr>
            <a:xfrm>
              <a:off x="3698300" y="3519325"/>
              <a:ext cx="428700" cy="408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56"/>
            <p:cNvSpPr/>
            <p:nvPr/>
          </p:nvSpPr>
          <p:spPr>
            <a:xfrm>
              <a:off x="4517136" y="3153400"/>
              <a:ext cx="428700" cy="475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56"/>
            <p:cNvSpPr/>
            <p:nvPr/>
          </p:nvSpPr>
          <p:spPr>
            <a:xfrm>
              <a:off x="4127000" y="3824125"/>
              <a:ext cx="428700" cy="475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56"/>
            <p:cNvSpPr/>
            <p:nvPr/>
          </p:nvSpPr>
          <p:spPr>
            <a:xfrm>
              <a:off x="4945825" y="3628900"/>
              <a:ext cx="428700" cy="475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56"/>
            <p:cNvSpPr/>
            <p:nvPr/>
          </p:nvSpPr>
          <p:spPr>
            <a:xfrm>
              <a:off x="5374525" y="3153400"/>
              <a:ext cx="428700" cy="193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56"/>
            <p:cNvSpPr/>
            <p:nvPr/>
          </p:nvSpPr>
          <p:spPr>
            <a:xfrm>
              <a:off x="6391688" y="3516588"/>
              <a:ext cx="428700" cy="408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56"/>
            <p:cNvSpPr/>
            <p:nvPr/>
          </p:nvSpPr>
          <p:spPr>
            <a:xfrm>
              <a:off x="7210524" y="3150663"/>
              <a:ext cx="428700" cy="475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56"/>
            <p:cNvSpPr/>
            <p:nvPr/>
          </p:nvSpPr>
          <p:spPr>
            <a:xfrm>
              <a:off x="6820388" y="3821388"/>
              <a:ext cx="428700" cy="475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56"/>
            <p:cNvSpPr/>
            <p:nvPr/>
          </p:nvSpPr>
          <p:spPr>
            <a:xfrm>
              <a:off x="7639213" y="3626163"/>
              <a:ext cx="428700" cy="475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56"/>
            <p:cNvSpPr/>
            <p:nvPr/>
          </p:nvSpPr>
          <p:spPr>
            <a:xfrm>
              <a:off x="8067913" y="3150663"/>
              <a:ext cx="428700" cy="193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7"/>
          <p:cNvSpPr txBox="1"/>
          <p:nvPr>
            <p:ph type="title"/>
          </p:nvPr>
        </p:nvSpPr>
        <p:spPr>
          <a:xfrm>
            <a:off x="311700" y="439275"/>
            <a:ext cx="2808000" cy="872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Premium, Quota ~ Year, Month</a:t>
            </a:r>
            <a:endParaRPr/>
          </a:p>
        </p:txBody>
      </p:sp>
      <p:sp>
        <p:nvSpPr>
          <p:cNvPr id="420" name="Google Shape;420;p5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animation to wrap things up.</a:t>
            </a:r>
            <a:endParaRPr/>
          </a:p>
          <a:p>
            <a:pPr indent="0" lvl="0" marL="0" rtl="0" algn="l">
              <a:spcBef>
                <a:spcPts val="1600"/>
              </a:spcBef>
              <a:spcAft>
                <a:spcPts val="0"/>
              </a:spcAft>
              <a:buNone/>
            </a:pPr>
            <a:r>
              <a:rPr lang="en"/>
              <a:t>COE premiums have been dropping over the last few years.</a:t>
            </a:r>
            <a:endParaRPr/>
          </a:p>
          <a:p>
            <a:pPr indent="0" lvl="0" marL="0" rtl="0" algn="l">
              <a:spcBef>
                <a:spcPts val="1600"/>
              </a:spcBef>
              <a:spcAft>
                <a:spcPts val="0"/>
              </a:spcAft>
              <a:buNone/>
            </a:pPr>
            <a:r>
              <a:rPr lang="en"/>
              <a:t>COE quota for Category B has been increasing whereas COE quota for Category A peaked in 2016-2017.</a:t>
            </a:r>
            <a:endParaRPr/>
          </a:p>
          <a:p>
            <a:pPr indent="0" lvl="0" marL="0" rtl="0" algn="l">
              <a:spcBef>
                <a:spcPts val="1600"/>
              </a:spcBef>
              <a:spcAft>
                <a:spcPts val="1600"/>
              </a:spcAft>
              <a:buNone/>
            </a:pPr>
            <a:r>
              <a:rPr lang="en"/>
              <a:t>The tail-end of each year tends to offer the lowest COE prices, with the exception of 2016.</a:t>
            </a:r>
            <a:endParaRPr/>
          </a:p>
        </p:txBody>
      </p:sp>
      <p:pic>
        <p:nvPicPr>
          <p:cNvPr id="421" name="Google Shape;421;p57"/>
          <p:cNvPicPr preferRelativeResize="0"/>
          <p:nvPr/>
        </p:nvPicPr>
        <p:blipFill>
          <a:blip r:embed="rId3">
            <a:alphaModFix/>
          </a:blip>
          <a:stretch>
            <a:fillRect/>
          </a:stretch>
        </p:blipFill>
        <p:spPr>
          <a:xfrm>
            <a:off x="3633825" y="773375"/>
            <a:ext cx="5313899" cy="37956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8"/>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a:t>
            </a:r>
            <a:endParaRPr/>
          </a:p>
        </p:txBody>
      </p:sp>
      <p:sp>
        <p:nvSpPr>
          <p:cNvPr id="432" name="Google Shape;432;p59"/>
          <p:cNvSpPr txBox="1"/>
          <p:nvPr>
            <p:ph idx="1" type="body"/>
          </p:nvPr>
        </p:nvSpPr>
        <p:spPr>
          <a:xfrm>
            <a:off x="311700" y="1229875"/>
            <a:ext cx="81384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Buy a COE in the tail end of the year if the year is odd. Otherwise, buy a COE early in the year. COE premium oscillates every 12 months.</a:t>
            </a:r>
            <a:endParaRPr/>
          </a:p>
          <a:p>
            <a:pPr indent="-342900" lvl="0" marL="457200" rtl="0" algn="l">
              <a:spcBef>
                <a:spcPts val="0"/>
              </a:spcBef>
              <a:spcAft>
                <a:spcPts val="0"/>
              </a:spcAft>
              <a:buSzPts val="1800"/>
              <a:buAutoNum type="arabicPeriod"/>
            </a:pPr>
            <a:r>
              <a:rPr lang="en"/>
              <a:t>If the above is too complicated, try to buy a COE in December.</a:t>
            </a:r>
            <a:endParaRPr/>
          </a:p>
          <a:p>
            <a:pPr indent="-342900" lvl="0" marL="457200" rtl="0" algn="l">
              <a:spcBef>
                <a:spcPts val="0"/>
              </a:spcBef>
              <a:spcAft>
                <a:spcPts val="0"/>
              </a:spcAft>
              <a:buSzPts val="1800"/>
              <a:buAutoNum type="arabicPeriod"/>
            </a:pPr>
            <a:r>
              <a:rPr lang="en"/>
              <a:t>Bid for a COE in the 1</a:t>
            </a:r>
            <a:r>
              <a:rPr baseline="30000" lang="en"/>
              <a:t>st</a:t>
            </a:r>
            <a:r>
              <a:rPr lang="en"/>
              <a:t> session (first week) to get a more </a:t>
            </a:r>
            <a:r>
              <a:rPr lang="en"/>
              <a:t>guaranteed</a:t>
            </a:r>
            <a:r>
              <a:rPr lang="en"/>
              <a:t> discount. Do note that doing this carries a low risk of even higher payment on rare occasions.</a:t>
            </a:r>
            <a:endParaRPr/>
          </a:p>
          <a:p>
            <a:pPr indent="0" lvl="0" marL="0" rtl="0" algn="l">
              <a:spcBef>
                <a:spcPts val="1600"/>
              </a:spcBef>
              <a:spcAft>
                <a:spcPts val="1600"/>
              </a:spcAft>
              <a:buNone/>
            </a:pPr>
            <a:r>
              <a:rPr lang="en"/>
              <a:t>Armed with this new information, I hope you can make better informed decisions when buying a new car.</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0"/>
          <p:cNvSpPr txBox="1"/>
          <p:nvPr>
            <p:ph type="title"/>
          </p:nvPr>
        </p:nvSpPr>
        <p:spPr>
          <a:xfrm>
            <a:off x="311700" y="226650"/>
            <a:ext cx="44532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438" name="Google Shape;438;p60"/>
          <p:cNvSpPr txBox="1"/>
          <p:nvPr>
            <p:ph idx="1" type="body"/>
          </p:nvPr>
        </p:nvSpPr>
        <p:spPr>
          <a:xfrm>
            <a:off x="311700" y="1037175"/>
            <a:ext cx="8490300" cy="3877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latin typeface="Cairo"/>
                <a:ea typeface="Cairo"/>
                <a:cs typeface="Cairo"/>
                <a:sym typeface="Cairo"/>
              </a:rPr>
              <a:t>Private Hire Car Companies Driving COE Premiums (</a:t>
            </a:r>
            <a:r>
              <a:rPr lang="en" sz="1400" u="sng">
                <a:solidFill>
                  <a:schemeClr val="hlink"/>
                </a:solidFill>
                <a:latin typeface="Cairo"/>
                <a:ea typeface="Cairo"/>
                <a:cs typeface="Cairo"/>
                <a:sym typeface="Cairo"/>
                <a:hlinkClick r:id="rId3"/>
              </a:rPr>
              <a:t>https://www.techinasia.com/uber-bids-continue-prop-car-coe-prices-singapore</a:t>
            </a:r>
            <a:r>
              <a:rPr lang="en" sz="1400">
                <a:latin typeface="Cairo"/>
                <a:ea typeface="Cairo"/>
                <a:cs typeface="Cairo"/>
                <a:sym typeface="Cairo"/>
              </a:rPr>
              <a:t>; </a:t>
            </a:r>
            <a:r>
              <a:rPr lang="en" sz="1400" u="sng">
                <a:solidFill>
                  <a:schemeClr val="hlink"/>
                </a:solidFill>
                <a:latin typeface="Cairo"/>
                <a:ea typeface="Cairo"/>
                <a:cs typeface="Cairo"/>
                <a:sym typeface="Cairo"/>
                <a:hlinkClick r:id="rId4"/>
              </a:rPr>
              <a:t>https://www.straitstimes.com/singapore/transport/private-hire-demand-pushes-up-car-coe-premiums</a:t>
            </a:r>
            <a:r>
              <a:rPr lang="en" sz="1400">
                <a:latin typeface="Cairo"/>
                <a:ea typeface="Cairo"/>
                <a:cs typeface="Cairo"/>
                <a:sym typeface="Cairo"/>
              </a:rPr>
              <a:t>)</a:t>
            </a:r>
            <a:endParaRPr sz="1400">
              <a:latin typeface="Cairo"/>
              <a:ea typeface="Cairo"/>
              <a:cs typeface="Cairo"/>
              <a:sym typeface="Cairo"/>
            </a:endParaRPr>
          </a:p>
          <a:p>
            <a:pPr indent="-317500" lvl="0" marL="457200" rtl="0" algn="l">
              <a:spcBef>
                <a:spcPts val="1000"/>
              </a:spcBef>
              <a:spcAft>
                <a:spcPts val="0"/>
              </a:spcAft>
              <a:buSzPts val="1400"/>
              <a:buFont typeface="Cairo"/>
              <a:buChar char="●"/>
            </a:pPr>
            <a:r>
              <a:rPr lang="en" sz="1400">
                <a:latin typeface="Cairo"/>
                <a:ea typeface="Cairo"/>
                <a:cs typeface="Cairo"/>
                <a:sym typeface="Cairo"/>
              </a:rPr>
              <a:t>Taxis Exempt from COE (</a:t>
            </a:r>
            <a:r>
              <a:rPr lang="en" sz="1400" u="sng">
                <a:solidFill>
                  <a:schemeClr val="hlink"/>
                </a:solidFill>
                <a:latin typeface="Cairo"/>
                <a:ea typeface="Cairo"/>
                <a:cs typeface="Cairo"/>
                <a:sym typeface="Cairo"/>
                <a:hlinkClick r:id="rId5"/>
              </a:rPr>
              <a:t>https://www.sgcarmart.com/news/article.php?AID=6475#:~:text=Taxis%20will%20be%20removed%20from,Authority%20(LTA)%20announced%20today.&amp;text=Under%20the%20new%20move%2C%20taxi,under%20the%20Vehicle%20Quota%20System.</a:t>
            </a:r>
            <a:r>
              <a:rPr lang="en" sz="1400">
                <a:latin typeface="Cairo"/>
                <a:ea typeface="Cairo"/>
                <a:cs typeface="Cairo"/>
                <a:sym typeface="Cairo"/>
              </a:rPr>
              <a:t>)</a:t>
            </a:r>
            <a:endParaRPr sz="1400">
              <a:latin typeface="Cairo"/>
              <a:ea typeface="Cairo"/>
              <a:cs typeface="Cairo"/>
              <a:sym typeface="Cairo"/>
            </a:endParaRPr>
          </a:p>
          <a:p>
            <a:pPr indent="-317500" lvl="0" marL="457200" rtl="0" algn="l">
              <a:spcBef>
                <a:spcPts val="1000"/>
              </a:spcBef>
              <a:spcAft>
                <a:spcPts val="1000"/>
              </a:spcAft>
              <a:buSzPts val="1400"/>
              <a:buFont typeface="Cairo"/>
              <a:buChar char="●"/>
            </a:pPr>
            <a:r>
              <a:rPr lang="en" sz="1400">
                <a:latin typeface="Cairo"/>
                <a:ea typeface="Cairo"/>
                <a:cs typeface="Cairo"/>
                <a:sym typeface="Cairo"/>
              </a:rPr>
              <a:t>More Detailed Explanation on COE (</a:t>
            </a:r>
            <a:r>
              <a:rPr lang="en" sz="1400" u="sng">
                <a:solidFill>
                  <a:schemeClr val="hlink"/>
                </a:solidFill>
                <a:latin typeface="Cairo"/>
                <a:ea typeface="Cairo"/>
                <a:cs typeface="Cairo"/>
                <a:sym typeface="Cairo"/>
                <a:hlinkClick r:id="rId6"/>
              </a:rPr>
              <a:t>https://ucars.sg/blog/complete-guide-coe-bidding/</a:t>
            </a:r>
            <a:r>
              <a:rPr lang="en" sz="1400">
                <a:latin typeface="Cairo"/>
                <a:ea typeface="Cairo"/>
                <a:cs typeface="Cairo"/>
                <a:sym typeface="Cairo"/>
              </a:rPr>
              <a:t>)</a:t>
            </a:r>
            <a:endParaRPr sz="1400">
              <a:latin typeface="Cairo"/>
              <a:ea typeface="Cairo"/>
              <a:cs typeface="Cairo"/>
              <a:sym typeface="Cai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7"/>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Purpose</a:t>
            </a:r>
            <a:endParaRPr/>
          </a:p>
        </p:txBody>
      </p:sp>
      <p:sp>
        <p:nvSpPr>
          <p:cNvPr id="131" name="Google Shape;131;p17"/>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Why</a:t>
            </a:r>
            <a:endParaRPr/>
          </a:p>
        </p:txBody>
      </p:sp>
      <p:sp>
        <p:nvSpPr>
          <p:cNvPr id="132" name="Google Shape;132;p1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Provide recommendations to get the best COE prices</a:t>
            </a:r>
            <a:endParaRPr/>
          </a:p>
          <a:p>
            <a:pPr indent="0" lvl="0" marL="0" rtl="0" algn="l">
              <a:spcBef>
                <a:spcPts val="1600"/>
              </a:spcBef>
              <a:spcAft>
                <a:spcPts val="1600"/>
              </a:spcAft>
              <a:buNone/>
            </a:pPr>
            <a:r>
              <a:rPr lang="en"/>
              <a:t>Suggest when to purchase a COE and what to look out for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8"/>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Audience</a:t>
            </a:r>
            <a:endParaRPr/>
          </a:p>
        </p:txBody>
      </p:sp>
      <p:sp>
        <p:nvSpPr>
          <p:cNvPr id="138" name="Google Shape;138;p18"/>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Who</a:t>
            </a:r>
            <a:endParaRPr/>
          </a:p>
        </p:txBody>
      </p:sp>
      <p:sp>
        <p:nvSpPr>
          <p:cNvPr id="139" name="Google Shape;139;p1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People who are new to Singapore’s COE Bidding System, especially soon-to-be first-time car buyers</a:t>
            </a:r>
            <a:endParaRPr/>
          </a:p>
          <a:p>
            <a:pPr indent="0" lvl="0" marL="0" rtl="0" algn="l">
              <a:spcBef>
                <a:spcPts val="1600"/>
              </a:spcBef>
              <a:spcAft>
                <a:spcPts val="1600"/>
              </a:spcAft>
              <a:buNone/>
            </a:pPr>
            <a:r>
              <a:rPr lang="en"/>
              <a:t>This presentation is aimed at those who have low to moderate income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Assumptions</a:t>
            </a:r>
            <a:endParaRPr/>
          </a:p>
        </p:txBody>
      </p:sp>
      <p:sp>
        <p:nvSpPr>
          <p:cNvPr id="145" name="Google Shape;145;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sake of the subsequent analysis, the following assumptions will be made:</a:t>
            </a:r>
            <a:endParaRPr/>
          </a:p>
          <a:p>
            <a:pPr indent="-342900" lvl="0" marL="457200" rtl="0" algn="l">
              <a:spcBef>
                <a:spcPts val="1600"/>
              </a:spcBef>
              <a:spcAft>
                <a:spcPts val="0"/>
              </a:spcAft>
              <a:buSzPts val="1800"/>
              <a:buAutoNum type="arabicParenR"/>
            </a:pPr>
            <a:r>
              <a:rPr lang="en"/>
              <a:t>Private Hire Car Companies will not be considered (e.g. Uber, Grab)</a:t>
            </a:r>
            <a:endParaRPr/>
          </a:p>
          <a:p>
            <a:pPr indent="-342900" lvl="0" marL="457200" rtl="0" algn="l">
              <a:spcBef>
                <a:spcPts val="0"/>
              </a:spcBef>
              <a:spcAft>
                <a:spcPts val="0"/>
              </a:spcAft>
              <a:buSzPts val="1800"/>
              <a:buAutoNum type="arabicParenR"/>
            </a:pPr>
            <a:r>
              <a:rPr lang="en"/>
              <a:t>Parallel Importers will not be considered</a:t>
            </a:r>
            <a:endParaRPr/>
          </a:p>
          <a:p>
            <a:pPr indent="-342900" lvl="0" marL="457200" rtl="0" algn="l">
              <a:spcBef>
                <a:spcPts val="0"/>
              </a:spcBef>
              <a:spcAft>
                <a:spcPts val="0"/>
              </a:spcAft>
              <a:buSzPts val="1800"/>
              <a:buAutoNum type="arabicParenR"/>
            </a:pPr>
            <a:r>
              <a:rPr lang="en"/>
              <a:t>Data is valid and representative of past years (2014 - 2018)</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Brief Introduction to COE</a:t>
            </a:r>
            <a:endParaRPr/>
          </a:p>
        </p:txBody>
      </p:sp>
      <p:sp>
        <p:nvSpPr>
          <p:cNvPr id="156" name="Google Shape;156;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COE? COE stands for Certificate of Entitlement, and is required for any who intends to drive on Singapore roads. COE, along with a valid driving licence, are a must-have for every Singaporean driver.</a:t>
            </a:r>
            <a:endParaRPr/>
          </a:p>
          <a:p>
            <a:pPr indent="0" lvl="0" marL="0" rtl="0" algn="l">
              <a:spcBef>
                <a:spcPts val="1600"/>
              </a:spcBef>
              <a:spcAft>
                <a:spcPts val="0"/>
              </a:spcAft>
              <a:buNone/>
            </a:pPr>
            <a:r>
              <a:rPr lang="en"/>
              <a:t>How much does one COE cost? Well, it differs every time, but it is undoubtedly very costly. COE makes up a large percentage of car prices in Singapore.</a:t>
            </a:r>
            <a:endParaRPr/>
          </a:p>
          <a:p>
            <a:pPr indent="0" lvl="0" marL="0" rtl="0" algn="l">
              <a:spcBef>
                <a:spcPts val="1600"/>
              </a:spcBef>
              <a:spcAft>
                <a:spcPts val="0"/>
              </a:spcAft>
              <a:buNone/>
            </a:pPr>
            <a:r>
              <a:rPr lang="en"/>
              <a:t>If one were to buy a $100k 1.6L Honda Civic when the COE premium is considered low, the COE price would still be at least $35k.</a:t>
            </a:r>
            <a:endParaRPr/>
          </a:p>
          <a:p>
            <a:pPr indent="0" lvl="0" marL="0" rtl="0" algn="l">
              <a:spcBef>
                <a:spcPts val="1600"/>
              </a:spcBef>
              <a:spcAft>
                <a:spcPts val="1600"/>
              </a:spcAft>
              <a:buNone/>
            </a:pPr>
            <a:r>
              <a:rPr lang="en"/>
              <a:t>That’s 35% of the car’s base price!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