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5143500" cx="9144000"/>
  <p:notesSz cx="6858000" cy="9144000"/>
  <p:embeddedFontLst>
    <p:embeddedFont>
      <p:font typeface="Robot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D36E10-209E-4C07-B258-AC11C98656E4}">
  <a:tblStyle styleId="{5DD36E10-209E-4C07-B258-AC11C98656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Roboto-regular.fntdata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Roboto-italic.fntdata"/><Relationship Id="rId14" Type="http://schemas.openxmlformats.org/officeDocument/2006/relationships/slide" Target="slides/slide8.xml"/><Relationship Id="rId58" Type="http://schemas.openxmlformats.org/officeDocument/2006/relationships/font" Target="fonts/Robo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c8f362c7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c8f362c7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c98df42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c98df42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c8f362c7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c8f362c7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c8f362c7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c8f362c7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c8f362c7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c8f362c7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c8f362c7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c8f362c7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c8f362c7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c8f362c7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c8f362c7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c8f362c7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c8f362c7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c8f362c7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c8f362c7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c8f362c7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c8f362c7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c8f362c7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c8f362c7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c8f362c7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c8f362c7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c8f362c7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c8f362c7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c8f362c7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c8f362c7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c8f362c7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c8f362c7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c8f362c7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c8f362c7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c8f362c7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c8f362c7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c8f362c7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c8f362c7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c8f362c7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c8f362c7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c8f362c7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c8f362c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c8f362c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c8f362c7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c8f362c7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c8f362c7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c8f362c7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c8f362c77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c8f362c7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c8f362c7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c8f362c7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c98df425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c98df425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c98df425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bc98df425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c98df425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c98df42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c98df425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bc98df425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c98df425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c98df425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c8f362c7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c8f362c7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c8f362c7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c8f362c7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c5e58d3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c5e58d3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c5e58d3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c5e58d3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c98df42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bc98df42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c98df42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c98df42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c98df425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c98df425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c8f362c7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c8f362c7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c8f362c7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c8f362c7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c8f362c7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c8f362c7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c8f362c7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c8f362c7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c8f362c7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c8f362c7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gov.sg/dataset/coe-bidding-results?resource_id=f7bbdc43-c568-4e60-9afa-b77ba5a14aa0" TargetMode="External"/><Relationship Id="rId4" Type="http://schemas.openxmlformats.org/officeDocument/2006/relationships/hyperlink" Target="https://data.gov.sg/dataset/coe-bidding-results?resource_id=85deb904-fbf9-46bc-80fd-9676213bbf1f" TargetMode="External"/><Relationship Id="rId5" Type="http://schemas.openxmlformats.org/officeDocument/2006/relationships/hyperlink" Target="https://data.gov.sg/dataset/monthly-motor-vehicle-population-by-vehicle-quota-category" TargetMode="External"/><Relationship Id="rId6" Type="http://schemas.openxmlformats.org/officeDocument/2006/relationships/hyperlink" Target="https://data.gov.sg/dataset/monthly-new-registration-of-motor-vehicles-by-vehicle-quota-categories" TargetMode="External"/><Relationship Id="rId7" Type="http://schemas.openxmlformats.org/officeDocument/2006/relationships/hyperlink" Target="https://data.gov.sg/dataset/monthly-de-registered-motor-vehicles-under-vehicle-quota-system-vq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Analysis on COE in SG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50"/>
            <a:ext cx="82221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Ethan Tan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2012085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DAAA/1B/03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Datasets:		Import Dependencies, Load Data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Imported the following dependencies: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</a:t>
            </a:r>
            <a:r>
              <a:rPr lang="en"/>
              <a:t>andas (pd)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</a:t>
            </a:r>
            <a:r>
              <a:rPr lang="en"/>
              <a:t>umpy (np)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</a:t>
            </a:r>
            <a:r>
              <a:rPr lang="en"/>
              <a:t>atplotlib.pyplot (plt)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matplotlib.patches.ConnectionPatch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</a:t>
            </a:r>
            <a:r>
              <a:rPr lang="en"/>
              <a:t>eaborn (sns)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Used &lt; pandas.read_csv &gt; to read the data from the corresponding Comma Separated Values (csv) files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Datasets:		Inspect Data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</a:t>
            </a:r>
            <a:r>
              <a:rPr lang="en"/>
              <a:t>d the following properties &amp; methods: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lphaUcPeriod"/>
            </a:pPr>
            <a:r>
              <a:rPr lang="en">
                <a:highlight>
                  <a:srgbClr val="FFFFFF"/>
                </a:highlight>
              </a:rPr>
              <a:t>&lt; pandas.DataFrame.dtypes &gt;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>
                <a:highlight>
                  <a:srgbClr val="FFFFFF"/>
                </a:highlight>
              </a:rPr>
              <a:t>&lt; pandas.DataFrame.count &gt;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>
                <a:highlight>
                  <a:srgbClr val="FFFFFF"/>
                </a:highlight>
              </a:rPr>
              <a:t>&lt; pandas.DataFrame.describe &gt;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>
                <a:highlight>
                  <a:srgbClr val="FFFFFF"/>
                </a:highlight>
              </a:rPr>
              <a:t>&lt; pandas.DataFrame.round &gt;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>
                <a:highlight>
                  <a:srgbClr val="FFFFFF"/>
                </a:highlight>
              </a:rPr>
              <a:t>&lt; pandas.DataFrame.head &gt;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>
                <a:highlight>
                  <a:srgbClr val="FFFFFF"/>
                </a:highlight>
              </a:rPr>
              <a:t>&lt; pandas.Series.values &gt;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>
                <a:highlight>
                  <a:srgbClr val="FFFFFF"/>
                </a:highlight>
              </a:rPr>
              <a:t>&lt; pandas.unique &gt;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inspect and review data in the datasets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1:		COE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dataset is very clean, I performed some operations to simulate dirty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Problems with the dataset (after simulation):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Columns are not adequately named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“Bidding Session” column has missing data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 for “Bidding Session” column is incorrect (byte, not float)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 for “Premium” column is incorrect (integer, not string)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has unnecessary prefixes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1:		COE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Columns are not adequately named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pandas.rename &gt; to rename the columns correctly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“Bidding Session” column has missing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Used &lt; pandas.DataFrame.fillna &gt; with method “ffill” to fill the data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 for “Bidding Session” column is incorrect (byte, not float)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Used &lt; pandas.DataFrame.astype &gt; to rectify the data type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1:		COE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/>
              <a:t>Data type for “Premium” column is incorrect (integer, not string)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Used &lt; pandas.DataFrame.astype &gt; with “np.int64” to correct data type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/>
              <a:t>“Category” column has unnecessary prefixes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pandas.Series.str.extract &gt; with regex to remove the prefix “Category ” and reassign it to the “Category” column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2:		PQP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dataset is very clean, I performed some operations to simulate dirty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Problems with the dataset (after simulation):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Columns are inadequately named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Category data follows an inconsistent format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contains redundant prefix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2:		PQP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Columns are inadequately named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Used &lt; pandas.DataFrame.rename &gt; to rename the columns correctly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Category data follows an inconsistent format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contains redundant prefix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Used &lt; pandas.Series.str.extract &gt; with regex and &lt; pandas.Series.str.upper &gt; to standardize the data format and remove the unnecessary prefixes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3:		Population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the dataset: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Columns are inadequately named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contains data for “Taxis” and “Vehicles Exempted From VQS”, which are not required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contains redundant prefix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3:		Population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Columns are inadequately named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Used &lt; pandas.DataFrame.rename &gt; to rename the columns correctly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contains data for “Taxis” and “Vehicles Exempted From VQS”, which are not required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Used &lt; pandas.DataFrame &gt; subsetting and boolean indexing to drop unwanted rows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3:		Population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“Category” column contains redundant prefix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Used &lt; pandas.Series.str.extract &gt; with regex to remove the prefix “Category ” and reassign it to the “Category” column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Datasets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4:		Registration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the dataset: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Columns are inadequately named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contains data for “Taxis” and “Vehicles Exempted From VQS”, which are not required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Category C data is split in 2 segments: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“Category C”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“Category C-ETS”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contains redundant prefix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4:		Registration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Columns are inadequately named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Used &lt; pandas.DataFrame.rename &gt; to rename the columns correctly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contains data for “Taxis” and “Vehicles Exempted From VQS”, which are not required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Used &lt; pandas.DataFrame &gt; subsetting and boolean indexing to drop unwanted rows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4:		Registration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229875"/>
            <a:ext cx="85206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Category C data is split in 2 segments: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“Category C”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“Category C-ETS”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pandas.Series.str.replace &gt; to rename “Category C-ETS” to “Category C”, and reassigned it to “Category” column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used &lt; pandas.DataFrame.groupby &gt; with sum to group “Category C-ETS” and “Category C”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used &lt; pandas.DataFrame.reset_index &gt; to return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in raw form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4:		Registration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1229875"/>
            <a:ext cx="8520600" cy="3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/>
              <a:t>“Category” column contains redundant prefix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Used &lt; pandas.Series.str.extract &gt; with regex to remove the prefix “Category ” and reassign it to the “Category” column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5:		Deregistration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the dataset: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Columns are inadequately named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contains data for “Taxis” and “Vehicles Exempted from VQS”, which are not required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contains redundant prefix</a:t>
            </a:r>
            <a:endParaRPr/>
          </a:p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“Date” column’s data format is inconsistent with the rest of the datasets (YYYY/MM instead of YYYY-MM)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5:		Deregistration</a:t>
            </a:r>
            <a:endParaRPr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11700" y="1229875"/>
            <a:ext cx="8520600" cy="3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Columns are inadequately named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Used &lt; pandas.DataFrame.rename &gt; to rename the columns correctly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“Category” column contains data for “Taxis” and “Vehicles Exempted from VQS”, which are not required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pandas.DataFrame &gt; subsetting and boolean indexing to drop unwanted rows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user &lt; pandas.DataFrame.reset_index &gt; to reset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index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5:		Deregistration</a:t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4340" lvl="0" marL="82296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“Category” column contains redundant prefix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pandas.Series.str.extract &gt; with regex to remove the prefix “Category ” and reassign it to the “Category” column</a:t>
            </a:r>
            <a:endParaRPr/>
          </a:p>
          <a:p>
            <a:pPr indent="-434340" lvl="0" marL="82296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“Date” column’s data format is inconsistent with the rest of the datasets (YYYY/MM instead of YYYY-MM)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Used &lt; pandas.Series.str.replace &gt; to reformat data in the “Date” column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Datasets:		Final Polishing</a:t>
            </a:r>
            <a:endParaRPr/>
          </a:p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311700" y="1229875"/>
            <a:ext cx="85206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Merging the 5 datasets: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pandas.merge &gt; with “inner” join to combine the datasets on “Date” and “Category”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Assigning additional </a:t>
            </a:r>
            <a:r>
              <a:rPr lang="en" u="sng"/>
              <a:t>“Year” and “Month” columns: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pandas.Series.str.extract &gt; with regex and expand to get year and month data from “Date” column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pandas.DataFrame.astype &gt; to convert data type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“Year” and “Month” columns to integer (from string)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Datasets:		Final Polishing</a:t>
            </a:r>
            <a:endParaRPr/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311700" y="1229875"/>
            <a:ext cx="85206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Sorting the combined dataset: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pandas.DataFrame.sort_values &gt; on “Date”, “Category” and “Bidding Session” to resort the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pandas.DataFrame.reset_index &gt; to reset the numbering for the index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Check for anomalies (by visualisation):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matplotlib.pyplot.subplots &gt; and &lt; seaborn.boxplot &gt;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hart the distribution of the data by category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Datasets:		Final Polishing</a:t>
            </a:r>
            <a:endParaRPr/>
          </a:p>
        </p:txBody>
      </p:sp>
      <p:sp>
        <p:nvSpPr>
          <p:cNvPr id="252" name="Google Shape;252;p41"/>
          <p:cNvSpPr txBox="1"/>
          <p:nvPr>
            <p:ph idx="1" type="body"/>
          </p:nvPr>
        </p:nvSpPr>
        <p:spPr>
          <a:xfrm>
            <a:off x="5399475" y="1486100"/>
            <a:ext cx="3591300" cy="14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Check for anomalies [continued]: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Found very extreme outliers through eyeballing</a:t>
            </a:r>
            <a:endParaRPr/>
          </a:p>
        </p:txBody>
      </p:sp>
      <p:pic>
        <p:nvPicPr>
          <p:cNvPr id="253" name="Google Shape;253;p41"/>
          <p:cNvPicPr preferRelativeResize="0"/>
          <p:nvPr/>
        </p:nvPicPr>
        <p:blipFill rotWithShape="1">
          <a:blip r:embed="rId3">
            <a:alphaModFix/>
          </a:blip>
          <a:srcRect b="5499" l="6895" r="7664" t="6502"/>
          <a:stretch/>
        </p:blipFill>
        <p:spPr>
          <a:xfrm>
            <a:off x="228075" y="1017802"/>
            <a:ext cx="5087774" cy="374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Sources</a:t>
            </a:r>
            <a:endParaRPr/>
          </a:p>
        </p:txBody>
      </p:sp>
      <p:graphicFrame>
        <p:nvGraphicFramePr>
          <p:cNvPr id="97" name="Google Shape;97;p15"/>
          <p:cNvGraphicFramePr/>
          <p:nvPr/>
        </p:nvGraphicFramePr>
        <p:xfrm>
          <a:off x="373213" y="113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{5DD36E10-209E-4C07-B258-AC11C98656E4}</a:tableStyleId>
              </a:tblPr>
              <a:tblGrid>
                <a:gridCol w="440050"/>
                <a:gridCol w="924875"/>
                <a:gridCol w="2640950"/>
                <a:gridCol w="1151625"/>
                <a:gridCol w="3240075"/>
              </a:tblGrid>
              <a:tr h="3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Original Name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Source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URL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coe.csv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coe-results.csv</a:t>
                      </a:r>
                      <a:endParaRPr sz="1200"/>
                    </a:p>
                  </a:txBody>
                  <a:tcPr marT="91425" marB="91425" marR="91425" marL="91425"/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data.gov.sg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3"/>
                        </a:rPr>
                        <a:t>https://data.gov.sg/dataset/coe-bidding-results?resource_id=f7bbdc43-c568-4e60-9afa-b77ba5a14aa0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pqp.csv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coe-results-prevailing-quota-premium.csv</a:t>
                      </a:r>
                      <a:endParaRPr sz="1200"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4"/>
                        </a:rPr>
                        <a:t>https://data.gov.sg/dataset/coe-bidding-results?resource_id=85deb904-fbf9-46bc-80fd-9676213bbf1f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pop.csv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motor-vehicle-population-under-vehicle-quota-system.csv</a:t>
                      </a:r>
                      <a:endParaRPr sz="1200"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5"/>
                        </a:rPr>
                        <a:t>https://data.gov.sg/dataset/monthly-motor-vehicle-population-by-vehicle-quota-category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reg.csv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new-registration-of-motor-vehicles-under-vehicle-quota-system-vqs.csv</a:t>
                      </a:r>
                      <a:endParaRPr sz="1200"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6"/>
                        </a:rPr>
                        <a:t>https://data.gov.sg/dataset/monthly-new-registration-of-motor-vehicles-by-vehicle-quota-categories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dereg.csv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motor-vehicles-de-registered-under-vehicle-quota-system-vqs.csv</a:t>
                      </a:r>
                      <a:endParaRPr sz="1200"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hlinkClick r:id="rId7"/>
                        </a:rPr>
                        <a:t>https://data.gov.sg/dataset/monthly-de-registered-motor-vehicles-under-vehicle-quota-system-vqs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Datasets:		Final Polishing</a:t>
            </a:r>
            <a:endParaRPr/>
          </a:p>
        </p:txBody>
      </p:sp>
      <p:sp>
        <p:nvSpPr>
          <p:cNvPr id="259" name="Google Shape;259;p42"/>
          <p:cNvSpPr txBox="1"/>
          <p:nvPr>
            <p:ph idx="1" type="body"/>
          </p:nvPr>
        </p:nvSpPr>
        <p:spPr>
          <a:xfrm>
            <a:off x="311700" y="1229875"/>
            <a:ext cx="85206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Coerce extreme outliers: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Extreme outliers were not removed as that would leave a gap in data for those periods of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Rather, they were coerced to (replaced with) the means of their respective distributions (by category)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pandas.Series.mean &gt; to obtain the required means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pandas.DataFrame &gt; subsetting and boolean indexing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reassign the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Finalised </a:t>
            </a:r>
            <a:r>
              <a:rPr lang="en"/>
              <a:t>Dataset:		Notes</a:t>
            </a:r>
            <a:endParaRPr/>
          </a:p>
        </p:txBody>
      </p:sp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311700" y="1229875"/>
            <a:ext cx="85206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Inspect the finalised dataset (numerical)</a:t>
            </a:r>
            <a:r>
              <a:rPr lang="en" u="sng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&lt; pandas.DataFrame.dtypes 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&lt; pandas.DataFrame.count 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&lt; pandas.DataFrame.describe 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&lt; pandas.DataFrame.round 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&lt; pandas.DataFrame.head 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create and format numerical/statistical summaries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the final (cleaned &amp; combined)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Finalised Dataset:		Notes</a:t>
            </a:r>
            <a:endParaRPr/>
          </a:p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311700" y="1229875"/>
            <a:ext cx="8520600" cy="3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Inspect the finalised dataset (graphical):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seaborn.set_theme &gt; to set the general theme for the subsequent graphs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Charts: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Countplots for: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Year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Category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Bidding Session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Boxplots to check for anomalies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Finalised Dataset:		Notes</a:t>
            </a:r>
            <a:endParaRPr/>
          </a:p>
        </p:txBody>
      </p:sp>
      <p:sp>
        <p:nvSpPr>
          <p:cNvPr id="282" name="Google Shape;282;p46"/>
          <p:cNvSpPr txBox="1"/>
          <p:nvPr>
            <p:ph idx="1" type="body"/>
          </p:nvPr>
        </p:nvSpPr>
        <p:spPr>
          <a:xfrm>
            <a:off x="311700" y="1229875"/>
            <a:ext cx="85206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Inspect the finalised dataset (graphical):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&lt; seaborn.set_theme &gt; to set the general theme for the subsequent graphs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Countplot (Year)</a:t>
            </a:r>
            <a:endParaRPr/>
          </a:p>
        </p:txBody>
      </p:sp>
      <p:sp>
        <p:nvSpPr>
          <p:cNvPr id="288" name="Google Shape;288;p4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2018 data is not complete. Take note when using sum to aggregate data by year.</a:t>
            </a:r>
            <a:endParaRPr sz="1800"/>
          </a:p>
        </p:txBody>
      </p:sp>
      <p:pic>
        <p:nvPicPr>
          <p:cNvPr id="289" name="Google Shape;28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806388"/>
            <a:ext cx="5643950" cy="37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type="title"/>
          </p:nvPr>
        </p:nvSpPr>
        <p:spPr>
          <a:xfrm>
            <a:off x="311700" y="555600"/>
            <a:ext cx="3167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Countplot (Category)</a:t>
            </a:r>
            <a:endParaRPr/>
          </a:p>
        </p:txBody>
      </p:sp>
      <p:sp>
        <p:nvSpPr>
          <p:cNvPr id="295" name="Google Shape;295;p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Data for all categories are complete.</a:t>
            </a:r>
            <a:endParaRPr sz="1800"/>
          </a:p>
        </p:txBody>
      </p:sp>
      <p:pic>
        <p:nvPicPr>
          <p:cNvPr id="296" name="Google Shape;29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100" y="1131250"/>
            <a:ext cx="5432875" cy="36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title"/>
          </p:nvPr>
        </p:nvSpPr>
        <p:spPr>
          <a:xfrm>
            <a:off x="311700" y="555600"/>
            <a:ext cx="4039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Countplot (Bidding Session)</a:t>
            </a:r>
            <a:endParaRPr/>
          </a:p>
        </p:txBody>
      </p:sp>
      <p:sp>
        <p:nvSpPr>
          <p:cNvPr id="302" name="Google Shape;302;p4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Data for both bidding sessions are complete.</a:t>
            </a:r>
            <a:endParaRPr sz="1800"/>
          </a:p>
        </p:txBody>
      </p:sp>
      <p:pic>
        <p:nvPicPr>
          <p:cNvPr id="303" name="Google Shape;30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1311300"/>
            <a:ext cx="5576125" cy="37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/>
          <p:nvPr>
            <p:ph type="title"/>
          </p:nvPr>
        </p:nvSpPr>
        <p:spPr>
          <a:xfrm>
            <a:off x="311700" y="555600"/>
            <a:ext cx="3189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Boxplots (General)</a:t>
            </a:r>
            <a:endParaRPr/>
          </a:p>
        </p:txBody>
      </p:sp>
      <p:sp>
        <p:nvSpPr>
          <p:cNvPr id="309" name="Google Shape;309;p50"/>
          <p:cNvSpPr txBox="1"/>
          <p:nvPr>
            <p:ph idx="1" type="body"/>
          </p:nvPr>
        </p:nvSpPr>
        <p:spPr>
          <a:xfrm>
            <a:off x="311700" y="1465800"/>
            <a:ext cx="2225700" cy="32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There are some outliers remaining but they are allowable.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The major anomalies have been removed to avoid skewed distributions.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10" name="Google Shape;310;p50"/>
          <p:cNvPicPr preferRelativeResize="0"/>
          <p:nvPr/>
        </p:nvPicPr>
        <p:blipFill rotWithShape="1">
          <a:blip r:embed="rId3">
            <a:alphaModFix/>
          </a:blip>
          <a:srcRect b="5296" l="6353" r="7200" t="7298"/>
          <a:stretch/>
        </p:blipFill>
        <p:spPr>
          <a:xfrm>
            <a:off x="3180250" y="770500"/>
            <a:ext cx="5657501" cy="4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1:		COE (coe.csv)</a:t>
            </a:r>
            <a:endParaRPr/>
          </a:p>
        </p:txBody>
      </p:sp>
      <p:graphicFrame>
        <p:nvGraphicFramePr>
          <p:cNvPr id="103" name="Google Shape;103;p16"/>
          <p:cNvGraphicFramePr/>
          <p:nvPr/>
        </p:nvGraphicFramePr>
        <p:xfrm>
          <a:off x="242050" y="1322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{5DD36E10-209E-4C07-B258-AC11C98656E4}</a:tableStyleId>
              </a:tblPr>
              <a:tblGrid>
                <a:gridCol w="1496325"/>
                <a:gridCol w="1444875"/>
                <a:gridCol w="1319100"/>
                <a:gridCol w="4399600"/>
              </a:tblGrid>
              <a:tr h="43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Type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Non-Missing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Definition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 anchor="ctr"/>
                </a:tc>
                <a:tc row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1230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Period when the data was recorded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bidding_no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byte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Bidding session (1</a:t>
                      </a:r>
                      <a:r>
                        <a:rPr baseline="30000" lang="en"/>
                        <a:t>st</a:t>
                      </a:r>
                      <a:r>
                        <a:rPr lang="en"/>
                        <a:t> or 3</a:t>
                      </a:r>
                      <a:r>
                        <a:rPr baseline="30000" lang="en"/>
                        <a:t>rd</a:t>
                      </a:r>
                      <a:r>
                        <a:rPr lang="en"/>
                        <a:t> week of the month)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vehicle_class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Category of the motor vehicle under VQS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quota</a:t>
                      </a:r>
                      <a:endParaRPr/>
                    </a:p>
                  </a:txBody>
                  <a:tcPr marT="91425" marB="91425" marR="91425" marL="91425" anchor="ctr"/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COEs released in the bidding session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bids_success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successful bids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bids_received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bids received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premium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COE price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>
            <p:ph type="title"/>
          </p:nvPr>
        </p:nvSpPr>
        <p:spPr>
          <a:xfrm>
            <a:off x="311700" y="447750"/>
            <a:ext cx="2808000" cy="86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Quota, Successful Bids, Received Bids</a:t>
            </a:r>
            <a:endParaRPr/>
          </a:p>
        </p:txBody>
      </p:sp>
      <p:sp>
        <p:nvSpPr>
          <p:cNvPr id="321" name="Google Shape;321;p52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Insights: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romanUcPeriod"/>
            </a:pPr>
            <a:r>
              <a:rPr lang="en"/>
              <a:t>There is a strong positive linear correlation among quota, number of successful bids and number of bids received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romanUcPeriod"/>
            </a:pPr>
            <a:r>
              <a:rPr lang="en"/>
              <a:t>Category A has the greatest quota, followed by Category B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romanUcPeriod"/>
            </a:pPr>
            <a:r>
              <a:rPr lang="en"/>
              <a:t>Category C has the greatest variation in quota, successful bids and received bids</a:t>
            </a:r>
            <a:endParaRPr/>
          </a:p>
        </p:txBody>
      </p:sp>
      <p:pic>
        <p:nvPicPr>
          <p:cNvPr id="322" name="Google Shape;3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2419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>
            <p:ph type="title"/>
          </p:nvPr>
        </p:nvSpPr>
        <p:spPr>
          <a:xfrm>
            <a:off x="311700" y="447750"/>
            <a:ext cx="2808000" cy="86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Quota, Successful Bids, Received Bids</a:t>
            </a:r>
            <a:endParaRPr/>
          </a:p>
        </p:txBody>
      </p:sp>
      <p:sp>
        <p:nvSpPr>
          <p:cNvPr id="328" name="Google Shape;328;p53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Insights: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romanUcPeriod"/>
            </a:pPr>
            <a:r>
              <a:rPr lang="en"/>
              <a:t>There is a strong positive linear correlation between number of newly registered vehicles and number of vehicles deregistered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romanUcPeriod"/>
            </a:pPr>
            <a:r>
              <a:rPr lang="en"/>
              <a:t>There are many more cars (Categories A and B) registered as compared to goods vehicles </a:t>
            </a:r>
            <a:r>
              <a:rPr lang="en"/>
              <a:t>(C)</a:t>
            </a:r>
            <a:r>
              <a:rPr lang="en"/>
              <a:t> and motorcycles (D)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romanUcPeriod"/>
            </a:pPr>
            <a:r>
              <a:rPr lang="en"/>
              <a:t>The number of motorcycles on the road is approximately one quarter that of cars</a:t>
            </a:r>
            <a:endParaRPr/>
          </a:p>
        </p:txBody>
      </p:sp>
      <p:pic>
        <p:nvPicPr>
          <p:cNvPr id="329" name="Google Shape;32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2419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 Finalised Dataset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Finalised Dataset:		Export</a:t>
            </a:r>
            <a:endParaRPr/>
          </a:p>
        </p:txBody>
      </p:sp>
      <p:sp>
        <p:nvSpPr>
          <p:cNvPr id="340" name="Google Shape;340;p5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Used &lt; pandas.DataFrame.to_csv &gt; to export final dataset to a csv file for use in Data Visualisation (DAVI) CA2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End of Slides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351" name="Google Shape;351;p5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352" name="Google Shape;352;p5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Google Shape;354;p5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5" name="Google Shape;355;p57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amet, consectetur adipiscing elit, sed do eiusmod tempor incididunt ut labore et dolore magna aliqua.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Ut enim ad minim veniam, quis nostrud</a:t>
            </a:r>
            <a:endParaRPr sz="1600"/>
          </a:p>
        </p:txBody>
      </p:sp>
      <p:grpSp>
        <p:nvGrpSpPr>
          <p:cNvPr id="356" name="Google Shape;356;p57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357" name="Google Shape;357;p5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57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0" name="Google Shape;360;p57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Ut enim ad minim veniam, quis nostrud exercitation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Duis aute irure dolor in reprehenderit in voluptate velit </a:t>
            </a:r>
            <a:endParaRPr sz="1600"/>
          </a:p>
        </p:txBody>
      </p:sp>
      <p:grpSp>
        <p:nvGrpSpPr>
          <p:cNvPr id="361" name="Google Shape;361;p57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362" name="Google Shape;362;p5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57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5" name="Google Shape;365;p57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Excepteur sint occaecat cupidatat non proident, sunt in culpa qui officia deserunt mollit anim id est laborum.</a:t>
            </a:r>
            <a:endParaRPr sz="16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371" name="Google Shape;371;p58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8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3" name="Google Shape;373;p58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Expand audience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Lorem ipsum dolor sit amet, consectetur adipiscing elit, sed do eiusmod tempor incididunt ut labore et dolore magna aliqua. </a:t>
            </a:r>
            <a:endParaRPr sz="1600"/>
          </a:p>
        </p:txBody>
      </p:sp>
      <p:sp>
        <p:nvSpPr>
          <p:cNvPr id="374" name="Google Shape;374;p58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8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6" name="Google Shape;376;p58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Up 30-day actives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Ut enim ad minim veniam, quis nostrud exercitation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n" sz="1600"/>
              <a:t>Duis aute irure dolor in reprehenderit in voluptate velit </a:t>
            </a:r>
            <a:endParaRPr sz="1600"/>
          </a:p>
        </p:txBody>
      </p:sp>
      <p:sp>
        <p:nvSpPr>
          <p:cNvPr id="377" name="Google Shape;377;p58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8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9" name="Google Shape;379;p58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Increase conversion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Excepteur sint occaecat cupidatat non proident, sunt in culpa qui officia deserunt mollit anim id est laborum.</a:t>
            </a:r>
            <a:endParaRPr sz="1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85" name="Google Shape;385;p5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premium subscribers</a:t>
            </a:r>
            <a:endParaRPr/>
          </a:p>
        </p:txBody>
      </p:sp>
      <p:sp>
        <p:nvSpPr>
          <p:cNvPr id="386" name="Google Shape;386;p5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391" name="Google Shape;391;p60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60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09.05.XX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393" name="Google Shape;393;p60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394" name="Google Shape;394;p6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5" name="Google Shape;395;p6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6" name="Google Shape;396;p60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397" name="Google Shape;397;p60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0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09.17.XX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399" name="Google Shape;399;p60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400" name="Google Shape;400;p6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1" name="Google Shape;401;p60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60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403" name="Google Shape;403;p60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60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10.13.XX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405" name="Google Shape;405;p60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406" name="Google Shape;406;p6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7" name="Google Shape;407;p6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60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409" name="Google Shape;409;p60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60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10.20.XX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411" name="Google Shape;411;p60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412" name="Google Shape;412;p6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3" name="Google Shape;413;p60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60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415" name="Google Shape;415;p60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60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11.01.XX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417" name="Google Shape;417;p60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418" name="Google Shape;418;p6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9" name="Google Shape;419;p6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Google Shape;420;p60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426" name="Google Shape;426;p61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61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61"/>
          <p:cNvSpPr txBox="1"/>
          <p:nvPr>
            <p:ph idx="4294967295" type="body"/>
          </p:nvPr>
        </p:nvSpPr>
        <p:spPr>
          <a:xfrm>
            <a:off x="4147075" y="11083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CEO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429" name="Google Shape;429;p61"/>
          <p:cNvSpPr txBox="1"/>
          <p:nvPr>
            <p:ph idx="4294967295" type="body"/>
          </p:nvPr>
        </p:nvSpPr>
        <p:spPr>
          <a:xfrm>
            <a:off x="4147075" y="14571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Wendy Writer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430" name="Google Shape;430;p61"/>
          <p:cNvGrpSpPr/>
          <p:nvPr/>
        </p:nvGrpSpPr>
        <p:grpSpPr>
          <a:xfrm>
            <a:off x="2918113" y="1746605"/>
            <a:ext cx="4160100" cy="531900"/>
            <a:chOff x="2918113" y="1746605"/>
            <a:chExt cx="4160100" cy="531900"/>
          </a:xfrm>
        </p:grpSpPr>
        <p:cxnSp>
          <p:nvCxnSpPr>
            <p:cNvPr id="431" name="Google Shape;431;p61"/>
            <p:cNvCxnSpPr>
              <a:stCxn id="426" idx="2"/>
              <a:endCxn id="432" idx="0"/>
            </p:cNvCxnSpPr>
            <p:nvPr/>
          </p:nvCxnSpPr>
          <p:spPr>
            <a:xfrm rot="5400000">
              <a:off x="3628963" y="1035755"/>
              <a:ext cx="531900" cy="1953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3" name="Google Shape;433;p61"/>
            <p:cNvCxnSpPr>
              <a:stCxn id="426" idx="2"/>
              <a:endCxn id="434" idx="0"/>
            </p:cNvCxnSpPr>
            <p:nvPr/>
          </p:nvCxnSpPr>
          <p:spPr>
            <a:xfrm flipH="1" rot="-5400000">
              <a:off x="5709013" y="909305"/>
              <a:ext cx="531900" cy="22065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35" name="Google Shape;435;p61"/>
          <p:cNvSpPr/>
          <p:nvPr/>
        </p:nvSpPr>
        <p:spPr>
          <a:xfrm>
            <a:off x="2194905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1"/>
          <p:cNvSpPr/>
          <p:nvPr/>
        </p:nvSpPr>
        <p:spPr>
          <a:xfrm>
            <a:off x="21935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61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Sales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437" name="Google Shape;437;p61"/>
          <p:cNvSpPr txBox="1"/>
          <p:nvPr>
            <p:ph idx="4294967295" type="body"/>
          </p:nvPr>
        </p:nvSpPr>
        <p:spPr>
          <a:xfrm>
            <a:off x="2193638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Ronny Reader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438" name="Google Shape;438;p61"/>
          <p:cNvGrpSpPr/>
          <p:nvPr/>
        </p:nvGrpSpPr>
        <p:grpSpPr>
          <a:xfrm>
            <a:off x="1256055" y="2975701"/>
            <a:ext cx="3327300" cy="531900"/>
            <a:chOff x="1256055" y="2975701"/>
            <a:chExt cx="3327300" cy="531900"/>
          </a:xfrm>
        </p:grpSpPr>
        <p:cxnSp>
          <p:nvCxnSpPr>
            <p:cNvPr id="439" name="Google Shape;439;p61"/>
            <p:cNvCxnSpPr>
              <a:stCxn id="435" idx="2"/>
              <a:endCxn id="440" idx="0"/>
            </p:cNvCxnSpPr>
            <p:nvPr/>
          </p:nvCxnSpPr>
          <p:spPr>
            <a:xfrm>
              <a:off x="2919555" y="2975701"/>
              <a:ext cx="0" cy="531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1" name="Google Shape;441;p61"/>
            <p:cNvCxnSpPr>
              <a:stCxn id="435" idx="2"/>
              <a:endCxn id="442" idx="0"/>
            </p:cNvCxnSpPr>
            <p:nvPr/>
          </p:nvCxnSpPr>
          <p:spPr>
            <a:xfrm rot="5400000">
              <a:off x="1821855" y="2409901"/>
              <a:ext cx="531900" cy="16635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3" name="Google Shape;443;p61"/>
            <p:cNvCxnSpPr>
              <a:stCxn id="435" idx="2"/>
              <a:endCxn id="444" idx="0"/>
            </p:cNvCxnSpPr>
            <p:nvPr/>
          </p:nvCxnSpPr>
          <p:spPr>
            <a:xfrm flipH="1" rot="-5400000">
              <a:off x="3485505" y="2409751"/>
              <a:ext cx="531900" cy="16638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45" name="Google Shape;445;p61"/>
          <p:cNvSpPr/>
          <p:nvPr/>
        </p:nvSpPr>
        <p:spPr>
          <a:xfrm>
            <a:off x="531436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1"/>
          <p:cNvSpPr/>
          <p:nvPr/>
        </p:nvSpPr>
        <p:spPr>
          <a:xfrm>
            <a:off x="53145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61"/>
          <p:cNvSpPr txBox="1"/>
          <p:nvPr>
            <p:ph idx="4294967295" type="body"/>
          </p:nvPr>
        </p:nvSpPr>
        <p:spPr>
          <a:xfrm>
            <a:off x="531750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North America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447" name="Google Shape;447;p61"/>
          <p:cNvSpPr txBox="1"/>
          <p:nvPr>
            <p:ph idx="4294967295" type="body"/>
          </p:nvPr>
        </p:nvSpPr>
        <p:spPr>
          <a:xfrm>
            <a:off x="53173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Perry Presenter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48" name="Google Shape;448;p61"/>
          <p:cNvSpPr/>
          <p:nvPr/>
        </p:nvSpPr>
        <p:spPr>
          <a:xfrm>
            <a:off x="2194998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61"/>
          <p:cNvSpPr/>
          <p:nvPr/>
        </p:nvSpPr>
        <p:spPr>
          <a:xfrm>
            <a:off x="2195013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61"/>
          <p:cNvSpPr txBox="1"/>
          <p:nvPr>
            <p:ph idx="4294967295" type="body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Asia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450" name="Google Shape;450;p61"/>
          <p:cNvSpPr txBox="1"/>
          <p:nvPr>
            <p:ph idx="4294967295" type="body"/>
          </p:nvPr>
        </p:nvSpPr>
        <p:spPr>
          <a:xfrm>
            <a:off x="21951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Vinny Viewer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51" name="Google Shape;451;p61"/>
          <p:cNvSpPr/>
          <p:nvPr/>
        </p:nvSpPr>
        <p:spPr>
          <a:xfrm>
            <a:off x="3858523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61"/>
          <p:cNvSpPr/>
          <p:nvPr/>
        </p:nvSpPr>
        <p:spPr>
          <a:xfrm>
            <a:off x="385860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61"/>
          <p:cNvSpPr txBox="1"/>
          <p:nvPr>
            <p:ph idx="4294967295" type="body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Europe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453" name="Google Shape;453;p61"/>
          <p:cNvSpPr txBox="1"/>
          <p:nvPr>
            <p:ph idx="4294967295" type="body"/>
          </p:nvPr>
        </p:nvSpPr>
        <p:spPr>
          <a:xfrm>
            <a:off x="3858700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Molly Maker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54" name="Google Shape;454;p61"/>
          <p:cNvSpPr/>
          <p:nvPr/>
        </p:nvSpPr>
        <p:spPr>
          <a:xfrm>
            <a:off x="6353691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61"/>
          <p:cNvSpPr/>
          <p:nvPr/>
        </p:nvSpPr>
        <p:spPr>
          <a:xfrm>
            <a:off x="63537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61"/>
          <p:cNvSpPr txBox="1"/>
          <p:nvPr>
            <p:ph idx="4294967295" type="body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Engineering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456" name="Google Shape;456;p61"/>
          <p:cNvSpPr txBox="1"/>
          <p:nvPr>
            <p:ph idx="4294967295" type="body"/>
          </p:nvPr>
        </p:nvSpPr>
        <p:spPr>
          <a:xfrm>
            <a:off x="6352413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Abby Author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457" name="Google Shape;457;p61"/>
          <p:cNvGrpSpPr/>
          <p:nvPr/>
        </p:nvGrpSpPr>
        <p:grpSpPr>
          <a:xfrm>
            <a:off x="6246741" y="2975701"/>
            <a:ext cx="1663500" cy="531900"/>
            <a:chOff x="6246741" y="2975701"/>
            <a:chExt cx="1663500" cy="531900"/>
          </a:xfrm>
        </p:grpSpPr>
        <p:cxnSp>
          <p:nvCxnSpPr>
            <p:cNvPr id="458" name="Google Shape;458;p61"/>
            <p:cNvCxnSpPr>
              <a:stCxn id="454" idx="2"/>
              <a:endCxn id="459" idx="0"/>
            </p:cNvCxnSpPr>
            <p:nvPr/>
          </p:nvCxnSpPr>
          <p:spPr>
            <a:xfrm rot="5400000">
              <a:off x="6396591" y="2825851"/>
              <a:ext cx="531900" cy="8316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0" name="Google Shape;460;p61"/>
            <p:cNvCxnSpPr>
              <a:stCxn id="454" idx="2"/>
              <a:endCxn id="461" idx="0"/>
            </p:cNvCxnSpPr>
            <p:nvPr/>
          </p:nvCxnSpPr>
          <p:spPr>
            <a:xfrm flipH="1" rot="-5400000">
              <a:off x="7228341" y="2825701"/>
              <a:ext cx="531900" cy="8319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62" name="Google Shape;462;p61"/>
          <p:cNvSpPr/>
          <p:nvPr/>
        </p:nvSpPr>
        <p:spPr>
          <a:xfrm>
            <a:off x="5522206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61"/>
          <p:cNvSpPr/>
          <p:nvPr/>
        </p:nvSpPr>
        <p:spPr>
          <a:xfrm>
            <a:off x="5522175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61"/>
          <p:cNvSpPr txBox="1"/>
          <p:nvPr>
            <p:ph idx="4294967295" type="body"/>
          </p:nvPr>
        </p:nvSpPr>
        <p:spPr>
          <a:xfrm>
            <a:off x="55223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Front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464" name="Google Shape;464;p61"/>
          <p:cNvSpPr txBox="1"/>
          <p:nvPr>
            <p:ph idx="4294967295" type="body"/>
          </p:nvPr>
        </p:nvSpPr>
        <p:spPr>
          <a:xfrm>
            <a:off x="55222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Casey Creator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65" name="Google Shape;465;p61"/>
          <p:cNvSpPr/>
          <p:nvPr/>
        </p:nvSpPr>
        <p:spPr>
          <a:xfrm>
            <a:off x="7185791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61"/>
          <p:cNvSpPr/>
          <p:nvPr/>
        </p:nvSpPr>
        <p:spPr>
          <a:xfrm>
            <a:off x="7185650" y="3507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61"/>
          <p:cNvSpPr txBox="1"/>
          <p:nvPr>
            <p:ph idx="4294967295" type="body"/>
          </p:nvPr>
        </p:nvSpPr>
        <p:spPr>
          <a:xfrm>
            <a:off x="71857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Back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467" name="Google Shape;467;p61"/>
          <p:cNvSpPr txBox="1"/>
          <p:nvPr>
            <p:ph idx="4294967295" type="body"/>
          </p:nvPr>
        </p:nvSpPr>
        <p:spPr>
          <a:xfrm>
            <a:off x="718568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Berry Books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2:		PQP (pqp.csv)</a:t>
            </a:r>
            <a:endParaRPr/>
          </a:p>
        </p:txBody>
      </p:sp>
      <p:graphicFrame>
        <p:nvGraphicFramePr>
          <p:cNvPr id="109" name="Google Shape;109;p17"/>
          <p:cNvGraphicFramePr/>
          <p:nvPr/>
        </p:nvGraphicFramePr>
        <p:xfrm>
          <a:off x="242050" y="1322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{5DD36E10-209E-4C07-B258-AC11C98656E4}</a:tableStyleId>
              </a:tblPr>
              <a:tblGrid>
                <a:gridCol w="1496325"/>
                <a:gridCol w="1444875"/>
                <a:gridCol w="1319100"/>
                <a:gridCol w="4399600"/>
              </a:tblGrid>
              <a:tr h="43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Type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Non-Missing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Definition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Period when the data was recorded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vehicle_class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Category of the motor vehicle under VQS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pqp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Prevailing Quota Premium (PQP)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62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473" name="Google Shape;473;p62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74" name="Google Shape;474;p62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75" name="Google Shape;475;p62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76" name="Google Shape;476;p62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77" name="Google Shape;477;p62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78" name="Google Shape;478;p62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79" name="Google Shape;479;p62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80" name="Google Shape;480;p62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81" name="Google Shape;481;p62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482" name="Google Shape;482;p62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483" name="Google Shape;483;p62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485" name="Google Shape;485;p6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XX% sales increase</a:t>
            </a:r>
            <a:endParaRPr/>
          </a:p>
        </p:txBody>
      </p:sp>
      <p:grpSp>
        <p:nvGrpSpPr>
          <p:cNvPr id="486" name="Google Shape;486;p62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487" name="Google Shape;487;p62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488" name="Google Shape;488;p62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2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2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2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62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62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62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62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p62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7" name="Google Shape;497;p62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498" name="Google Shape;498;p62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499" name="Google Shape;499;p62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62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62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2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62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62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62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62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Google Shape;507;p62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3:		Population (pop.csv)</a:t>
            </a:r>
            <a:endParaRPr/>
          </a:p>
        </p:txBody>
      </p:sp>
      <p:graphicFrame>
        <p:nvGraphicFramePr>
          <p:cNvPr id="115" name="Google Shape;115;p18"/>
          <p:cNvGraphicFramePr/>
          <p:nvPr/>
        </p:nvGraphicFramePr>
        <p:xfrm>
          <a:off x="242050" y="1322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{5DD36E10-209E-4C07-B258-AC11C98656E4}</a:tableStyleId>
              </a:tblPr>
              <a:tblGrid>
                <a:gridCol w="1496325"/>
                <a:gridCol w="1444875"/>
                <a:gridCol w="1319100"/>
                <a:gridCol w="4399600"/>
              </a:tblGrid>
              <a:tr h="43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Type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Non-Missing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Definition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Period when the data was recorded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Category of the motor vehicle under VQS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vehicles under the category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4:		Registration (reg.csv)</a:t>
            </a:r>
            <a:endParaRPr/>
          </a:p>
        </p:txBody>
      </p:sp>
      <p:graphicFrame>
        <p:nvGraphicFramePr>
          <p:cNvPr id="121" name="Google Shape;121;p19"/>
          <p:cNvGraphicFramePr/>
          <p:nvPr/>
        </p:nvGraphicFramePr>
        <p:xfrm>
          <a:off x="242050" y="1322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{5DD36E10-209E-4C07-B258-AC11C98656E4}</a:tableStyleId>
              </a:tblPr>
              <a:tblGrid>
                <a:gridCol w="1496325"/>
                <a:gridCol w="1444875"/>
                <a:gridCol w="1319100"/>
                <a:gridCol w="4399600"/>
              </a:tblGrid>
              <a:tr h="43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Type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Non-Missing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Definition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Period when the data was recorded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Category of the motor vehicle under VQS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newly registered motor vehicles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5:		Deregistration (dereg.csv)</a:t>
            </a:r>
            <a:endParaRPr/>
          </a:p>
        </p:txBody>
      </p:sp>
      <p:graphicFrame>
        <p:nvGraphicFramePr>
          <p:cNvPr id="127" name="Google Shape;127;p20"/>
          <p:cNvGraphicFramePr/>
          <p:nvPr/>
        </p:nvGraphicFramePr>
        <p:xfrm>
          <a:off x="242050" y="1322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{5DD36E10-209E-4C07-B258-AC11C98656E4}</a:tableStyleId>
              </a:tblPr>
              <a:tblGrid>
                <a:gridCol w="1496325"/>
                <a:gridCol w="1444875"/>
                <a:gridCol w="1319100"/>
                <a:gridCol w="4399600"/>
              </a:tblGrid>
              <a:tr h="43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Type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Non-Missing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Definition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Period when the data was recorded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Category of the motor vehicle under VQS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3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de-registered motor vehicles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