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B6140D-DC5C-4857-93E6-6B1B9E16E874}">
  <a:tblStyle styleId="{5CB6140D-DC5C-4857-93E6-6B1B9E16E8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regular.fntdata"/><Relationship Id="rId50" Type="http://schemas.openxmlformats.org/officeDocument/2006/relationships/slide" Target="slides/slide44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c8f362c7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c8f362c7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c98df42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c98df4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8f362c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8f362c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c8f362c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c8f362c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8f362c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c8f362c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c8f362c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c8f362c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c8f362c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c8f362c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c8f362c7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c8f362c7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8f362c7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8f362c7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c8f362c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c8f362c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8f362c7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8f362c7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c8f362c7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c8f362c7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c8f362c7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c8f362c7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c8f362c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c8f362c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c8f362c7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c8f362c7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c8f362c7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c8f362c7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c8f362c7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c8f362c7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8f362c7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8f362c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c8f362c7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c8f362c7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c8f362c7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c8f362c7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c8f362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c8f362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c8f362c7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c8f362c7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c8f362c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c8f362c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8f362c7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8f362c7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c8f362c7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c8f362c7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c98df42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c98df42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c98df42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c98df42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c98df42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c98df42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c98df42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c98df42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c98df425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c98df425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c8f362c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c8f362c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c8f362c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c8f362c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c5e58d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c5e58d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e1c2a9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e1c2a9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c5e58d3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c5e58d3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c98df42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c98df42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c98df42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c98df42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c8f362c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c8f362c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8f362c7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c8f362c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c8f362c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c8f362c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8f362c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8f362c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8f362c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c8f362c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gov.sg/dataset/coe-bidding-results?resource_id=f7bbdc43-c568-4e60-9afa-b77ba5a14aa0" TargetMode="External"/><Relationship Id="rId4" Type="http://schemas.openxmlformats.org/officeDocument/2006/relationships/hyperlink" Target="https://data.gov.sg/dataset/coe-bidding-results?resource_id=85deb904-fbf9-46bc-80fd-9676213bbf1f" TargetMode="External"/><Relationship Id="rId5" Type="http://schemas.openxmlformats.org/officeDocument/2006/relationships/hyperlink" Target="https://data.gov.sg/dataset/monthly-motor-vehicle-population-by-vehicle-quota-category" TargetMode="External"/><Relationship Id="rId6" Type="http://schemas.openxmlformats.org/officeDocument/2006/relationships/hyperlink" Target="https://data.gov.sg/dataset/monthly-new-registration-of-motor-vehicles-by-vehicle-quota-categories" TargetMode="External"/><Relationship Id="rId7" Type="http://schemas.openxmlformats.org/officeDocument/2006/relationships/hyperlink" Target="https://data.gov.sg/dataset/monthly-de-registered-motor-vehicles-under-vehicle-quota-system-vq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on COE in SG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0"/>
            <a:ext cx="82221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Ethan Tan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2012085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DAAA/1B/03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Import Dependencies, Load Data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the following dependencies: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</a:t>
            </a:r>
            <a:r>
              <a:rPr lang="en"/>
              <a:t>andas (pd)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</a:t>
            </a:r>
            <a:r>
              <a:rPr lang="en"/>
              <a:t>umpy (np)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</a:t>
            </a:r>
            <a:r>
              <a:rPr lang="en"/>
              <a:t>atplotlib.pyplot (plt)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matplotlib.patches.ConnectionPatch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eaborn (sns)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pandas.read_csv &gt; to read the data from the corresponding Comma Separated Values (csv) files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Inspect Data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r>
              <a:rPr lang="en"/>
              <a:t>d the following properties &amp; methods: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pandas.DataFrame.dtypes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pandas.DataFrame.count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pandas.DataFrame.describe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pandas.DataFrame.round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pandas.DataFrame.head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pandas.Series.values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pandas.unique &gt;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inspect and review data in the datasets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dataset is very clean, I performed some operations to simulate dirty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with the dataset (after simulation):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not 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“Bidding Session” column has missing data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 for “Bidding Session” column is incorrect (byte, not float)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 for “Premium” column is incorrect (integer, not string)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has unnecessary prefixes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not adequately named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“Bidding Session” column has missing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pandas.DataFrame.fillna &gt; with method “ffill” to fill the data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 for “Bidding Session” column is incorrect (byte, not float)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Used &lt; pandas.DataFrame.astype &gt; to rectify the data type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Data type for “Premium” column is incorrect (integer, not string)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pandas.DataFrame.astype &gt; with “np.int64” to correct data type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“Category” column has unnecessary prefixes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2:		PQP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dataset is very clean, I performed some operations to simulate dirty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with the dataset (after simulation):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Category data follows an inconsistent format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2:		PQP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Category data follows an inconsistent format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pandas.Series.str.extract &gt; with regex and &lt; pandas.Series.str.upper &gt; to standardize the data format and remove the unnecessary prefixes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dataset: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pandas.DataFrame &gt; subsetting and boolean indexing to drop unwanted rows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Datasets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dataset: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Category C data is split in 2 segments: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C-ETS”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pandas.DataFrame &gt; subsetting and boolean indexing to drop unwanted rows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Category C data is split in 2 segments: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C-ETS”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pandas.Series.str.replace &gt; to rename “Category C-ETS” to “Category C”, and reassigned it to “Category” column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used &lt; pandas.DataFrame.groupby &gt; with sum to group “Category C-ETS” and “Category C”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used &lt; pandas.DataFrame.reset_index &gt; to return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in raw form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29875"/>
            <a:ext cx="85206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dataset: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“Date” column’s data format is inconsistent with the rest of the datasets (YYYY/MM instead of YYYY-MM)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229875"/>
            <a:ext cx="8520600" cy="3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 &gt; subsetting and boolean indexing to drop unwanted rows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user &lt; pandas.DataFrame.reset_index &gt; to reset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index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“Date” column’s data format is inconsistent with the rest of the datasets (YYYY/MM instead of YYYY-MM)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pandas.Series.str.replace &gt; to reformat data in the “Date” column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Merging the 5 datasets: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pandas.merge &gt; with “inner” join to combine the datasets on “Date” and “Category”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Assigning additional </a:t>
            </a:r>
            <a:r>
              <a:rPr lang="en" u="sng"/>
              <a:t>“Year” and “Month” columns: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pandas.Series.str.extract &gt; with regex and expand to get year and month data from “Date” column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pandas.DataFrame.astype &gt; to convert data type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“Year” and “Month” columns to integer (from string)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Sorting the combined dataset: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pandas.DataFrame.sort_values &gt; on “Date”, “Category” and “Bidding Session” to resort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pandas.DataFrame.reset_index &gt; to reset the numbering for the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Check for anomalies (by visualisation):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matplotlib.pyplot.subplots &gt; and &lt; seaborn.boxplot &gt;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hart the distribution of the data by category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5399475" y="1486100"/>
            <a:ext cx="3591300" cy="1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Check for anomalies [continued]: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Found very extreme outliers through eyeballing</a:t>
            </a:r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5499" l="6895" r="7664" t="6502"/>
          <a:stretch/>
        </p:blipFill>
        <p:spPr>
          <a:xfrm>
            <a:off x="228075" y="1017802"/>
            <a:ext cx="5087774" cy="37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Sources</a:t>
            </a:r>
            <a:endParaRPr/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373213" y="11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{5CB6140D-DC5C-4857-93E6-6B1B9E16E874}</a:tableStyleId>
              </a:tblPr>
              <a:tblGrid>
                <a:gridCol w="440050"/>
                <a:gridCol w="924875"/>
                <a:gridCol w="2640950"/>
                <a:gridCol w="1151625"/>
                <a:gridCol w="3240075"/>
              </a:tblGrid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Original 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Source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coe.csv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coe-results.csv</a:t>
                      </a:r>
                      <a:endParaRPr sz="1200"/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data.gov.sg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3"/>
                        </a:rPr>
                        <a:t>https://data.gov.sg/dataset/coe-bidding-results?resource_id=f7bbdc43-c568-4e60-9afa-b77ba5a14aa0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pqp.csv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coe-results-prevailing-quota-premium.csv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4"/>
                        </a:rPr>
                        <a:t>https://data.gov.sg/dataset/coe-bidding-results?resource_id=85deb904-fbf9-46bc-80fd-9676213bbf1f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pop.csv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motor-vehicle-population-under-vehicle-quota-system.csv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5"/>
                        </a:rPr>
                        <a:t>https://data.gov.sg/dataset/monthly-motor-vehicle-population-by-vehicle-quota-category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new-registration-of-motor-vehicles-under-vehicle-quota-system-vqs.csv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6"/>
                        </a:rPr>
                        <a:t>https://data.gov.sg/dataset/monthly-new-registration-of-motor-vehicles-by-vehicle-quota-categories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dereg.csv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motor-vehicles-de-registered-under-vehicle-quota-system-vqs.csv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7"/>
                        </a:rPr>
                        <a:t>https://data.gov.sg/dataset/monthly-de-registered-motor-vehicles-under-vehicle-quota-system-vqs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Coerce extreme outliers: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Extreme outliers were not removed as that would leave a gap in data for those periods of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Rather, they were coerced to (replaced with) the means of their respective distributions (by category)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pandas.Series.mean &gt; to obtain the required means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 &gt; subsetting and boolean indexing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reassign the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Finalised </a:t>
            </a:r>
            <a:r>
              <a:rPr lang="en"/>
              <a:t>Dataset:		Notes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Inspect the finalised dataset (numerical)</a:t>
            </a:r>
            <a:r>
              <a:rPr lang="en" u="sng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pandas.DataFrame.dtypes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pandas.DataFrame.count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pandas.DataFrame.describe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pandas.DataFrame.round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pandas.DataFrame.head 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create and format numerical/statistical summaries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the final (cleaned &amp; combined)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Finalised Dataset:		Notes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229875"/>
            <a:ext cx="85206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Inspect the finalised dataset (graphical):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seaborn.set_theme &gt; to set the general theme for the subsequent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Charts: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Countplots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Bidding Session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Boxplots to check for anomalies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Finalised Dataset:		Notes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Inspect the finalised dataset (graphical):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seaborn.set_theme &gt; to set the general theme for the subsequent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Countplot (Year)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2018 data is not complete. Take note when using sum to aggregate data by year.</a:t>
            </a:r>
            <a:endParaRPr sz="1800"/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806388"/>
            <a:ext cx="5643950" cy="3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555600"/>
            <a:ext cx="3167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Countplot (Category)</a:t>
            </a:r>
            <a:endParaRPr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Data for all categories are complete.</a:t>
            </a:r>
            <a:endParaRPr sz="1800"/>
          </a:p>
        </p:txBody>
      </p:sp>
      <p:pic>
        <p:nvPicPr>
          <p:cNvPr id="296" name="Google Shape;2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100" y="1131250"/>
            <a:ext cx="5432875" cy="3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11700" y="555600"/>
            <a:ext cx="403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Countplot (Bidding Session)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Data for both bidding sessions are complete.</a:t>
            </a:r>
            <a:endParaRPr sz="1800"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311300"/>
            <a:ext cx="5576125" cy="37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311700" y="555600"/>
            <a:ext cx="318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 (General)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311700" y="1465800"/>
            <a:ext cx="22257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some outliers remaining but they are allowable.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major anomalies have been removed to avoid skewed distributions.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0" name="Google Shape;310;p50"/>
          <p:cNvPicPr preferRelativeResize="0"/>
          <p:nvPr/>
        </p:nvPicPr>
        <p:blipFill rotWithShape="1">
          <a:blip r:embed="rId3">
            <a:alphaModFix/>
          </a:blip>
          <a:srcRect b="5296" l="6353" r="7200" t="7298"/>
          <a:stretch/>
        </p:blipFill>
        <p:spPr>
          <a:xfrm>
            <a:off x="3180250" y="770500"/>
            <a:ext cx="5657501" cy="4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 (coe.csv)</a:t>
            </a: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{5CB6140D-DC5C-4857-93E6-6B1B9E16E874}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bidding_no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Bidding session (1</a:t>
                      </a:r>
                      <a:r>
                        <a:rPr baseline="30000" lang="en"/>
                        <a:t>st</a:t>
                      </a:r>
                      <a:r>
                        <a:rPr lang="en"/>
                        <a:t> or 3</a:t>
                      </a:r>
                      <a:r>
                        <a:rPr baseline="30000" lang="en"/>
                        <a:t>rd</a:t>
                      </a:r>
                      <a:r>
                        <a:rPr lang="en"/>
                        <a:t> week of the month)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vehicle_class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quota</a:t>
                      </a:r>
                      <a:endParaRPr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COEs released in the bidding session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bids_success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successful bids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bids_received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bids received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premium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COE price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311700" y="447750"/>
            <a:ext cx="28080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Quota, Successful Bids, Received Bids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There is a strong positive linear correlation among quota, number of successful bids and number of bids received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Category A has the greatest quota, followed by Category B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Category C has the greatest variation in quota, successful bids and received bids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2419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311700" y="447750"/>
            <a:ext cx="28080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Premium ~ Quota</a:t>
            </a:r>
            <a:endParaRPr/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311700" y="1465800"/>
            <a:ext cx="26589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Premium decreases as quota increases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Same applies for PQP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Strong negative linear correlation between COE premium and quota</a:t>
            </a:r>
            <a:endParaRPr/>
          </a:p>
        </p:txBody>
      </p:sp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425988"/>
            <a:ext cx="5719500" cy="4291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type="title"/>
          </p:nvPr>
        </p:nvSpPr>
        <p:spPr>
          <a:xfrm>
            <a:off x="311700" y="447750"/>
            <a:ext cx="28080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Quota, Successful Bids, Received Bids</a:t>
            </a:r>
            <a:endParaRPr/>
          </a:p>
        </p:txBody>
      </p:sp>
      <p:sp>
        <p:nvSpPr>
          <p:cNvPr id="335" name="Google Shape;335;p5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There is a strong positive linear correlation between number of newly registered vehicles and number of vehicles deregistered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There are many more cars (Categories A and B) registered as compared to goods vehicles </a:t>
            </a:r>
            <a:r>
              <a:rPr lang="en"/>
              <a:t>(C)</a:t>
            </a:r>
            <a:r>
              <a:rPr lang="en"/>
              <a:t> and motorcycles (D)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The number of motorcycles on the road is approximately one quarter that of cars</a:t>
            </a:r>
            <a:endParaRPr/>
          </a:p>
        </p:txBody>
      </p:sp>
      <p:pic>
        <p:nvPicPr>
          <p:cNvPr id="336" name="Google Shape;3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2419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Finalised Dataset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Finalised Dataset:		Export</a:t>
            </a:r>
            <a:endParaRPr/>
          </a:p>
        </p:txBody>
      </p:sp>
      <p:sp>
        <p:nvSpPr>
          <p:cNvPr id="347" name="Google Shape;347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&lt; pandas.DataFrame.to_csv &gt; to export final dataset to a csv file for use in Data Visualisation (DAVI) CA2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2:		PQP (pqp.csv)</a:t>
            </a:r>
            <a:endParaRPr/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{5CB6140D-DC5C-4857-93E6-6B1B9E16E874}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vehicle_class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Prevailing Quota Premium (PQP)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 (pop.csv)</a:t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{5CB6140D-DC5C-4857-93E6-6B1B9E16E874}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vehicles under the category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 (reg.csv)</a:t>
            </a:r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{5CB6140D-DC5C-4857-93E6-6B1B9E16E874}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newly registered motor vehicles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 (dereg.csv)</a:t>
            </a:r>
            <a:endParaRPr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{5CB6140D-DC5C-4857-93E6-6B1B9E16E874}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de-registered motor vehicles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