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D18E97-5BFB-467B-B7F2-3321BC98C790}">
  <a:tblStyle styleId="{B1D18E97-5BFB-467B-B7F2-3321BC98C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c8f362c7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c8f362c7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c8f362c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c8f362c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c8f362c7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c8f362c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c8f362c7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c8f362c7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c8f362c7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c8f362c7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c8f362c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c8f362c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c8f362c7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c8f362c7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c8f362c7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c8f362c7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c8f362c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c8f362c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c8f362c7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c8f362c7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c8f362c7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c8f362c7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c8f362c7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c8f362c7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c8f362c7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c8f362c7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c8f362c7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c8f362c7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c8f362c7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c8f362c7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c8f362c7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c8f362c7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c8f362c7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c8f362c7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8f362c7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8f362c7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c8f362c7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c8f362c7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c8f362c7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c8f362c7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c8f362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c8f362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c8f362c7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c8f362c7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c8f362c7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c8f362c7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8f362c7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8f362c7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c8f362c7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c8f362c7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c8f362c7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c8f362c7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c8f362c7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c8f362c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c8f362c7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c8f362c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c8f362c7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c8f362c7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c8f362c7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c8f362c7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c8f362c7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c8f362c7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c8f362c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c8f362c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gov.sg/dataset/coe-bidding-results?resource_id=f7bbdc43-c568-4e60-9afa-b77ba5a14aa0" TargetMode="External"/><Relationship Id="rId4" Type="http://schemas.openxmlformats.org/officeDocument/2006/relationships/hyperlink" Target="https://data.gov.sg/dataset/coe-bidding-results?resource_id=85deb904-fbf9-46bc-80fd-9676213bbf1f" TargetMode="External"/><Relationship Id="rId5" Type="http://schemas.openxmlformats.org/officeDocument/2006/relationships/hyperlink" Target="https://data.gov.sg/dataset/monthly-motor-vehicle-population-by-vehicle-quota-category" TargetMode="External"/><Relationship Id="rId6" Type="http://schemas.openxmlformats.org/officeDocument/2006/relationships/hyperlink" Target="https://data.gov.sg/dataset/monthly-new-registration-of-motor-vehicles-by-vehicle-quota-categories" TargetMode="External"/><Relationship Id="rId7" Type="http://schemas.openxmlformats.org/officeDocument/2006/relationships/hyperlink" Target="https://data.gov.sg/dataset/monthly-de-registered-motor-vehicles-under-vehicle-quota-system-vq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Analysis on COE in SG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0"/>
            <a:ext cx="82221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Ethan Tan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2012085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DAAA/1B/03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Datasets:		Import Dependencies, Load Data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Imported the following dependencies: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</a:t>
            </a:r>
            <a:r>
              <a:rPr lang="en"/>
              <a:t>andas (pd)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</a:t>
            </a:r>
            <a:r>
              <a:rPr lang="en"/>
              <a:t>umpy (np)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</a:t>
            </a:r>
            <a:r>
              <a:rPr lang="en"/>
              <a:t>atplotlib.pyplot (plt)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matplotlib.patches.ConnectionPatch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</a:t>
            </a:r>
            <a:r>
              <a:rPr lang="en"/>
              <a:t>eaborn (sns)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pandas.read_csv &gt; to read the data from the corresponding Comma Separated Values (csv) files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1:		COE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dataset is very clean, I performed some operations to simulate dirty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Problems with the dataset (after simulation):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not adequately named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“Bidding Session” column has missing data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 for “Bidding Session” column is incorrect (byte, not float)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 for “Premium” column is incorrect (integer, not string)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has unnecessary prefixes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1:		COE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not adequately named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pandas.rename &gt; to rename the columns correctly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“Bidding Session” column has missing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pandas.DataFrame.fillna &gt; with method “ffill” to fill the data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 for “Bidding Session” column is incorrect (byte, not float)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Used &lt; pandas.DataFrame.astype &gt; to rectify the data type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1:		COE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Data type for “Premium” column is incorrect (integer, not string)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pandas.DataFrame.astype &gt; with “np.int64” to correct data type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“Category” column has unnecessary prefixes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pandas.Series.str.extract &gt; with regex to remove the prefix “Category ” and reassign it to the “Category” column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2:		PQP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dataset is very clean, I performed some operations to simulate dirty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Problems with the dataset (after simulation):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Category data follows an inconsistent format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redundant prefix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2:		PQP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pandas.DataFrame.rename &gt; to rename the columns correctly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Category data follows an inconsistent format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redundant prefix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pandas.Series.str.extract &gt; with regex and &lt; pandas.Series.str.upper &gt; to standardize the data format and remove the unnecessary prefixes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3:		Population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dataset: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redundant prefix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3:		Population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pandas.DataFrame.rename &gt; to rename the columns correctly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pandas.DataFrame &gt; subsetting and boolean indexing to drop unwanted rows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3:		Population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“Category” column contains redundant prefix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pandas.Series.str.extract &gt; with regex to remove the prefix “Category ” and reassign it to the “Category” column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4:		Registration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dataset: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Category C data is split in 2 segments: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“Category C”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“Category C-ETS”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redundant prefix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Datasets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4:		Registration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pandas.DataFrame.rename &gt; to rename the columns correctly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pandas.DataFrame &gt; subsetting and boolean indexing to drop unwanted rows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4:		Registration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Category C data is split in 2 segments: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“Category C”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“Category C-ETS”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pandas.Series.str.replace &gt; to rename “Category C-ETS” to “Category C”, and reassigned it to “Category” column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used &lt; pandas.DataFrame.groupby &gt; with sum to group “Category C-ETS” and “Category C”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used &lt; pandas.DataFrame.reset_index &gt; to return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in raw form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4:		Registration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229875"/>
            <a:ext cx="85206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“Category” column contains redundant prefix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pandas.Series.str.extract &gt; with regex to remove the prefix “Category ” and reassign it to the “Category” column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5:		Deregistration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dataset: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redundant prefix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“Date” column’s data format is inconsistent with the rest of the datasets (YYYY/MM instead of YYYY-MM)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5:		Deregistration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229875"/>
            <a:ext cx="8520600" cy="3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pandas.DataFrame.rename &gt; to rename the columns correctly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pandas.DataFrame &gt; subsetting and boolean indexing to drop unwanted rows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user &lt; pandas.DataFrame.reset_index &gt; to reset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index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5:		Deregistration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“Category” column contains redundant prefix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pandas.Series.str.extract &gt; with regex to remove the prefix “Category ” and reassign it to the “Category” column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“Date” column’s data format is inconsistent with the rest of the datasets (YYYY/MM instead of YYYY-MM)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pandas.Series.str.replace &gt; to reformat data in the “Date” column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Datasets:		Final Polishing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Merging the 5 datasets: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pandas.merge &gt; with “inner” join to combine the datasets on “Date” and “Category”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Assigning additional </a:t>
            </a:r>
            <a:r>
              <a:rPr lang="en" u="sng"/>
              <a:t>“Year” and “Month” columns: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pandas.Series.str.extract &gt; with regex and expand to get year and month data from “Date” column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pandas.DataFrame.astype &gt; to convert data type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“Year” and “Month” columns to integer (from string)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Datasets:		Final Polishing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Sorting the combined dataset: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pandas.DataFrame.sort_values &gt; on “Date”, “Category” and “Bidding Session” to resort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pandas.DataFrame.reset_index &gt; to reset the numbering for the index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Check for anomalies (by visualisation):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matplotlib.pyplot.subplots &gt; and &lt; seaborn.boxplot &gt;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hart the distribution of the data by category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Datasets:		Final Polishing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5399475" y="1486100"/>
            <a:ext cx="3591300" cy="14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Check for anomalies [continued]: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Found very extreme outliers through eyeballing</a:t>
            </a:r>
            <a:endParaRPr/>
          </a:p>
        </p:txBody>
      </p:sp>
      <p:pic>
        <p:nvPicPr>
          <p:cNvPr id="247" name="Google Shape;247;p40"/>
          <p:cNvPicPr preferRelativeResize="0"/>
          <p:nvPr/>
        </p:nvPicPr>
        <p:blipFill rotWithShape="1">
          <a:blip r:embed="rId3">
            <a:alphaModFix/>
          </a:blip>
          <a:srcRect b="5499" l="6895" r="7664" t="6502"/>
          <a:stretch/>
        </p:blipFill>
        <p:spPr>
          <a:xfrm>
            <a:off x="228075" y="1017802"/>
            <a:ext cx="5087774" cy="374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Datasets:		Final Polishing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Coerce extreme outliers: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Extreme outliers were not removed as that would leave a gap in data for those periods of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Rather, they were coerced to (replaced with) the means of their respective distributions (by category)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pandas.Series.mean &gt; to obtain the required means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pandas.DataFrame &gt; subsetting and boolean indexing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reassign the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Sources</a:t>
            </a:r>
            <a:endParaRPr/>
          </a:p>
        </p:txBody>
      </p:sp>
      <p:graphicFrame>
        <p:nvGraphicFramePr>
          <p:cNvPr id="97" name="Google Shape;97;p15"/>
          <p:cNvGraphicFramePr/>
          <p:nvPr/>
        </p:nvGraphicFramePr>
        <p:xfrm>
          <a:off x="373213" y="113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{B1D18E97-5BFB-467B-B7F2-3321BC98C790}</a:tableStyleId>
              </a:tblPr>
              <a:tblGrid>
                <a:gridCol w="440050"/>
                <a:gridCol w="924875"/>
                <a:gridCol w="2640950"/>
                <a:gridCol w="1151625"/>
                <a:gridCol w="3240075"/>
              </a:tblGrid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Original 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Source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coe.csv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coe-results.csv</a:t>
                      </a:r>
                      <a:endParaRPr sz="1200"/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data.gov.sg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3"/>
                        </a:rPr>
                        <a:t>https://data.gov.sg/dataset/coe-bidding-results?resource_id=f7bbdc43-c568-4e60-9afa-b77ba5a14aa0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pqp.csv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coe-results-prevailing-quota-premium.csv</a:t>
                      </a:r>
                      <a:endParaRPr sz="1200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4"/>
                        </a:rPr>
                        <a:t>https://data.gov.sg/dataset/coe-bidding-results?resource_id=85deb904-fbf9-46bc-80fd-9676213bbf1f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pop.csv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motor-vehicle-population-under-vehicle-quota-system.csv</a:t>
                      </a:r>
                      <a:endParaRPr sz="1200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5"/>
                        </a:rPr>
                        <a:t>https://data.gov.sg/dataset/monthly-motor-vehicle-population-by-vehicle-quota-category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reg.csv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new-registration-of-motor-vehicles-under-vehicle-quota-system-vqs.csv</a:t>
                      </a:r>
                      <a:endParaRPr sz="1200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6"/>
                        </a:rPr>
                        <a:t>https://data.gov.sg/dataset/monthly-new-registration-of-motor-vehicles-by-vehicle-quota-categories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dereg.csv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motor-vehicles-de-registered-under-vehicle-quota-system-vqs.csv</a:t>
                      </a:r>
                      <a:endParaRPr sz="1200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7"/>
                        </a:rPr>
                        <a:t>https://data.gov.sg/dataset/monthly-de-registered-motor-vehicles-under-vehicle-quota-system-vqs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Finalised </a:t>
            </a:r>
            <a:r>
              <a:rPr lang="en"/>
              <a:t>Dataset:		Notes</a:t>
            </a:r>
            <a:endParaRPr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Inspect the finalised dataset (numerical)</a:t>
            </a:r>
            <a:r>
              <a:rPr lang="en" u="sng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&lt; pandas.DataFrame.dtypes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&lt; pandas.DataFrame.count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&lt; pandas.DataFrame.describe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&lt; pandas.DataFrame.round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&lt; pandas.DataFrame.head 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create and format numerical/statistical summaries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the final (cleaned &amp; combined)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Finalised Dataset:		Notes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Inspect the finalised dataset (graphical):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seaborn.set_theme &gt; to set the general theme for the subsequent graphs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/>
        </p:nvSpPr>
        <p:spPr>
          <a:xfrm>
            <a:off x="1435725" y="1296325"/>
            <a:ext cx="73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COPY FROM DAVI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286" name="Google Shape;286;p4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87" name="Google Shape;287;p4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4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4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Ut enim ad minim veniam, quis nostrud</a:t>
            </a:r>
            <a:endParaRPr sz="1600"/>
          </a:p>
        </p:txBody>
      </p:sp>
      <p:grpSp>
        <p:nvGrpSpPr>
          <p:cNvPr id="291" name="Google Shape;291;p4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92" name="Google Shape;292;p4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4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4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grpSp>
        <p:nvGrpSpPr>
          <p:cNvPr id="296" name="Google Shape;296;p4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97" name="Google Shape;297;p4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4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4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306" name="Google Shape;306;p4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" name="Google Shape;308;p4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Expand audience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</p:txBody>
      </p:sp>
      <p:sp>
        <p:nvSpPr>
          <p:cNvPr id="309" name="Google Shape;309;p4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48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Up 30-day actives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sp>
        <p:nvSpPr>
          <p:cNvPr id="312" name="Google Shape;312;p4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4" name="Google Shape;314;p48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conversion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20" name="Google Shape;320;p4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premium subscribers</a:t>
            </a:r>
            <a:endParaRPr/>
          </a:p>
        </p:txBody>
      </p:sp>
      <p:sp>
        <p:nvSpPr>
          <p:cNvPr id="321" name="Google Shape;321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326" name="Google Shape;326;p5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28" name="Google Shape;328;p50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329" name="Google Shape;329;p5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0" name="Google Shape;330;p5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50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332" name="Google Shape;332;p5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34" name="Google Shape;334;p50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335" name="Google Shape;335;p5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6" name="Google Shape;336;p5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50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338" name="Google Shape;338;p5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0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40" name="Google Shape;340;p50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341" name="Google Shape;341;p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2" name="Google Shape;342;p5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50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344" name="Google Shape;344;p5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46" name="Google Shape;346;p5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347" name="Google Shape;347;p5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8" name="Google Shape;348;p5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50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350" name="Google Shape;350;p5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0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52" name="Google Shape;352;p5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353" name="Google Shape;353;p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4" name="Google Shape;354;p5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50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361" name="Google Shape;361;p51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1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1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64" name="Google Shape;364;p51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365" name="Google Shape;365;p51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366" name="Google Shape;366;p51"/>
            <p:cNvCxnSpPr>
              <a:stCxn id="361" idx="2"/>
              <a:endCxn id="367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51"/>
            <p:cNvCxnSpPr>
              <a:stCxn id="361" idx="2"/>
              <a:endCxn id="369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70" name="Google Shape;370;p51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1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1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72" name="Google Shape;372;p51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373" name="Google Shape;373;p51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374" name="Google Shape;374;p51"/>
            <p:cNvCxnSpPr>
              <a:stCxn id="370" idx="2"/>
              <a:endCxn id="375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51"/>
            <p:cNvCxnSpPr>
              <a:stCxn id="370" idx="2"/>
              <a:endCxn id="377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51"/>
            <p:cNvCxnSpPr>
              <a:stCxn id="370" idx="2"/>
              <a:endCxn id="379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0" name="Google Shape;380;p51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1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1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82" name="Google Shape;382;p51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83" name="Google Shape;383;p51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1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1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85" name="Google Shape;385;p51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86" name="Google Shape;386;p51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1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1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88" name="Google Shape;388;p51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89" name="Google Shape;389;p51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1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1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91" name="Google Shape;391;p51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392" name="Google Shape;392;p51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393" name="Google Shape;393;p51"/>
            <p:cNvCxnSpPr>
              <a:stCxn id="389" idx="2"/>
              <a:endCxn id="394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5" name="Google Shape;395;p51"/>
            <p:cNvCxnSpPr>
              <a:stCxn id="389" idx="2"/>
              <a:endCxn id="396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7" name="Google Shape;397;p51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1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1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99" name="Google Shape;399;p51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00" name="Google Shape;400;p51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1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1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02" name="Google Shape;402;p51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1:		COE (coe.csv)</a:t>
            </a:r>
            <a:endParaRPr/>
          </a:p>
        </p:txBody>
      </p:sp>
      <p:graphicFrame>
        <p:nvGraphicFramePr>
          <p:cNvPr id="103" name="Google Shape;103;p16"/>
          <p:cNvGraphicFramePr/>
          <p:nvPr/>
        </p:nvGraphicFramePr>
        <p:xfrm>
          <a:off x="242050" y="1322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{B1D18E97-5BFB-467B-B7F2-3321BC98C790}</a:tableStyleId>
              </a:tblPr>
              <a:tblGrid>
                <a:gridCol w="1496325"/>
                <a:gridCol w="1444875"/>
                <a:gridCol w="1319100"/>
                <a:gridCol w="4399600"/>
              </a:tblGrid>
              <a:tr h="4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Non-Missing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row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 when the data was recorded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bidding_no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Bidding session (1</a:t>
                      </a:r>
                      <a:r>
                        <a:rPr baseline="30000" lang="en"/>
                        <a:t>st</a:t>
                      </a:r>
                      <a:r>
                        <a:rPr lang="en"/>
                        <a:t> or 3</a:t>
                      </a:r>
                      <a:r>
                        <a:rPr baseline="30000" lang="en"/>
                        <a:t>rd</a:t>
                      </a:r>
                      <a:r>
                        <a:rPr lang="en"/>
                        <a:t> week of the month)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vehicle_class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 of the motor vehicle under VQS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quota</a:t>
                      </a:r>
                      <a:endParaRPr/>
                    </a:p>
                  </a:txBody>
                  <a:tcPr marT="91425" marB="91425" marR="91425" marL="91425" anchor="ctr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COEs released in the bidding session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bids_success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successful bids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bids_received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bids received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premium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COE price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5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408" name="Google Shape;408;p52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p52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10" name="Google Shape;410;p52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11" name="Google Shape;411;p52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12" name="Google Shape;412;p52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13" name="Google Shape;413;p52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52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52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16" name="Google Shape;416;p52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5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418" name="Google Shape;418;p52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420" name="Google Shape;420;p5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 sales increase</a:t>
            </a:r>
            <a:endParaRPr/>
          </a:p>
        </p:txBody>
      </p:sp>
      <p:grpSp>
        <p:nvGrpSpPr>
          <p:cNvPr id="421" name="Google Shape;421;p52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422" name="Google Shape;422;p52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23" name="Google Shape;423;p52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2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2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2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2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2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2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52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52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433" name="Google Shape;433;p52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34" name="Google Shape;434;p52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2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2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2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2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2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52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2:		PQP (pqp.csv)</a:t>
            </a:r>
            <a:endParaRPr/>
          </a:p>
        </p:txBody>
      </p:sp>
      <p:graphicFrame>
        <p:nvGraphicFramePr>
          <p:cNvPr id="109" name="Google Shape;109;p17"/>
          <p:cNvGraphicFramePr/>
          <p:nvPr/>
        </p:nvGraphicFramePr>
        <p:xfrm>
          <a:off x="242050" y="1322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{B1D18E97-5BFB-467B-B7F2-3321BC98C790}</a:tableStyleId>
              </a:tblPr>
              <a:tblGrid>
                <a:gridCol w="1496325"/>
                <a:gridCol w="1444875"/>
                <a:gridCol w="1319100"/>
                <a:gridCol w="4399600"/>
              </a:tblGrid>
              <a:tr h="4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Non-Missing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 when the data was recorded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vehicle_class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 of the motor vehicle under VQS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pqp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Prevailing Quota Premium (PQP)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3:		Population (pop.csv)</a:t>
            </a: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242050" y="1322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{B1D18E97-5BFB-467B-B7F2-3321BC98C790}</a:tableStyleId>
              </a:tblPr>
              <a:tblGrid>
                <a:gridCol w="1496325"/>
                <a:gridCol w="1444875"/>
                <a:gridCol w="1319100"/>
                <a:gridCol w="4399600"/>
              </a:tblGrid>
              <a:tr h="4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Non-Missing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 when the data was recorded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 of the motor vehicle under VQS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vehicles under the category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4:		Registration (reg.csv)</a:t>
            </a:r>
            <a:endParaRPr/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242050" y="1322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{B1D18E97-5BFB-467B-B7F2-3321BC98C790}</a:tableStyleId>
              </a:tblPr>
              <a:tblGrid>
                <a:gridCol w="1496325"/>
                <a:gridCol w="1444875"/>
                <a:gridCol w="1319100"/>
                <a:gridCol w="4399600"/>
              </a:tblGrid>
              <a:tr h="4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Non-Missing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 when the data was recorded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 of the motor vehicle under VQS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newly registered motor vehicles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5:		Deregistration (dereg.csv)</a:t>
            </a:r>
            <a:endParaRPr/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242050" y="1322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{B1D18E97-5BFB-467B-B7F2-3321BC98C790}</a:tableStyleId>
              </a:tblPr>
              <a:tblGrid>
                <a:gridCol w="1496325"/>
                <a:gridCol w="1444875"/>
                <a:gridCol w="1319100"/>
                <a:gridCol w="4399600"/>
              </a:tblGrid>
              <a:tr h="4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Non-Missing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 when the data was recorded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 of the motor vehicle under VQS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de-registered motor vehicles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