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9" r:id="rId5"/>
    <p:sldId id="258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1561-1FC3-4AB8-A0E7-D8B0A60BF5E7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66A3-60FE-454C-B426-A71761D314C2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810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1561-1FC3-4AB8-A0E7-D8B0A60BF5E7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66A3-60FE-454C-B426-A71761D3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841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1561-1FC3-4AB8-A0E7-D8B0A60BF5E7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66A3-60FE-454C-B426-A71761D3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612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1561-1FC3-4AB8-A0E7-D8B0A60BF5E7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66A3-60FE-454C-B426-A71761D314C2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6435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1561-1FC3-4AB8-A0E7-D8B0A60BF5E7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66A3-60FE-454C-B426-A71761D3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3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1561-1FC3-4AB8-A0E7-D8B0A60BF5E7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66A3-60FE-454C-B426-A71761D314C2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488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1561-1FC3-4AB8-A0E7-D8B0A60BF5E7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66A3-60FE-454C-B426-A71761D3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945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1561-1FC3-4AB8-A0E7-D8B0A60BF5E7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66A3-60FE-454C-B426-A71761D3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6211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1561-1FC3-4AB8-A0E7-D8B0A60BF5E7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66A3-60FE-454C-B426-A71761D3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09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1561-1FC3-4AB8-A0E7-D8B0A60BF5E7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66A3-60FE-454C-B426-A71761D3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69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1561-1FC3-4AB8-A0E7-D8B0A60BF5E7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66A3-60FE-454C-B426-A71761D3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995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1561-1FC3-4AB8-A0E7-D8B0A60BF5E7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66A3-60FE-454C-B426-A71761D3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993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1561-1FC3-4AB8-A0E7-D8B0A60BF5E7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66A3-60FE-454C-B426-A71761D3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115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1561-1FC3-4AB8-A0E7-D8B0A60BF5E7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66A3-60FE-454C-B426-A71761D3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281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1561-1FC3-4AB8-A0E7-D8B0A60BF5E7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66A3-60FE-454C-B426-A71761D3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461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1561-1FC3-4AB8-A0E7-D8B0A60BF5E7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66A3-60FE-454C-B426-A71761D3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627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1561-1FC3-4AB8-A0E7-D8B0A60BF5E7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66A3-60FE-454C-B426-A71761D3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581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74B1561-1FC3-4AB8-A0E7-D8B0A60BF5E7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FD266A3-60FE-454C-B426-A71761D3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5280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C4EB9-209E-47DA-ACF5-368D14D368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CIFAR-10</a:t>
            </a:r>
            <a:br>
              <a:rPr lang="en-SG" dirty="0"/>
            </a:br>
            <a:r>
              <a:rPr lang="en-SG" dirty="0"/>
              <a:t>Image Classification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23D24-099E-4216-93E6-233E3BA601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By: Ethan Tan</a:t>
            </a:r>
            <a:r>
              <a:rPr lang="en-GB" dirty="0"/>
              <a:t> (2012085) DAAA/2B/03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9476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69888-4E55-4E5D-853D-CF40E97E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57592"/>
            <a:ext cx="8534400" cy="1507067"/>
          </a:xfrm>
        </p:spPr>
        <p:txBody>
          <a:bodyPr/>
          <a:lstStyle/>
          <a:p>
            <a:r>
              <a:rPr lang="en-SG" dirty="0"/>
              <a:t>Exploratory Data Analysis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9C299-4533-43E8-A29A-DDFD04E3B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1964659"/>
            <a:ext cx="4621434" cy="4542467"/>
          </a:xfrm>
        </p:spPr>
        <p:txBody>
          <a:bodyPr>
            <a:normAutofit/>
          </a:bodyPr>
          <a:lstStyle/>
          <a:p>
            <a:r>
              <a:rPr lang="en-SG" sz="2400" dirty="0">
                <a:solidFill>
                  <a:schemeClr val="tx1">
                    <a:lumMod val="95000"/>
                  </a:schemeClr>
                </a:solidFill>
              </a:rPr>
              <a:t>The data are of 32 by 32 pixel coloured images</a:t>
            </a:r>
          </a:p>
          <a:p>
            <a:r>
              <a:rPr lang="en-SG" sz="2400" dirty="0">
                <a:solidFill>
                  <a:schemeClr val="tx1">
                    <a:lumMod val="95000"/>
                  </a:schemeClr>
                </a:solidFill>
              </a:rPr>
              <a:t>There are no missing values</a:t>
            </a:r>
          </a:p>
          <a:p>
            <a:r>
              <a:rPr lang="en-SG" sz="2400" dirty="0">
                <a:solidFill>
                  <a:schemeClr val="tx1">
                    <a:lumMod val="95000"/>
                  </a:schemeClr>
                </a:solidFill>
              </a:rPr>
              <a:t>The class distribution is perfectly balanced</a:t>
            </a:r>
          </a:p>
          <a:p>
            <a:endParaRPr lang="en-GB" sz="24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AEE7A2-5007-49C4-A3A4-32BA83F1A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783" y="513597"/>
            <a:ext cx="3587645" cy="10133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561E97-49AC-4E87-8B60-0998BEC21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3951" y="1657444"/>
            <a:ext cx="2343477" cy="10383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8D29C8-C06E-4C06-9D1C-0328AA6CD5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9784" y="2826294"/>
            <a:ext cx="3587645" cy="3860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DFB602-AA78-4B7C-A4D4-E900B2C531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9904" y="4142873"/>
            <a:ext cx="2512901" cy="254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219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69888-4E55-4E5D-853D-CF40E97E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57592"/>
            <a:ext cx="7112439" cy="1220323"/>
          </a:xfrm>
        </p:spPr>
        <p:txBody>
          <a:bodyPr/>
          <a:lstStyle/>
          <a:p>
            <a:r>
              <a:rPr lang="en-SG" dirty="0"/>
              <a:t>Exploratory Data Analysis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9C299-4533-43E8-A29A-DDFD04E3B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77915"/>
            <a:ext cx="7013760" cy="4829212"/>
          </a:xfrm>
        </p:spPr>
        <p:txBody>
          <a:bodyPr>
            <a:normAutofit/>
          </a:bodyPr>
          <a:lstStyle/>
          <a:p>
            <a:r>
              <a:rPr lang="en-SG" sz="2400" dirty="0">
                <a:solidFill>
                  <a:schemeClr val="tx1"/>
                </a:solidFill>
              </a:rPr>
              <a:t>Unfortunately, the pixel value distribution (above) is clustered at around ~120</a:t>
            </a:r>
          </a:p>
          <a:p>
            <a:r>
              <a:rPr lang="en-SG" sz="2400" dirty="0">
                <a:solidFill>
                  <a:schemeClr val="tx1">
                    <a:lumMod val="95000"/>
                  </a:schemeClr>
                </a:solidFill>
              </a:rPr>
              <a:t>This means that the images are of low contrast</a:t>
            </a:r>
          </a:p>
          <a:p>
            <a:r>
              <a:rPr lang="en-SG" sz="2400" dirty="0">
                <a:solidFill>
                  <a:schemeClr val="tx1">
                    <a:lumMod val="95000"/>
                  </a:schemeClr>
                </a:solidFill>
              </a:rPr>
              <a:t>(128 is midway between 0 and 255)</a:t>
            </a:r>
          </a:p>
          <a:p>
            <a:r>
              <a:rPr lang="en-SG" sz="2400" dirty="0">
                <a:solidFill>
                  <a:schemeClr val="tx1">
                    <a:lumMod val="95000"/>
                  </a:schemeClr>
                </a:solidFill>
              </a:rPr>
              <a:t>The pixel sum distribution (below) follows a normal distribution, which means that most images (if not all) are sufficiently coloured</a:t>
            </a:r>
          </a:p>
          <a:p>
            <a:r>
              <a:rPr lang="en-SG" sz="2400" dirty="0">
                <a:solidFill>
                  <a:schemeClr val="tx1">
                    <a:lumMod val="95000"/>
                  </a:schemeClr>
                </a:solidFill>
              </a:rPr>
              <a:t>There are no fully black or fully white images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8C03EE-A84F-40A5-BA6D-0D65B5563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164" y="643662"/>
            <a:ext cx="3665644" cy="25301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543DE8-0AC1-4FCB-8B69-990A4F96D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164" y="3684181"/>
            <a:ext cx="3673006" cy="253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444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69888-4E55-4E5D-853D-CF40E97E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57592"/>
            <a:ext cx="8534400" cy="1507067"/>
          </a:xfrm>
        </p:spPr>
        <p:txBody>
          <a:bodyPr/>
          <a:lstStyle/>
          <a:p>
            <a:r>
              <a:rPr lang="en-SG" dirty="0"/>
              <a:t>Feature Engineering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9C299-4533-43E8-A29A-DDFD04E3B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1796902"/>
            <a:ext cx="6609722" cy="4763385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tx1"/>
                </a:solidFill>
              </a:rPr>
              <a:t>The data was normalized by dividing all the pixel values by 255.0 (which is the largest possible value for a colour pigment)</a:t>
            </a:r>
          </a:p>
          <a:p>
            <a:r>
              <a:rPr lang="en-SG" dirty="0">
                <a:solidFill>
                  <a:schemeClr val="tx1">
                    <a:lumMod val="95000"/>
                  </a:schemeClr>
                </a:solidFill>
              </a:rPr>
              <a:t>Contrast was increased by decreasing the values near and below 128 and increasing those near and greater than or equal to 128</a:t>
            </a:r>
          </a:p>
          <a:p>
            <a:r>
              <a:rPr lang="en-SG" dirty="0">
                <a:solidFill>
                  <a:schemeClr val="tx1">
                    <a:lumMod val="95000"/>
                  </a:schemeClr>
                </a:solidFill>
              </a:rPr>
              <a:t>Target labels were one-hot encoded</a:t>
            </a:r>
          </a:p>
          <a:p>
            <a:r>
              <a:rPr lang="en-SG" dirty="0">
                <a:solidFill>
                  <a:schemeClr val="tx1">
                    <a:lumMod val="95000"/>
                  </a:schemeClr>
                </a:solidFill>
              </a:rPr>
              <a:t>A grayscale version of the data was also prepared</a:t>
            </a:r>
          </a:p>
          <a:p>
            <a:r>
              <a:rPr lang="en-SG" dirty="0">
                <a:solidFill>
                  <a:schemeClr val="tx1">
                    <a:lumMod val="95000"/>
                  </a:schemeClr>
                </a:solidFill>
              </a:rPr>
              <a:t>Image augmentation would be tested later for comparison</a:t>
            </a:r>
            <a:endParaRPr lang="en-GB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228B6F-E258-45A5-B5BD-C2D7D3DFA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994" y="3429000"/>
            <a:ext cx="3155793" cy="31822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883959-D9F5-4B4B-8FBC-5709311A0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55" y="324264"/>
            <a:ext cx="3811532" cy="294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483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69888-4E55-4E5D-853D-CF40E97E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57592"/>
            <a:ext cx="6280114" cy="1507067"/>
          </a:xfrm>
        </p:spPr>
        <p:txBody>
          <a:bodyPr/>
          <a:lstStyle/>
          <a:p>
            <a:r>
              <a:rPr lang="en-SG" dirty="0"/>
              <a:t>Model – Baseline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9C299-4533-43E8-A29A-DDFD04E3B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47777"/>
            <a:ext cx="5950504" cy="4104167"/>
          </a:xfrm>
        </p:spPr>
        <p:txBody>
          <a:bodyPr>
            <a:normAutofit/>
          </a:bodyPr>
          <a:lstStyle/>
          <a:p>
            <a:r>
              <a:rPr lang="en-SG" sz="2400" dirty="0">
                <a:solidFill>
                  <a:schemeClr val="tx1">
                    <a:lumMod val="95000"/>
                  </a:schemeClr>
                </a:solidFill>
              </a:rPr>
              <a:t>A simple DNN (above) scores ~0.3 for accuracy</a:t>
            </a:r>
          </a:p>
          <a:p>
            <a:r>
              <a:rPr lang="en-SG" sz="2400" dirty="0">
                <a:solidFill>
                  <a:schemeClr val="tx1">
                    <a:lumMod val="95000"/>
                  </a:schemeClr>
                </a:solidFill>
              </a:rPr>
              <a:t>A simple CNN (below) [1 convolutional layer] performs better, with an improved accuracy of ~0.45</a:t>
            </a:r>
          </a:p>
          <a:p>
            <a:r>
              <a:rPr lang="en-SG" sz="2400" dirty="0">
                <a:solidFill>
                  <a:schemeClr val="tx1">
                    <a:lumMod val="95000"/>
                  </a:schemeClr>
                </a:solidFill>
              </a:rPr>
              <a:t>A third slightly more complex CNN scores 0.54 but is heavily overfitted</a:t>
            </a:r>
          </a:p>
          <a:p>
            <a:r>
              <a:rPr lang="en-SG" sz="2400" dirty="0">
                <a:solidFill>
                  <a:schemeClr val="tx1">
                    <a:lumMod val="95000"/>
                  </a:schemeClr>
                </a:solidFill>
              </a:rPr>
              <a:t>All 3 baselines are quite bad</a:t>
            </a:r>
            <a:endParaRPr lang="en-GB" sz="24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77405D-532D-42A1-B8D7-4E90FBC12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3637" y="264149"/>
            <a:ext cx="4574708" cy="30789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678E0A-A0AC-4797-96C4-115FCD358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0930" y="3521819"/>
            <a:ext cx="4574708" cy="299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209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69888-4E55-4E5D-853D-CF40E97E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57592"/>
            <a:ext cx="8534400" cy="1507067"/>
          </a:xfrm>
        </p:spPr>
        <p:txBody>
          <a:bodyPr/>
          <a:lstStyle/>
          <a:p>
            <a:r>
              <a:rPr lang="en-SG" dirty="0"/>
              <a:t>Model – Hyper-Parameter Tuning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9C299-4533-43E8-A29A-DDFD04E3B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860699"/>
            <a:ext cx="4089807" cy="4412510"/>
          </a:xfrm>
        </p:spPr>
        <p:txBody>
          <a:bodyPr/>
          <a:lstStyle/>
          <a:p>
            <a:r>
              <a:rPr lang="en-SG" dirty="0">
                <a:solidFill>
                  <a:schemeClr val="tx1"/>
                </a:solidFill>
              </a:rPr>
              <a:t>Using classical architecture (above plots), a decent score of ~0.78 accuracy was achieved, with slight overfitting</a:t>
            </a:r>
          </a:p>
          <a:p>
            <a:r>
              <a:rPr lang="en-SG" dirty="0">
                <a:solidFill>
                  <a:schemeClr val="tx1">
                    <a:lumMod val="95000"/>
                  </a:schemeClr>
                </a:solidFill>
              </a:rPr>
              <a:t>After this, I decided to change the architecture to a block-wise one (inspired by VGG blocks)</a:t>
            </a:r>
          </a:p>
          <a:p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The convolutional blocks implemented kernel regularization and specified kernel initializer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12089A-EAC8-4E63-BA29-1699F48BE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552" y="1860699"/>
            <a:ext cx="3041239" cy="19781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7598C4-595A-4554-BAE8-FF1850AA2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4324" y="1853066"/>
            <a:ext cx="2973388" cy="19857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F46E05-837F-4E1C-B636-1D6956249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3551" y="4127462"/>
            <a:ext cx="6564161" cy="237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113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69888-4E55-4E5D-853D-CF40E97E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57592"/>
            <a:ext cx="8534400" cy="1507067"/>
          </a:xfrm>
        </p:spPr>
        <p:txBody>
          <a:bodyPr/>
          <a:lstStyle/>
          <a:p>
            <a:r>
              <a:rPr lang="en-SG" dirty="0"/>
              <a:t>Model – Hyper-Parameter Tuning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9C299-4533-43E8-A29A-DDFD04E3B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795720"/>
            <a:ext cx="4791555" cy="4700773"/>
          </a:xfrm>
        </p:spPr>
        <p:txBody>
          <a:bodyPr>
            <a:normAutofit/>
          </a:bodyPr>
          <a:lstStyle/>
          <a:p>
            <a:r>
              <a:rPr lang="en-SG" sz="1800" dirty="0">
                <a:solidFill>
                  <a:schemeClr val="tx1">
                    <a:lumMod val="95000"/>
                  </a:schemeClr>
                </a:solidFill>
              </a:rPr>
              <a:t>The use of image augmentation was attempted</a:t>
            </a:r>
          </a:p>
          <a:p>
            <a:r>
              <a:rPr lang="en-SG" sz="1800" dirty="0">
                <a:solidFill>
                  <a:schemeClr val="tx1">
                    <a:lumMod val="95000"/>
                  </a:schemeClr>
                </a:solidFill>
              </a:rPr>
              <a:t>It achieved roughly the same accuracy as the model without it</a:t>
            </a:r>
          </a:p>
          <a:p>
            <a:r>
              <a:rPr lang="en-SG" sz="1800" dirty="0">
                <a:solidFill>
                  <a:schemeClr val="tx1">
                    <a:lumMod val="95000"/>
                  </a:schemeClr>
                </a:solidFill>
              </a:rPr>
              <a:t>The learning curve was not smooth and it took extremely long (~1h) to converge, even with a relatively high learning rate</a:t>
            </a:r>
          </a:p>
          <a:p>
            <a:r>
              <a:rPr lang="en-SG" sz="1800" dirty="0">
                <a:solidFill>
                  <a:schemeClr val="tx1">
                    <a:lumMod val="95000"/>
                  </a:schemeClr>
                </a:solidFill>
              </a:rPr>
              <a:t>The grayscale version performed similar to the coloured one, but with more overfitting</a:t>
            </a:r>
          </a:p>
          <a:p>
            <a:r>
              <a:rPr lang="en-SG" sz="1800" dirty="0">
                <a:solidFill>
                  <a:schemeClr val="tx1">
                    <a:lumMod val="95000"/>
                  </a:schemeClr>
                </a:solidFill>
              </a:rPr>
              <a:t>Therefore, the final model used coloured data with no image augmentation</a:t>
            </a:r>
            <a:endParaRPr lang="en-GB" sz="18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6AB18D-CDDA-48FE-86D9-BCA8C3F36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615" y="2592980"/>
            <a:ext cx="2929149" cy="23844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E15BC0-3349-4395-9A6B-D204795B0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2732" y="4146106"/>
            <a:ext cx="2778030" cy="18568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933EB5-9E4A-40A2-BC14-4A533C5AE071}"/>
              </a:ext>
            </a:extLst>
          </p:cNvPr>
          <p:cNvSpPr txBox="1"/>
          <p:nvPr/>
        </p:nvSpPr>
        <p:spPr>
          <a:xfrm>
            <a:off x="9072732" y="6031076"/>
            <a:ext cx="2778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dirty="0"/>
              <a:t>Learning Curve with Augmentation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AE218B-BEB3-4EC6-8EE8-768270954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2732" y="1681439"/>
            <a:ext cx="2778029" cy="18230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562CAB-91C0-4AF5-BF49-53F7720729AD}"/>
              </a:ext>
            </a:extLst>
          </p:cNvPr>
          <p:cNvSpPr txBox="1"/>
          <p:nvPr/>
        </p:nvSpPr>
        <p:spPr>
          <a:xfrm>
            <a:off x="9072731" y="991675"/>
            <a:ext cx="2778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dirty="0"/>
              <a:t>Learning Curve with Grayscale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8249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69888-4E55-4E5D-853D-CF40E97E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57592"/>
            <a:ext cx="5769751" cy="1507067"/>
          </a:xfrm>
        </p:spPr>
        <p:txBody>
          <a:bodyPr/>
          <a:lstStyle/>
          <a:p>
            <a:r>
              <a:rPr lang="en-SG" dirty="0"/>
              <a:t>Model – Final Model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9C299-4533-43E8-A29A-DDFD04E3B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964659"/>
            <a:ext cx="6173789" cy="4542467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tx1"/>
                </a:solidFill>
              </a:rPr>
              <a:t>The final model made use of fewer but deeper convolutional blocks than the ones during hyper-parameter tuning</a:t>
            </a:r>
          </a:p>
          <a:p>
            <a:r>
              <a:rPr lang="en-SG" dirty="0">
                <a:solidFill>
                  <a:schemeClr val="tx1"/>
                </a:solidFill>
              </a:rPr>
              <a:t>A decaying learning rate was used with an SGD optimizer</a:t>
            </a:r>
          </a:p>
          <a:p>
            <a:r>
              <a:rPr lang="en-SG" dirty="0">
                <a:solidFill>
                  <a:schemeClr val="tx1"/>
                </a:solidFill>
              </a:rPr>
              <a:t>From its learning curves, I would say it is not overfitted despite the discrepancy between its performance on the training and testing data partitions</a:t>
            </a:r>
          </a:p>
          <a:p>
            <a:r>
              <a:rPr lang="en-SG" dirty="0">
                <a:solidFill>
                  <a:schemeClr val="tx1"/>
                </a:solidFill>
              </a:rPr>
              <a:t>A testing accuracy of ~0.82 is significantly better than that of the baseline models (~0.5)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0B0CCC-0C8C-42F3-8504-CD1694C4A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830" y="360665"/>
            <a:ext cx="4114190" cy="26483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1BB5B1-E269-4699-93D9-33A2B2147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774" y="3429000"/>
            <a:ext cx="4077269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533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69888-4E55-4E5D-853D-CF40E97E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57592"/>
            <a:ext cx="6078095" cy="1507067"/>
          </a:xfrm>
        </p:spPr>
        <p:txBody>
          <a:bodyPr/>
          <a:lstStyle/>
          <a:p>
            <a:r>
              <a:rPr lang="en-SG" dirty="0"/>
              <a:t>Model – Evaluation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9C299-4533-43E8-A29A-DDFD04E3B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098" y="1679944"/>
            <a:ext cx="7715293" cy="4933507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tx1"/>
                </a:solidFill>
              </a:rPr>
              <a:t>From the confusion matrix, the model has trouble classifying cats and dogs correctly, often mistaking them for each other</a:t>
            </a:r>
          </a:p>
          <a:p>
            <a:r>
              <a:rPr lang="en-SG" dirty="0">
                <a:solidFill>
                  <a:schemeClr val="tx1"/>
                </a:solidFill>
              </a:rPr>
              <a:t>In general, the model predicts vehicles better than animals</a:t>
            </a:r>
          </a:p>
          <a:p>
            <a:r>
              <a:rPr lang="en-SG" dirty="0">
                <a:solidFill>
                  <a:schemeClr val="tx1"/>
                </a:solidFill>
              </a:rPr>
              <a:t>Given the resolution of the images, this is a reasonable shortcoming</a:t>
            </a:r>
          </a:p>
          <a:p>
            <a:r>
              <a:rPr lang="en-SG" dirty="0">
                <a:solidFill>
                  <a:schemeClr val="tx1"/>
                </a:solidFill>
              </a:rPr>
              <a:t>For the most confident predictions, the model always gets the general type correct (vehicle/animal)</a:t>
            </a:r>
          </a:p>
          <a:p>
            <a:r>
              <a:rPr lang="en-SG" dirty="0">
                <a:solidFill>
                  <a:schemeClr val="tx1"/>
                </a:solidFill>
              </a:rPr>
              <a:t>For the bottom left image, of which the model is unsure, I also cannot deduce what it is</a:t>
            </a:r>
          </a:p>
          <a:p>
            <a:r>
              <a:rPr lang="en-SG" dirty="0">
                <a:solidFill>
                  <a:schemeClr val="tx1"/>
                </a:solidFill>
              </a:rPr>
              <a:t>The model predicts the ship image (bottom right) to be an animal, and is therefore wrong on all accounts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CBCFB7-5C0A-4A39-9E63-BC0B1C79C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579" y="161604"/>
            <a:ext cx="3537113" cy="3182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956EC3-47FC-4AB0-8F43-ED41F4FCB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579" y="3429000"/>
            <a:ext cx="3537112" cy="14325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E5FEFB-A483-4BE7-8118-90C788A47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9492" y="4945927"/>
            <a:ext cx="1767643" cy="18581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9BA847-D407-4090-BEAD-96E938589B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41323" y="4945926"/>
            <a:ext cx="1584368" cy="185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139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178</TotalTime>
  <Words>548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Slice</vt:lpstr>
      <vt:lpstr>CIFAR-10 Image Classification</vt:lpstr>
      <vt:lpstr>Exploratory Data Analysis</vt:lpstr>
      <vt:lpstr>Exploratory Data Analysis</vt:lpstr>
      <vt:lpstr>Feature Engineering</vt:lpstr>
      <vt:lpstr>Model – Baseline</vt:lpstr>
      <vt:lpstr>Model – Hyper-Parameter Tuning</vt:lpstr>
      <vt:lpstr>Model – Hyper-Parameter Tuning</vt:lpstr>
      <vt:lpstr>Model – Final Model</vt:lpstr>
      <vt:lpstr>Model –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Fashion MNIST Image Classification</dc:title>
  <dc:creator>ETHAN TAN WEE EN</dc:creator>
  <cp:lastModifiedBy>ETHAN TAN WEE EN</cp:lastModifiedBy>
  <cp:revision>4</cp:revision>
  <dcterms:created xsi:type="dcterms:W3CDTF">2021-11-22T03:59:10Z</dcterms:created>
  <dcterms:modified xsi:type="dcterms:W3CDTF">2021-11-25T10:04:55Z</dcterms:modified>
</cp:coreProperties>
</file>