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5143500" type="screen16x9"/>
  <p:notesSz cx="6858000" cy="9144000"/>
  <p:embeddedFontLst>
    <p:embeddedFont>
      <p:font typeface="Roboto" panose="020B060402020202020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1D60A58-BA23-4556-B156-A6094D47CC0E}">
  <a:tblStyle styleId="{01D60A58-BA23-4556-B156-A6094D47CC0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800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b2a2ba334a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b2a2ba334a_0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aa0c92d3f3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aa0c92d3f3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aa0c92d3f3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aa0c92d3f3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b2a2ba334a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b2a2ba334a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aa0c92d3f3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aa0c92d3f3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aa0c92d3f3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aa0c92d3f3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aa0c92d3f3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aa0c92d3f3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b2a2ba334a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b2a2ba334a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b2a2ba334a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b2a2ba334a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b2a2ba334a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b2a2ba334a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b2a2ba334a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b2a2ba334a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b2a2ba334a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b2a2ba334a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aa0c92d3f3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aa0c92d3f3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b2a2ba334a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b2a2ba334a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b2a2ba334a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b2a2ba334a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4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title" hasCustomPrompt="1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0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terial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gov.sg/dataset/common-health-problems-of-students-examined-obesity-annua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data.gov.sg/dataset/number-of-pharmacists" TargetMode="External"/><Relationship Id="rId4" Type="http://schemas.openxmlformats.org/officeDocument/2006/relationships/hyperlink" Target="https://data.gov.sg/dataset/common-health-problems-in-students-defective-vision-annual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000"/>
              <a:t>Healthcare in SG</a:t>
            </a:r>
            <a:endParaRPr sz="5000"/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1"/>
          </p:nvPr>
        </p:nvSpPr>
        <p:spPr>
          <a:xfrm>
            <a:off x="390525" y="3040675"/>
            <a:ext cx="8222100" cy="10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Ethan Tan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p2012085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DAAA/1B/03</a:t>
            </a:r>
            <a:endParaRPr/>
          </a:p>
        </p:txBody>
      </p:sp>
      <p:sp>
        <p:nvSpPr>
          <p:cNvPr id="69" name="Google Shape;69;p13"/>
          <p:cNvSpPr txBox="1"/>
          <p:nvPr/>
        </p:nvSpPr>
        <p:spPr>
          <a:xfrm>
            <a:off x="6834825" y="1232175"/>
            <a:ext cx="1777800" cy="58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PDAS: CA1</a:t>
            </a:r>
            <a:endParaRPr sz="2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Defective Vision Rates: Insights</a:t>
            </a:r>
            <a:endParaRPr/>
          </a:p>
        </p:txBody>
      </p:sp>
      <p:sp>
        <p:nvSpPr>
          <p:cNvPr id="125" name="Google Shape;125;p22"/>
          <p:cNvSpPr txBox="1">
            <a:spLocks noGrp="1"/>
          </p:cNvSpPr>
          <p:nvPr>
            <p:ph type="body" idx="1"/>
          </p:nvPr>
        </p:nvSpPr>
        <p:spPr>
          <a:xfrm>
            <a:off x="4932025" y="1691150"/>
            <a:ext cx="4212000" cy="345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 dirty="0"/>
              <a:t>Grouped Bar Chart: Defective vision rates have been declining since 2009</a:t>
            </a:r>
            <a:endParaRPr dirty="0"/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 dirty="0"/>
              <a:t>Boxplot: Females are 4% more inclined to have visual acuity than their male counterparts (for students)</a:t>
            </a:r>
            <a:endParaRPr dirty="0"/>
          </a:p>
        </p:txBody>
      </p:sp>
      <p:pic>
        <p:nvPicPr>
          <p:cNvPr id="126" name="Google Shape;12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691150"/>
            <a:ext cx="4932015" cy="345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Defective Vision Rates: Peculiarities</a:t>
            </a:r>
            <a:endParaRPr/>
          </a:p>
        </p:txBody>
      </p:sp>
      <p:sp>
        <p:nvSpPr>
          <p:cNvPr id="132" name="Google Shape;132;p23"/>
          <p:cNvSpPr txBox="1">
            <a:spLocks noGrp="1"/>
          </p:cNvSpPr>
          <p:nvPr>
            <p:ph type="body" idx="1"/>
          </p:nvPr>
        </p:nvSpPr>
        <p:spPr>
          <a:xfrm>
            <a:off x="2866725" y="1691150"/>
            <a:ext cx="6277500" cy="3452400"/>
          </a:xfrm>
          <a:prstGeom prst="rect">
            <a:avLst/>
          </a:prstGeom>
        </p:spPr>
        <p:txBody>
          <a:bodyPr spcFirstLastPara="1" wrap="square" lIns="378000" tIns="91425" rIns="414000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Observation: Steep drop from 2015 to 2016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Possible Reason: Launch of VisionSave campaign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Details: VisionSave aims to provide optimal optical outcome for Singaporeans, through innovative eye care research, treatment and delivery in Singapore and the region</a:t>
            </a:r>
            <a:endParaRPr/>
          </a:p>
        </p:txBody>
      </p:sp>
      <p:pic>
        <p:nvPicPr>
          <p:cNvPr id="133" name="Google Shape;133;p23"/>
          <p:cNvPicPr preferRelativeResize="0"/>
          <p:nvPr/>
        </p:nvPicPr>
        <p:blipFill rotWithShape="1">
          <a:blip r:embed="rId3">
            <a:alphaModFix/>
          </a:blip>
          <a:srcRect l="6172" t="6882" r="41608" b="3270"/>
          <a:stretch/>
        </p:blipFill>
        <p:spPr>
          <a:xfrm>
            <a:off x="0" y="1691150"/>
            <a:ext cx="2866723" cy="345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Defective Vision Rates: Anomalies</a:t>
            </a:r>
            <a:endParaRPr/>
          </a:p>
        </p:txBody>
      </p:sp>
      <p:sp>
        <p:nvSpPr>
          <p:cNvPr id="139" name="Google Shape;139;p24"/>
          <p:cNvSpPr txBox="1">
            <a:spLocks noGrp="1"/>
          </p:cNvSpPr>
          <p:nvPr>
            <p:ph type="body" idx="1"/>
          </p:nvPr>
        </p:nvSpPr>
        <p:spPr>
          <a:xfrm>
            <a:off x="2907200" y="1691150"/>
            <a:ext cx="6237000" cy="3452400"/>
          </a:xfrm>
          <a:prstGeom prst="rect">
            <a:avLst/>
          </a:prstGeom>
        </p:spPr>
        <p:txBody>
          <a:bodyPr spcFirstLastPara="1" wrap="square" lIns="270000" tIns="91425" rIns="37800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Defective vision rates increased from 2016 to 2017</a:t>
            </a:r>
            <a:endParaRPr/>
          </a:p>
        </p:txBody>
      </p:sp>
      <p:pic>
        <p:nvPicPr>
          <p:cNvPr id="140" name="Google Shape;140;p24"/>
          <p:cNvPicPr preferRelativeResize="0"/>
          <p:nvPr/>
        </p:nvPicPr>
        <p:blipFill rotWithShape="1">
          <a:blip r:embed="rId3">
            <a:alphaModFix/>
          </a:blip>
          <a:srcRect l="6172" t="6882" r="41608" b="3270"/>
          <a:stretch/>
        </p:blipFill>
        <p:spPr>
          <a:xfrm>
            <a:off x="0" y="1691150"/>
            <a:ext cx="2866723" cy="345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Number of Pharmacists: Content</a:t>
            </a:r>
            <a:endParaRPr/>
          </a:p>
        </p:txBody>
      </p:sp>
      <p:graphicFrame>
        <p:nvGraphicFramePr>
          <p:cNvPr id="146" name="Google Shape;146;p25"/>
          <p:cNvGraphicFramePr/>
          <p:nvPr/>
        </p:nvGraphicFramePr>
        <p:xfrm>
          <a:off x="756825" y="2220013"/>
          <a:ext cx="7630350" cy="2467610"/>
        </p:xfrm>
        <a:graphic>
          <a:graphicData uri="http://schemas.openxmlformats.org/drawingml/2006/table">
            <a:tbl>
              <a:tblPr>
                <a:noFill/>
                <a:tableStyleId>{01D60A58-BA23-4556-B156-A6094D47CC0E}</a:tableStyleId>
              </a:tblPr>
              <a:tblGrid>
                <a:gridCol w="1714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6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69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Columns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Data Type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Purpose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9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Year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integer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Show trends in pharmacist jobs across the years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39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Sector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string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Compares number of pharmacists in each sector (private, public, inactive)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1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Count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string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Shows proportions of pharmacists in each sector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6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Number of Pharmacists: Processing</a:t>
            </a:r>
            <a:endParaRPr/>
          </a:p>
        </p:txBody>
      </p:sp>
      <p:sp>
        <p:nvSpPr>
          <p:cNvPr id="152" name="Google Shape;152;p26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Data Visualisations: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dirty="0"/>
              <a:t>	Used NumPy’s </a:t>
            </a:r>
            <a:r>
              <a:rPr lang="en-GB" dirty="0" err="1"/>
              <a:t>polyfit</a:t>
            </a:r>
            <a:r>
              <a:rPr lang="en-GB" dirty="0"/>
              <a:t> method to create trendlines for scatterplot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dirty="0"/>
              <a:t>	Overlapped individual bar charts to produce stacked bar chart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dirty="0"/>
              <a:t>Styling: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dirty="0"/>
              <a:t>	Used </a:t>
            </a:r>
            <a:r>
              <a:rPr lang="en-GB" dirty="0" err="1"/>
              <a:t>ggplot</a:t>
            </a:r>
            <a:r>
              <a:rPr lang="en-GB" dirty="0"/>
              <a:t> style for colour scheme</a:t>
            </a:r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7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Number of Pharmacists: Insights</a:t>
            </a:r>
            <a:endParaRPr/>
          </a:p>
        </p:txBody>
      </p:sp>
      <p:sp>
        <p:nvSpPr>
          <p:cNvPr id="158" name="Google Shape;158;p27"/>
          <p:cNvSpPr txBox="1">
            <a:spLocks noGrp="1"/>
          </p:cNvSpPr>
          <p:nvPr>
            <p:ph type="body" idx="1"/>
          </p:nvPr>
        </p:nvSpPr>
        <p:spPr>
          <a:xfrm>
            <a:off x="3508200" y="1692600"/>
            <a:ext cx="5635800" cy="3450900"/>
          </a:xfrm>
          <a:prstGeom prst="rect">
            <a:avLst/>
          </a:prstGeom>
        </p:spPr>
        <p:txBody>
          <a:bodyPr spcFirstLastPara="1" wrap="square" lIns="414000" tIns="91425" rIns="198000" bIns="91425" anchor="ctr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GB"/>
              <a:t>Scatterplot: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The number of pharmacists are increasing steadily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The rate at which the number of public pharmacists is increasing is greater than that of private ones</a:t>
            </a:r>
            <a:endParaRPr/>
          </a:p>
          <a:p>
            <a:pPr marL="457200" lvl="0" indent="-342900" algn="l" rtl="0">
              <a:spcBef>
                <a:spcPts val="1000"/>
              </a:spcBef>
              <a:spcAft>
                <a:spcPts val="1600"/>
              </a:spcAft>
              <a:buSzPts val="1800"/>
              <a:buAutoNum type="arabicPeriod"/>
            </a:pPr>
            <a:r>
              <a:rPr lang="en-GB"/>
              <a:t>The proportion of public pharmacists exceeded that of private ones in 2014</a:t>
            </a:r>
            <a:endParaRPr/>
          </a:p>
        </p:txBody>
      </p:sp>
      <p:grpSp>
        <p:nvGrpSpPr>
          <p:cNvPr id="159" name="Google Shape;159;p27"/>
          <p:cNvGrpSpPr/>
          <p:nvPr/>
        </p:nvGrpSpPr>
        <p:grpSpPr>
          <a:xfrm>
            <a:off x="0" y="1692600"/>
            <a:ext cx="3508200" cy="3450900"/>
            <a:chOff x="-524250" y="1338700"/>
            <a:chExt cx="3508200" cy="3450900"/>
          </a:xfrm>
        </p:grpSpPr>
        <p:pic>
          <p:nvPicPr>
            <p:cNvPr id="160" name="Google Shape;160;p27"/>
            <p:cNvPicPr preferRelativeResize="0"/>
            <p:nvPr/>
          </p:nvPicPr>
          <p:blipFill rotWithShape="1">
            <a:blip r:embed="rId3">
              <a:alphaModFix/>
            </a:blip>
            <a:srcRect l="3644" r="45527"/>
            <a:stretch/>
          </p:blipFill>
          <p:spPr>
            <a:xfrm>
              <a:off x="-524250" y="1338700"/>
              <a:ext cx="3508200" cy="34509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1" name="Google Shape;161;p27"/>
            <p:cNvSpPr/>
            <p:nvPr/>
          </p:nvSpPr>
          <p:spPr>
            <a:xfrm>
              <a:off x="2599625" y="1756600"/>
              <a:ext cx="384300" cy="3033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8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Number of Pharmacists: Insights</a:t>
            </a:r>
            <a:endParaRPr/>
          </a:p>
        </p:txBody>
      </p:sp>
      <p:sp>
        <p:nvSpPr>
          <p:cNvPr id="167" name="Google Shape;167;p28"/>
          <p:cNvSpPr txBox="1">
            <a:spLocks noGrp="1"/>
          </p:cNvSpPr>
          <p:nvPr>
            <p:ph type="body" idx="1"/>
          </p:nvPr>
        </p:nvSpPr>
        <p:spPr>
          <a:xfrm>
            <a:off x="3312525" y="1692600"/>
            <a:ext cx="5831400" cy="3450900"/>
          </a:xfrm>
          <a:prstGeom prst="rect">
            <a:avLst/>
          </a:prstGeom>
        </p:spPr>
        <p:txBody>
          <a:bodyPr spcFirstLastPara="1" wrap="square" lIns="3780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GB"/>
              <a:t>Stacked Bar Chart: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The proportion of inactive pharmacists is roughly 10% of all pharmacists in Singapore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1600"/>
              </a:spcAft>
              <a:buSzPts val="1800"/>
              <a:buAutoNum type="arabicPeriod"/>
            </a:pPr>
            <a:r>
              <a:rPr lang="en-GB"/>
              <a:t>The proportion of private pharmacists in Singapore has been declining whilst that of public pharmacists has been on the increase</a:t>
            </a:r>
            <a:endParaRPr/>
          </a:p>
        </p:txBody>
      </p:sp>
      <p:grpSp>
        <p:nvGrpSpPr>
          <p:cNvPr id="168" name="Google Shape;168;p28"/>
          <p:cNvGrpSpPr/>
          <p:nvPr/>
        </p:nvGrpSpPr>
        <p:grpSpPr>
          <a:xfrm>
            <a:off x="0" y="1692600"/>
            <a:ext cx="3312525" cy="3450900"/>
            <a:chOff x="1775075" y="1692600"/>
            <a:chExt cx="3312525" cy="3450900"/>
          </a:xfrm>
        </p:grpSpPr>
        <p:pic>
          <p:nvPicPr>
            <p:cNvPr id="169" name="Google Shape;169;p28"/>
            <p:cNvPicPr preferRelativeResize="0"/>
            <p:nvPr/>
          </p:nvPicPr>
          <p:blipFill rotWithShape="1">
            <a:blip r:embed="rId3">
              <a:alphaModFix/>
            </a:blip>
            <a:srcRect l="47789" r="4214"/>
            <a:stretch/>
          </p:blipFill>
          <p:spPr>
            <a:xfrm>
              <a:off x="1775075" y="1692600"/>
              <a:ext cx="3312525" cy="34509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0" name="Google Shape;170;p28"/>
            <p:cNvSpPr/>
            <p:nvPr/>
          </p:nvSpPr>
          <p:spPr>
            <a:xfrm>
              <a:off x="1775075" y="1692600"/>
              <a:ext cx="433200" cy="473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Dataset Sources</a:t>
            </a:r>
            <a:endParaRPr/>
          </a:p>
        </p:txBody>
      </p:sp>
      <p:graphicFrame>
        <p:nvGraphicFramePr>
          <p:cNvPr id="75" name="Google Shape;75;p14"/>
          <p:cNvGraphicFramePr/>
          <p:nvPr/>
        </p:nvGraphicFramePr>
        <p:xfrm>
          <a:off x="111825" y="1808675"/>
          <a:ext cx="8906375" cy="3159210"/>
        </p:xfrm>
        <a:graphic>
          <a:graphicData uri="http://schemas.openxmlformats.org/drawingml/2006/table">
            <a:tbl>
              <a:tblPr>
                <a:noFill/>
                <a:tableStyleId>{01D60A58-BA23-4556-B156-A6094D47CC0E}</a:tableStyleId>
              </a:tblPr>
              <a:tblGrid>
                <a:gridCol w="2049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99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32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25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53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Title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Source File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File Name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Dataset Source (URL)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977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Obesity Rates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obesity-rates.py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obesity-rates.csv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GB" sz="1100" u="sng">
                          <a:solidFill>
                            <a:schemeClr val="hlink"/>
                          </a:solidFill>
                          <a:hlinkClick r:id="rId3"/>
                        </a:rPr>
                        <a:t>https://data.gov.sg/dataset/common-health-problems-of-students-examined-obesity-annual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08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Defective Vision Rates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defective-vision-rates.py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defective-vision-rates.csv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GB" sz="1100" u="sng">
                          <a:solidFill>
                            <a:schemeClr val="hlink"/>
                          </a:solidFill>
                          <a:hlinkClick r:id="rId4"/>
                        </a:rPr>
                        <a:t>https://data.gov.sg/dataset/common-health-problems-in-students-defective-vision-annual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Number of Pharmacists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number-of-pharmacists.py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number-of-pharmacists.csv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GB" sz="1100" u="sng">
                          <a:solidFill>
                            <a:schemeClr val="hlink"/>
                          </a:solidFill>
                          <a:hlinkClick r:id="rId5"/>
                        </a:rPr>
                        <a:t>https://data.gov.sg/dataset/number-of-pharmacists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Summaries</a:t>
            </a:r>
            <a:endParaRPr/>
          </a:p>
        </p:txBody>
      </p:sp>
      <p:sp>
        <p:nvSpPr>
          <p:cNvPr id="81" name="Google Shape;81;p15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Custom functions were used to generate (numerical) summaries on the data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Functions used can be found in src/utils directory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Export </a:t>
            </a:r>
            <a:r>
              <a:rPr lang="en-GB" i="1"/>
              <a:t>describe</a:t>
            </a:r>
            <a:r>
              <a:rPr lang="en-GB"/>
              <a:t> function to be employed in main source code files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Summaries are logged to the console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Obesity Rates: Content</a:t>
            </a:r>
            <a:endParaRPr/>
          </a:p>
        </p:txBody>
      </p:sp>
      <p:graphicFrame>
        <p:nvGraphicFramePr>
          <p:cNvPr id="87" name="Google Shape;87;p16"/>
          <p:cNvGraphicFramePr/>
          <p:nvPr/>
        </p:nvGraphicFramePr>
        <p:xfrm>
          <a:off x="617050" y="2080238"/>
          <a:ext cx="7239000" cy="2621130"/>
        </p:xfrm>
        <a:graphic>
          <a:graphicData uri="http://schemas.openxmlformats.org/drawingml/2006/table">
            <a:tbl>
              <a:tblPr>
                <a:noFill/>
                <a:tableStyleId>{01D60A58-BA23-4556-B156-A6094D47CC0E}</a:tableStyleId>
              </a:tblPr>
              <a:tblGrid>
                <a:gridCol w="2259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4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75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Columns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Data Type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Purpose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Year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integer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Show trends in obesity across the years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Gender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string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Compares obesity rates between male and female children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Age Group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string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Compares obesity rates among older and younger children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Number of Diagnosed Obese (per 10, 000)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integer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Shows proportion of obese children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Obesity Rates: Processing</a:t>
            </a:r>
            <a:endParaRPr/>
          </a:p>
        </p:txBody>
      </p:sp>
      <p:sp>
        <p:nvSpPr>
          <p:cNvPr id="93" name="Google Shape;93;p17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Visualisation: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Used normal curve function to generate a normal curve for the distribution of the number of obese children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Styling:</a:t>
            </a:r>
            <a:endParaRPr/>
          </a:p>
          <a:p>
            <a:pPr marL="0" lvl="0" indent="45720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Used seaborn style for colour scheme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Obesity Rates: Insights</a:t>
            </a:r>
            <a:endParaRPr/>
          </a:p>
        </p:txBody>
      </p:sp>
      <p:sp>
        <p:nvSpPr>
          <p:cNvPr id="99" name="Google Shape;99;p18"/>
          <p:cNvSpPr txBox="1">
            <a:spLocks noGrp="1"/>
          </p:cNvSpPr>
          <p:nvPr>
            <p:ph type="body" idx="1"/>
          </p:nvPr>
        </p:nvSpPr>
        <p:spPr>
          <a:xfrm>
            <a:off x="4911850" y="1705175"/>
            <a:ext cx="4232100" cy="343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 dirty="0"/>
              <a:t>Pie Charts: males have a higher chance of becoming obese (on average)</a:t>
            </a:r>
            <a:endParaRPr dirty="0"/>
          </a:p>
          <a:p>
            <a:pPr marL="34290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 dirty="0"/>
              <a:t>Line Chart: Older children are more likely to be obese</a:t>
            </a:r>
            <a:endParaRPr dirty="0"/>
          </a:p>
          <a:p>
            <a:pPr marL="34290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 dirty="0"/>
              <a:t>Histogram: Approximately 13% of all Singaporeans students are obese</a:t>
            </a:r>
            <a:endParaRPr dirty="0"/>
          </a:p>
        </p:txBody>
      </p:sp>
      <p:pic>
        <p:nvPicPr>
          <p:cNvPr id="100" name="Google Shape;10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705175"/>
            <a:ext cx="4911860" cy="343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Obesity Rates: Peculiarities</a:t>
            </a:r>
            <a:endParaRPr/>
          </a:p>
        </p:txBody>
      </p:sp>
      <p:sp>
        <p:nvSpPr>
          <p:cNvPr id="106" name="Google Shape;106;p19"/>
          <p:cNvSpPr txBox="1">
            <a:spLocks noGrp="1"/>
          </p:cNvSpPr>
          <p:nvPr>
            <p:ph type="body" idx="1"/>
          </p:nvPr>
        </p:nvSpPr>
        <p:spPr>
          <a:xfrm>
            <a:off x="5372400" y="1705175"/>
            <a:ext cx="3771600" cy="3438300"/>
          </a:xfrm>
          <a:prstGeom prst="rect">
            <a:avLst/>
          </a:prstGeom>
        </p:spPr>
        <p:txBody>
          <a:bodyPr spcFirstLastPara="1" wrap="square" lIns="198000" tIns="91425" rIns="198000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/>
              <a:t>There was a decrease in the percentage of obese children from 2011 to 2017</a:t>
            </a:r>
            <a:endParaRPr sz="2000"/>
          </a:p>
        </p:txBody>
      </p:sp>
      <p:pic>
        <p:nvPicPr>
          <p:cNvPr id="107" name="Google Shape;107;p19"/>
          <p:cNvPicPr preferRelativeResize="0"/>
          <p:nvPr/>
        </p:nvPicPr>
        <p:blipFill rotWithShape="1">
          <a:blip r:embed="rId3">
            <a:alphaModFix/>
          </a:blip>
          <a:srcRect l="44070" t="4467" r="4547" b="48555"/>
          <a:stretch/>
        </p:blipFill>
        <p:spPr>
          <a:xfrm>
            <a:off x="0" y="1705175"/>
            <a:ext cx="5372390" cy="343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Defective Vision Rates: Content</a:t>
            </a:r>
            <a:endParaRPr/>
          </a:p>
        </p:txBody>
      </p:sp>
      <p:graphicFrame>
        <p:nvGraphicFramePr>
          <p:cNvPr id="113" name="Google Shape;113;p20"/>
          <p:cNvGraphicFramePr/>
          <p:nvPr/>
        </p:nvGraphicFramePr>
        <p:xfrm>
          <a:off x="1050325" y="1912513"/>
          <a:ext cx="7239000" cy="3012710"/>
        </p:xfrm>
        <a:graphic>
          <a:graphicData uri="http://schemas.openxmlformats.org/drawingml/2006/table">
            <a:tbl>
              <a:tblPr>
                <a:noFill/>
                <a:tableStyleId>{01D60A58-BA23-4556-B156-A6094D47CC0E}</a:tableStyleId>
              </a:tblPr>
              <a:tblGrid>
                <a:gridCol w="2343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8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77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Columns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Data Type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Purpose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1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Year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integer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Show trends in defective vision across the years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55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Gender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string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Compares defective vision rates between male and female children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793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Number of Diagnosed with Visual Acuity (per 10, 000)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integer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Shows proportion of defective vision in children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Defective Vision Rates: Processing</a:t>
            </a:r>
            <a:endParaRPr/>
          </a:p>
        </p:txBody>
      </p:sp>
      <p:sp>
        <p:nvSpPr>
          <p:cNvPr id="119" name="Google Shape;119;p2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Visualisation: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	Used offset (variable w) to create grouped bar chart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Styling: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	Used seaborn-colorblind style for colour scheme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616</Words>
  <Application>Microsoft Office PowerPoint</Application>
  <PresentationFormat>On-screen Show (16:9)</PresentationFormat>
  <Paragraphs>114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Roboto</vt:lpstr>
      <vt:lpstr>Material</vt:lpstr>
      <vt:lpstr>Healthcare in SG</vt:lpstr>
      <vt:lpstr>Dataset Sources</vt:lpstr>
      <vt:lpstr>Data Summaries</vt:lpstr>
      <vt:lpstr>Obesity Rates: Content</vt:lpstr>
      <vt:lpstr>Obesity Rates: Processing</vt:lpstr>
      <vt:lpstr>Obesity Rates: Insights</vt:lpstr>
      <vt:lpstr>Obesity Rates: Peculiarities</vt:lpstr>
      <vt:lpstr>Defective Vision Rates: Content</vt:lpstr>
      <vt:lpstr>Defective Vision Rates: Processing</vt:lpstr>
      <vt:lpstr>Defective Vision Rates: Insights</vt:lpstr>
      <vt:lpstr>Defective Vision Rates: Peculiarities</vt:lpstr>
      <vt:lpstr>Defective Vision Rates: Anomalies</vt:lpstr>
      <vt:lpstr>Number of Pharmacists: Content</vt:lpstr>
      <vt:lpstr>Number of Pharmacists: Processing</vt:lpstr>
      <vt:lpstr>Number of Pharmacists: Insights</vt:lpstr>
      <vt:lpstr>Number of Pharmacists: Insights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Healthcare in SG</dc:title>
  <dc:creator>Ethan Tan</dc:creator>
  <cp:lastModifiedBy>Ethan Tan</cp:lastModifiedBy>
  <cp:revision>2</cp:revision>
  <dcterms:modified xsi:type="dcterms:W3CDTF">2020-12-31T08:43:51Z</dcterms:modified>
</cp:coreProperties>
</file>