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1A6662E-FAF4-44BC-88B5-85A7CBFB6D30}" type="datetime1">
              <a:rPr lang="en-US" smtClean="0"/>
              <a:pPr/>
              <a:t>6/2/2021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691666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703490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E0CF6C-748E-4B7A-BC8B-3011EF78ED13}" type="datetime1">
              <a:rPr lang="en-US" smtClean="0"/>
              <a:pPr/>
              <a:t>6/2/2021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263833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E0CF6C-748E-4B7A-BC8B-3011EF78ED13}" type="datetime1">
              <a:rPr lang="en-US" smtClean="0"/>
              <a:pPr/>
              <a:t>6/2/2021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3B850FF-6169-4056-8077-06FFA93A5366}"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4041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7E0CF6C-748E-4B7A-BC8B-3011EF78ED13}" type="datetime1">
              <a:rPr lang="en-US" smtClean="0"/>
              <a:pPr/>
              <a:t>6/2/2021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1066116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8835449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185306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18775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C4A6868-2568-4CC9-B302-F37117B01A6E}" type="datetime1">
              <a:rPr lang="en-US" smtClean="0"/>
              <a:t>6/2/2021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960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6/2/2021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67725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5417D9E-721A-44BB-8863-9873FE64DA75}" type="datetime1">
              <a:rPr lang="en-US" smtClean="0"/>
              <a:t>6/2/2021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99444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18112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6/2/2021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624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6/2/2021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8102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6/2/2021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4938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327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319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E0CF6C-748E-4B7A-BC8B-3011EF78ED13}" type="datetime1">
              <a:rPr lang="en-US" smtClean="0"/>
              <a:pPr/>
              <a:t>6/2/2021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672316434"/>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1706-1E87-4FEB-BE9B-66B4099F97A7}"/>
              </a:ext>
            </a:extLst>
          </p:cNvPr>
          <p:cNvSpPr>
            <a:spLocks noGrp="1"/>
          </p:cNvSpPr>
          <p:nvPr>
            <p:ph type="ctrTitle"/>
          </p:nvPr>
        </p:nvSpPr>
        <p:spPr>
          <a:xfrm>
            <a:off x="357884" y="1273996"/>
            <a:ext cx="9448800" cy="877156"/>
          </a:xfrm>
        </p:spPr>
        <p:txBody>
          <a:bodyPr>
            <a:normAutofit/>
          </a:bodyPr>
          <a:lstStyle/>
          <a:p>
            <a:r>
              <a:rPr lang="en-SG" sz="4000" dirty="0"/>
              <a:t>“ To Eat or not to eat ”</a:t>
            </a:r>
          </a:p>
        </p:txBody>
      </p:sp>
      <p:sp>
        <p:nvSpPr>
          <p:cNvPr id="3" name="Subtitle 2">
            <a:extLst>
              <a:ext uri="{FF2B5EF4-FFF2-40B4-BE49-F238E27FC236}">
                <a16:creationId xmlns:a16="http://schemas.microsoft.com/office/drawing/2014/main" id="{EE7C7A19-0C0B-4FD5-9816-77DCF4FEC139}"/>
              </a:ext>
            </a:extLst>
          </p:cNvPr>
          <p:cNvSpPr>
            <a:spLocks noGrp="1"/>
          </p:cNvSpPr>
          <p:nvPr>
            <p:ph type="subTitle" idx="1"/>
          </p:nvPr>
        </p:nvSpPr>
        <p:spPr>
          <a:xfrm>
            <a:off x="635287" y="3635854"/>
            <a:ext cx="9448800" cy="685800"/>
          </a:xfrm>
        </p:spPr>
        <p:txBody>
          <a:bodyPr>
            <a:normAutofit/>
          </a:bodyPr>
          <a:lstStyle/>
          <a:p>
            <a:r>
              <a:rPr lang="en-SG" sz="2400" dirty="0"/>
              <a:t>A machine learning study by Ethan Tan (p2012085)</a:t>
            </a:r>
          </a:p>
        </p:txBody>
      </p:sp>
      <p:sp>
        <p:nvSpPr>
          <p:cNvPr id="5" name="TextBox 4">
            <a:extLst>
              <a:ext uri="{FF2B5EF4-FFF2-40B4-BE49-F238E27FC236}">
                <a16:creationId xmlns:a16="http://schemas.microsoft.com/office/drawing/2014/main" id="{5D487399-2BB6-4A91-9DED-DD002B1C0359}"/>
              </a:ext>
            </a:extLst>
          </p:cNvPr>
          <p:cNvSpPr txBox="1"/>
          <p:nvPr/>
        </p:nvSpPr>
        <p:spPr>
          <a:xfrm>
            <a:off x="7185062" y="2359240"/>
            <a:ext cx="4451860" cy="584775"/>
          </a:xfrm>
          <a:prstGeom prst="rect">
            <a:avLst/>
          </a:prstGeom>
          <a:noFill/>
        </p:spPr>
        <p:txBody>
          <a:bodyPr wrap="none" rtlCol="0">
            <a:spAutoFit/>
          </a:bodyPr>
          <a:lstStyle/>
          <a:p>
            <a:r>
              <a:rPr lang="en-SG" sz="3200" dirty="0"/>
              <a:t>— that is the question</a:t>
            </a:r>
          </a:p>
        </p:txBody>
      </p:sp>
    </p:spTree>
    <p:extLst>
      <p:ext uri="{BB962C8B-B14F-4D97-AF65-F5344CB8AC3E}">
        <p14:creationId xmlns:p14="http://schemas.microsoft.com/office/powerpoint/2010/main" val="222397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82F6-0CCE-4CD7-B291-F842B589B089}"/>
              </a:ext>
            </a:extLst>
          </p:cNvPr>
          <p:cNvSpPr>
            <a:spLocks noGrp="1"/>
          </p:cNvSpPr>
          <p:nvPr>
            <p:ph type="title"/>
          </p:nvPr>
        </p:nvSpPr>
        <p:spPr>
          <a:xfrm>
            <a:off x="4673600" y="764373"/>
            <a:ext cx="6832600" cy="1293028"/>
          </a:xfrm>
        </p:spPr>
        <p:txBody>
          <a:bodyPr>
            <a:normAutofit/>
          </a:bodyPr>
          <a:lstStyle/>
          <a:p>
            <a:r>
              <a:rPr lang="en-SG" dirty="0"/>
              <a:t>Model Evaluation</a:t>
            </a:r>
          </a:p>
        </p:txBody>
      </p:sp>
      <p:pic>
        <p:nvPicPr>
          <p:cNvPr id="7" name="Picture 6">
            <a:extLst>
              <a:ext uri="{FF2B5EF4-FFF2-40B4-BE49-F238E27FC236}">
                <a16:creationId xmlns:a16="http://schemas.microsoft.com/office/drawing/2014/main" id="{6AF0EA05-8AD0-4237-9A61-69EDEB475BE9}"/>
              </a:ext>
            </a:extLst>
          </p:cNvPr>
          <p:cNvPicPr>
            <a:picLocks noChangeAspect="1"/>
          </p:cNvPicPr>
          <p:nvPr/>
        </p:nvPicPr>
        <p:blipFill rotWithShape="1">
          <a:blip r:embed="rId2"/>
          <a:srcRect l="-1" t="-1" r="4" b="-1047"/>
          <a:stretch/>
        </p:blipFill>
        <p:spPr>
          <a:xfrm>
            <a:off x="685800" y="3921401"/>
            <a:ext cx="3577880" cy="2576047"/>
          </a:xfrm>
          <a:prstGeom prst="rect">
            <a:avLst/>
          </a:prstGeom>
        </p:spPr>
      </p:pic>
      <p:pic>
        <p:nvPicPr>
          <p:cNvPr id="5" name="Picture 4">
            <a:extLst>
              <a:ext uri="{FF2B5EF4-FFF2-40B4-BE49-F238E27FC236}">
                <a16:creationId xmlns:a16="http://schemas.microsoft.com/office/drawing/2014/main" id="{F30E5E70-93DE-4D25-B7D4-A3F09BF989B4}"/>
              </a:ext>
            </a:extLst>
          </p:cNvPr>
          <p:cNvPicPr>
            <a:picLocks noChangeAspect="1"/>
          </p:cNvPicPr>
          <p:nvPr/>
        </p:nvPicPr>
        <p:blipFill rotWithShape="1">
          <a:blip r:embed="rId3"/>
          <a:srcRect l="-1" r="4" b="351"/>
          <a:stretch/>
        </p:blipFill>
        <p:spPr>
          <a:xfrm>
            <a:off x="685800" y="1020469"/>
            <a:ext cx="3577880" cy="2576047"/>
          </a:xfrm>
          <a:prstGeom prst="rect">
            <a:avLst/>
          </a:prstGeom>
        </p:spPr>
      </p:pic>
      <p:sp>
        <p:nvSpPr>
          <p:cNvPr id="3" name="Content Placeholder 2">
            <a:extLst>
              <a:ext uri="{FF2B5EF4-FFF2-40B4-BE49-F238E27FC236}">
                <a16:creationId xmlns:a16="http://schemas.microsoft.com/office/drawing/2014/main" id="{EB724E32-E061-4891-8D0D-AED61AD37511}"/>
              </a:ext>
            </a:extLst>
          </p:cNvPr>
          <p:cNvSpPr>
            <a:spLocks noGrp="1"/>
          </p:cNvSpPr>
          <p:nvPr>
            <p:ph idx="1"/>
          </p:nvPr>
        </p:nvSpPr>
        <p:spPr>
          <a:xfrm>
            <a:off x="4512022" y="1921781"/>
            <a:ext cx="7466946" cy="3143379"/>
          </a:xfrm>
        </p:spPr>
        <p:txBody>
          <a:bodyPr anchor="ctr">
            <a:normAutofit fontScale="92500" lnSpcReduction="20000"/>
          </a:bodyPr>
          <a:lstStyle/>
          <a:p>
            <a:r>
              <a:rPr lang="en-SG" dirty="0"/>
              <a:t>The top image displays the model’s performance when evaluated against the set of data wherewith it was trained (</a:t>
            </a:r>
            <a:r>
              <a:rPr lang="en-SG" dirty="0" err="1"/>
              <a:t>y_build</a:t>
            </a:r>
            <a:r>
              <a:rPr lang="en-SG" dirty="0"/>
              <a:t>) while the bottom one displays its performance on the testing data (</a:t>
            </a:r>
            <a:r>
              <a:rPr lang="en-SG" dirty="0" err="1"/>
              <a:t>y_final</a:t>
            </a:r>
            <a:r>
              <a:rPr lang="en-SG" dirty="0"/>
              <a:t>)</a:t>
            </a:r>
          </a:p>
          <a:p>
            <a:r>
              <a:rPr lang="en-SG" dirty="0"/>
              <a:t>Perfect scores were obtained for both instances of evaluation, which indicates that the model is quite well-fitted and is able to generalize the data well</a:t>
            </a:r>
          </a:p>
          <a:p>
            <a:r>
              <a:rPr lang="en-SG" dirty="0"/>
              <a:t>Recall that recall is a main concern as it measures how sensitive the model is when making predictions</a:t>
            </a:r>
          </a:p>
          <a:p>
            <a:r>
              <a:rPr lang="en-SG" dirty="0"/>
              <a:t>The recall score is also 1.00, which means all the poisonous mushrooms were successfully identified</a:t>
            </a:r>
          </a:p>
        </p:txBody>
      </p:sp>
      <p:pic>
        <p:nvPicPr>
          <p:cNvPr id="6" name="Picture 5">
            <a:extLst>
              <a:ext uri="{FF2B5EF4-FFF2-40B4-BE49-F238E27FC236}">
                <a16:creationId xmlns:a16="http://schemas.microsoft.com/office/drawing/2014/main" id="{64448453-8D57-4E96-BBBC-4D07208D475A}"/>
              </a:ext>
            </a:extLst>
          </p:cNvPr>
          <p:cNvPicPr>
            <a:picLocks noChangeAspect="1"/>
          </p:cNvPicPr>
          <p:nvPr/>
        </p:nvPicPr>
        <p:blipFill>
          <a:blip r:embed="rId4"/>
          <a:stretch>
            <a:fillRect/>
          </a:stretch>
        </p:blipFill>
        <p:spPr>
          <a:xfrm>
            <a:off x="4512022" y="5194572"/>
            <a:ext cx="7466946" cy="1293028"/>
          </a:xfrm>
          <a:prstGeom prst="rect">
            <a:avLst/>
          </a:prstGeom>
        </p:spPr>
      </p:pic>
    </p:spTree>
    <p:extLst>
      <p:ext uri="{BB962C8B-B14F-4D97-AF65-F5344CB8AC3E}">
        <p14:creationId xmlns:p14="http://schemas.microsoft.com/office/powerpoint/2010/main" val="1643099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4DE2-D42B-4A27-A55F-0A5AF05A2215}"/>
              </a:ext>
            </a:extLst>
          </p:cNvPr>
          <p:cNvSpPr>
            <a:spLocks noGrp="1"/>
          </p:cNvSpPr>
          <p:nvPr>
            <p:ph type="title"/>
          </p:nvPr>
        </p:nvSpPr>
        <p:spPr/>
        <p:txBody>
          <a:bodyPr/>
          <a:lstStyle/>
          <a:p>
            <a:r>
              <a:rPr lang="en-SG" dirty="0"/>
              <a:t>Purpose</a:t>
            </a:r>
          </a:p>
        </p:txBody>
      </p:sp>
      <p:sp>
        <p:nvSpPr>
          <p:cNvPr id="3" name="Content Placeholder 2">
            <a:extLst>
              <a:ext uri="{FF2B5EF4-FFF2-40B4-BE49-F238E27FC236}">
                <a16:creationId xmlns:a16="http://schemas.microsoft.com/office/drawing/2014/main" id="{3851A492-B873-4F06-AA3C-62E56C2D6FC3}"/>
              </a:ext>
            </a:extLst>
          </p:cNvPr>
          <p:cNvSpPr>
            <a:spLocks noGrp="1"/>
          </p:cNvSpPr>
          <p:nvPr>
            <p:ph idx="1"/>
          </p:nvPr>
        </p:nvSpPr>
        <p:spPr>
          <a:xfrm>
            <a:off x="685800" y="2194560"/>
            <a:ext cx="10820400" cy="4257611"/>
          </a:xfrm>
        </p:spPr>
        <p:txBody>
          <a:bodyPr>
            <a:normAutofit lnSpcReduction="10000"/>
          </a:bodyPr>
          <a:lstStyle/>
          <a:p>
            <a:r>
              <a:rPr lang="en-SG" dirty="0"/>
              <a:t>Given a mushroom, identify if it is safe for consumption</a:t>
            </a:r>
          </a:p>
          <a:p>
            <a:endParaRPr lang="en-SG" dirty="0"/>
          </a:p>
          <a:p>
            <a:r>
              <a:rPr lang="en-SG" dirty="0"/>
              <a:t>The metric of interest is most likely to be recall (sensitivity) in a real scenario</a:t>
            </a:r>
          </a:p>
          <a:p>
            <a:r>
              <a:rPr lang="en-SG" dirty="0"/>
              <a:t>It is likely more important to identify as many poisonous mushrooms as possible at the expense of classifying edible mushrooms wrongly, rather than to merely try to correctly classify as many mushrooms as possible</a:t>
            </a:r>
          </a:p>
          <a:p>
            <a:r>
              <a:rPr lang="en-SG" dirty="0"/>
              <a:t>One possible case study could be a restaurant sourcing for new mushrooms to be used in their new recipe</a:t>
            </a:r>
          </a:p>
          <a:p>
            <a:r>
              <a:rPr lang="en-SG" dirty="0"/>
              <a:t>Customer safety would thus be of utmost importance</a:t>
            </a:r>
          </a:p>
          <a:p>
            <a:endParaRPr lang="en-SG" dirty="0"/>
          </a:p>
          <a:p>
            <a:r>
              <a:rPr lang="en-SG" dirty="0"/>
              <a:t>Nonetheless, accuracy would be our choice metric for this study as it is the simplest to use to evaluate our model</a:t>
            </a:r>
          </a:p>
        </p:txBody>
      </p:sp>
      <p:pic>
        <p:nvPicPr>
          <p:cNvPr id="5" name="Picture 4">
            <a:extLst>
              <a:ext uri="{FF2B5EF4-FFF2-40B4-BE49-F238E27FC236}">
                <a16:creationId xmlns:a16="http://schemas.microsoft.com/office/drawing/2014/main" id="{C27A84E3-7821-4B26-8582-5E087B376066}"/>
              </a:ext>
            </a:extLst>
          </p:cNvPr>
          <p:cNvPicPr>
            <a:picLocks noChangeAspect="1"/>
          </p:cNvPicPr>
          <p:nvPr/>
        </p:nvPicPr>
        <p:blipFill>
          <a:blip r:embed="rId2"/>
          <a:stretch>
            <a:fillRect/>
          </a:stretch>
        </p:blipFill>
        <p:spPr>
          <a:xfrm>
            <a:off x="554864" y="405829"/>
            <a:ext cx="8085704" cy="1536284"/>
          </a:xfrm>
          <a:prstGeom prst="rect">
            <a:avLst/>
          </a:prstGeom>
        </p:spPr>
      </p:pic>
    </p:spTree>
    <p:extLst>
      <p:ext uri="{BB962C8B-B14F-4D97-AF65-F5344CB8AC3E}">
        <p14:creationId xmlns:p14="http://schemas.microsoft.com/office/powerpoint/2010/main" val="27460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B274D15-F68B-4F0C-87B1-A784E795853C}"/>
              </a:ext>
            </a:extLst>
          </p:cNvPr>
          <p:cNvSpPr>
            <a:spLocks noGrp="1"/>
          </p:cNvSpPr>
          <p:nvPr>
            <p:ph type="title"/>
          </p:nvPr>
        </p:nvSpPr>
        <p:spPr>
          <a:xfrm>
            <a:off x="2895600" y="764373"/>
            <a:ext cx="8610600" cy="1293028"/>
          </a:xfrm>
        </p:spPr>
        <p:txBody>
          <a:bodyPr vert="horz" lIns="91440" tIns="45720" rIns="91440" bIns="45720" rtlCol="0" anchor="ctr">
            <a:normAutofit/>
          </a:bodyPr>
          <a:lstStyle/>
          <a:p>
            <a:r>
              <a:rPr lang="en-US" kern="1200" cap="all" baseline="0" dirty="0">
                <a:solidFill>
                  <a:schemeClr val="tx1"/>
                </a:solidFill>
                <a:latin typeface="+mj-lt"/>
                <a:ea typeface="+mj-ea"/>
                <a:cs typeface="+mj-cs"/>
              </a:rPr>
              <a:t>Import Data</a:t>
            </a:r>
          </a:p>
        </p:txBody>
      </p:sp>
      <p:pic>
        <p:nvPicPr>
          <p:cNvPr id="8" name="Content Placeholder 7">
            <a:extLst>
              <a:ext uri="{FF2B5EF4-FFF2-40B4-BE49-F238E27FC236}">
                <a16:creationId xmlns:a16="http://schemas.microsoft.com/office/drawing/2014/main" id="{A72F52D8-D51A-4236-9BD1-49210E51793D}"/>
              </a:ext>
            </a:extLst>
          </p:cNvPr>
          <p:cNvPicPr>
            <a:picLocks noGrp="1" noChangeAspect="1"/>
          </p:cNvPicPr>
          <p:nvPr>
            <p:ph sz="half" idx="2"/>
          </p:nvPr>
        </p:nvPicPr>
        <p:blipFill>
          <a:blip r:embed="rId3"/>
          <a:stretch>
            <a:fillRect/>
          </a:stretch>
        </p:blipFill>
        <p:spPr>
          <a:xfrm>
            <a:off x="270717" y="2205823"/>
            <a:ext cx="5909367" cy="4092235"/>
          </a:xfrm>
          <a:prstGeom prst="rect">
            <a:avLst/>
          </a:prstGeom>
        </p:spPr>
      </p:pic>
      <p:sp>
        <p:nvSpPr>
          <p:cNvPr id="3" name="Content Placeholder 2">
            <a:extLst>
              <a:ext uri="{FF2B5EF4-FFF2-40B4-BE49-F238E27FC236}">
                <a16:creationId xmlns:a16="http://schemas.microsoft.com/office/drawing/2014/main" id="{DD1AEEE9-7D2A-4D97-BD13-F45B3FF0183F}"/>
              </a:ext>
            </a:extLst>
          </p:cNvPr>
          <p:cNvSpPr>
            <a:spLocks noGrp="1"/>
          </p:cNvSpPr>
          <p:nvPr>
            <p:ph sz="half" idx="1"/>
          </p:nvPr>
        </p:nvSpPr>
        <p:spPr>
          <a:xfrm>
            <a:off x="6256434" y="2194560"/>
            <a:ext cx="5249766" cy="4103498"/>
          </a:xfrm>
        </p:spPr>
        <p:txBody>
          <a:bodyPr vert="horz" lIns="91440" tIns="45720" rIns="91440" bIns="45720" rtlCol="0">
            <a:normAutofit/>
          </a:bodyPr>
          <a:lstStyle/>
          <a:p>
            <a:r>
              <a:rPr lang="en-US" sz="2000" dirty="0"/>
              <a:t>To begin, we import the data from the .names and .data files</a:t>
            </a:r>
          </a:p>
          <a:p>
            <a:r>
              <a:rPr lang="en-US" sz="2000" dirty="0"/>
              <a:t>As the expanded feature definitions are contained in the .names file, we write a function to extract the attributes and their values, and convert everything into a pandas DataFrame</a:t>
            </a:r>
          </a:p>
          <a:p>
            <a:r>
              <a:rPr lang="en-US" sz="2000" dirty="0"/>
              <a:t>extract_attributes is a user-defined function (UDF) that can be found in utils/extraction.py</a:t>
            </a:r>
          </a:p>
          <a:p>
            <a:r>
              <a:rPr lang="en-US" sz="2000" dirty="0" err="1"/>
              <a:t>extract_attributes</a:t>
            </a:r>
            <a:r>
              <a:rPr lang="en-US" sz="2000" dirty="0"/>
              <a:t> makes use of Regular Expressions (regex) to perform this task</a:t>
            </a:r>
          </a:p>
        </p:txBody>
      </p:sp>
      <p:pic>
        <p:nvPicPr>
          <p:cNvPr id="5" name="Picture 4">
            <a:extLst>
              <a:ext uri="{FF2B5EF4-FFF2-40B4-BE49-F238E27FC236}">
                <a16:creationId xmlns:a16="http://schemas.microsoft.com/office/drawing/2014/main" id="{182383EE-E804-4A84-B45D-668232F6CDF8}"/>
              </a:ext>
            </a:extLst>
          </p:cNvPr>
          <p:cNvPicPr>
            <a:picLocks noChangeAspect="1"/>
          </p:cNvPicPr>
          <p:nvPr/>
        </p:nvPicPr>
        <p:blipFill>
          <a:blip r:embed="rId4"/>
          <a:stretch>
            <a:fillRect/>
          </a:stretch>
        </p:blipFill>
        <p:spPr>
          <a:xfrm>
            <a:off x="270717" y="794770"/>
            <a:ext cx="7046679" cy="908696"/>
          </a:xfrm>
          <a:prstGeom prst="rect">
            <a:avLst/>
          </a:prstGeom>
        </p:spPr>
      </p:pic>
    </p:spTree>
    <p:extLst>
      <p:ext uri="{BB962C8B-B14F-4D97-AF65-F5344CB8AC3E}">
        <p14:creationId xmlns:p14="http://schemas.microsoft.com/office/powerpoint/2010/main" val="276543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9DC1BDC-B7F8-431D-BE03-951FD86CBC2D}"/>
              </a:ext>
            </a:extLst>
          </p:cNvPr>
          <p:cNvSpPr>
            <a:spLocks noGrp="1"/>
          </p:cNvSpPr>
          <p:nvPr>
            <p:ph type="title"/>
          </p:nvPr>
        </p:nvSpPr>
        <p:spPr>
          <a:xfrm>
            <a:off x="1283094" y="794936"/>
            <a:ext cx="5928950" cy="1293028"/>
          </a:xfrm>
        </p:spPr>
        <p:txBody>
          <a:bodyPr vert="horz" lIns="91440" tIns="45720" rIns="91440" bIns="45720" rtlCol="0" anchor="ctr">
            <a:normAutofit/>
          </a:bodyPr>
          <a:lstStyle/>
          <a:p>
            <a:r>
              <a:rPr lang="en-US" kern="1200" cap="all" baseline="0" dirty="0">
                <a:solidFill>
                  <a:schemeClr val="tx1"/>
                </a:solidFill>
                <a:latin typeface="+mj-lt"/>
                <a:ea typeface="+mj-ea"/>
                <a:cs typeface="+mj-cs"/>
              </a:rPr>
              <a:t>Exploratory data analysis</a:t>
            </a:r>
          </a:p>
        </p:txBody>
      </p:sp>
      <p:sp>
        <p:nvSpPr>
          <p:cNvPr id="7" name="Content Placeholder 6">
            <a:extLst>
              <a:ext uri="{FF2B5EF4-FFF2-40B4-BE49-F238E27FC236}">
                <a16:creationId xmlns:a16="http://schemas.microsoft.com/office/drawing/2014/main" id="{2A96676E-FC32-4EE3-8585-EC32EE292F3F}"/>
              </a:ext>
            </a:extLst>
          </p:cNvPr>
          <p:cNvSpPr>
            <a:spLocks noGrp="1"/>
          </p:cNvSpPr>
          <p:nvPr>
            <p:ph sz="half" idx="2"/>
          </p:nvPr>
        </p:nvSpPr>
        <p:spPr>
          <a:xfrm>
            <a:off x="265952" y="2379495"/>
            <a:ext cx="5928950" cy="4216514"/>
          </a:xfrm>
        </p:spPr>
        <p:txBody>
          <a:bodyPr vert="horz" lIns="91440" tIns="45720" rIns="91440" bIns="45720" rtlCol="0">
            <a:normAutofit fontScale="85000" lnSpcReduction="10000"/>
          </a:bodyPr>
          <a:lstStyle/>
          <a:p>
            <a:r>
              <a:rPr lang="en-US" sz="2400" dirty="0"/>
              <a:t>The data is rather balanced</a:t>
            </a:r>
          </a:p>
          <a:p>
            <a:r>
              <a:rPr lang="en-US" sz="2400" dirty="0"/>
              <a:t>I used a chi2-based correlation to compare features</a:t>
            </a:r>
          </a:p>
          <a:p>
            <a:r>
              <a:rPr lang="en-US" sz="2400" dirty="0"/>
              <a:t>This is how it works:</a:t>
            </a:r>
          </a:p>
          <a:p>
            <a:pPr lvl="1"/>
            <a:r>
              <a:rPr lang="en-US" sz="2400" dirty="0"/>
              <a:t>The more edibility is evenly distributed among a certain attribute, the less it is correlated to edibility</a:t>
            </a:r>
          </a:p>
          <a:p>
            <a:pPr lvl="1"/>
            <a:r>
              <a:rPr lang="en-US" sz="2400" dirty="0"/>
              <a:t>For example, among 1,000 mushrooms with pink gills, if 500 are edible and the rest are poisonous, then pink gills is not a good indicator of whether a mushroom is poisonous</a:t>
            </a:r>
          </a:p>
          <a:p>
            <a:r>
              <a:rPr lang="en-US" sz="2400" dirty="0"/>
              <a:t>No columns/features were removed solely based on their correlations with the edibility</a:t>
            </a:r>
          </a:p>
        </p:txBody>
      </p:sp>
      <p:pic>
        <p:nvPicPr>
          <p:cNvPr id="11" name="Content Placeholder 10" descr="Chart, bar chart&#10;&#10;Description automatically generated">
            <a:extLst>
              <a:ext uri="{FF2B5EF4-FFF2-40B4-BE49-F238E27FC236}">
                <a16:creationId xmlns:a16="http://schemas.microsoft.com/office/drawing/2014/main" id="{915D8C3B-B204-4413-82E9-E7CB31FF9A09}"/>
              </a:ext>
            </a:extLst>
          </p:cNvPr>
          <p:cNvPicPr>
            <a:picLocks noGrp="1" noChangeAspect="1"/>
          </p:cNvPicPr>
          <p:nvPr>
            <p:ph sz="half" idx="1"/>
          </p:nvPr>
        </p:nvPicPr>
        <p:blipFill>
          <a:blip r:embed="rId3"/>
          <a:stretch>
            <a:fillRect/>
          </a:stretch>
        </p:blipFill>
        <p:spPr>
          <a:xfrm>
            <a:off x="6194902" y="3429000"/>
            <a:ext cx="5605334" cy="2942799"/>
          </a:xfrm>
          <a:prstGeom prst="rect">
            <a:avLst/>
          </a:prstGeom>
        </p:spPr>
      </p:pic>
      <p:pic>
        <p:nvPicPr>
          <p:cNvPr id="6" name="Picture 5">
            <a:extLst>
              <a:ext uri="{FF2B5EF4-FFF2-40B4-BE49-F238E27FC236}">
                <a16:creationId xmlns:a16="http://schemas.microsoft.com/office/drawing/2014/main" id="{1753AE9E-44A6-4C65-BBC3-887B5CE7084F}"/>
              </a:ext>
            </a:extLst>
          </p:cNvPr>
          <p:cNvPicPr>
            <a:picLocks noChangeAspect="1"/>
          </p:cNvPicPr>
          <p:nvPr/>
        </p:nvPicPr>
        <p:blipFill>
          <a:blip r:embed="rId4"/>
          <a:stretch>
            <a:fillRect/>
          </a:stretch>
        </p:blipFill>
        <p:spPr>
          <a:xfrm>
            <a:off x="7527186" y="52488"/>
            <a:ext cx="4273050" cy="3271452"/>
          </a:xfrm>
          <a:prstGeom prst="rect">
            <a:avLst/>
          </a:prstGeom>
        </p:spPr>
      </p:pic>
    </p:spTree>
    <p:extLst>
      <p:ext uri="{BB962C8B-B14F-4D97-AF65-F5344CB8AC3E}">
        <p14:creationId xmlns:p14="http://schemas.microsoft.com/office/powerpoint/2010/main" val="1636686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35EACF9-155E-4593-8D7D-D711A886E032}"/>
              </a:ext>
            </a:extLst>
          </p:cNvPr>
          <p:cNvSpPr>
            <a:spLocks noGrp="1"/>
          </p:cNvSpPr>
          <p:nvPr>
            <p:ph type="title"/>
          </p:nvPr>
        </p:nvSpPr>
        <p:spPr>
          <a:xfrm>
            <a:off x="279400" y="1478090"/>
            <a:ext cx="6111611" cy="1023069"/>
          </a:xfrm>
        </p:spPr>
        <p:txBody>
          <a:bodyPr anchor="ctr"/>
          <a:lstStyle/>
          <a:p>
            <a:pPr algn="l"/>
            <a:r>
              <a:rPr lang="en-US" dirty="0"/>
              <a:t>Feature Selection</a:t>
            </a:r>
          </a:p>
        </p:txBody>
      </p:sp>
      <p:sp>
        <p:nvSpPr>
          <p:cNvPr id="4" name="Content Placeholder 3">
            <a:extLst>
              <a:ext uri="{FF2B5EF4-FFF2-40B4-BE49-F238E27FC236}">
                <a16:creationId xmlns:a16="http://schemas.microsoft.com/office/drawing/2014/main" id="{DF90FEA8-28E5-4E4F-A018-5D25D8498DB2}"/>
              </a:ext>
            </a:extLst>
          </p:cNvPr>
          <p:cNvSpPr>
            <a:spLocks noGrp="1"/>
          </p:cNvSpPr>
          <p:nvPr>
            <p:ph sz="half" idx="2"/>
          </p:nvPr>
        </p:nvSpPr>
        <p:spPr>
          <a:xfrm>
            <a:off x="279400" y="2501159"/>
            <a:ext cx="5816600" cy="4024125"/>
          </a:xfrm>
        </p:spPr>
        <p:txBody>
          <a:bodyPr>
            <a:normAutofit lnSpcReduction="10000"/>
          </a:bodyPr>
          <a:lstStyle/>
          <a:p>
            <a:r>
              <a:rPr lang="en-US" dirty="0"/>
              <a:t>The columns “stalk-root” and “veil-type” were removed</a:t>
            </a:r>
          </a:p>
          <a:p>
            <a:r>
              <a:rPr lang="en-US" dirty="0"/>
              <a:t>Stalk-Root:</a:t>
            </a:r>
          </a:p>
          <a:p>
            <a:pPr lvl="1"/>
            <a:r>
              <a:rPr lang="en-US" dirty="0"/>
              <a:t>because there are a lot of missing values (31%, in fact)</a:t>
            </a:r>
          </a:p>
          <a:p>
            <a:pPr lvl="1"/>
            <a:r>
              <a:rPr lang="en-US" dirty="0"/>
              <a:t>imputation would either introduce bias or misrepresent the data</a:t>
            </a:r>
          </a:p>
          <a:p>
            <a:pPr lvl="1"/>
            <a:r>
              <a:rPr lang="en-US" dirty="0"/>
              <a:t>there are enough dimensions beside stalk-root, so removal is harmless</a:t>
            </a:r>
          </a:p>
          <a:p>
            <a:r>
              <a:rPr lang="en-US" dirty="0"/>
              <a:t>Veil-Type</a:t>
            </a:r>
          </a:p>
          <a:p>
            <a:pPr lvl="1"/>
            <a:r>
              <a:rPr lang="en-US" dirty="0"/>
              <a:t>because there is only one unique value (partial veil)</a:t>
            </a:r>
          </a:p>
          <a:p>
            <a:pPr lvl="1"/>
            <a:r>
              <a:rPr lang="en-US" dirty="0"/>
              <a:t>it is therefore redundant</a:t>
            </a:r>
          </a:p>
        </p:txBody>
      </p:sp>
      <p:pic>
        <p:nvPicPr>
          <p:cNvPr id="8" name="Picture 7">
            <a:extLst>
              <a:ext uri="{FF2B5EF4-FFF2-40B4-BE49-F238E27FC236}">
                <a16:creationId xmlns:a16="http://schemas.microsoft.com/office/drawing/2014/main" id="{8B24F225-CF76-4497-8D8B-C2D28D5BBE55}"/>
              </a:ext>
            </a:extLst>
          </p:cNvPr>
          <p:cNvPicPr>
            <a:picLocks noChangeAspect="1"/>
          </p:cNvPicPr>
          <p:nvPr/>
        </p:nvPicPr>
        <p:blipFill>
          <a:blip r:embed="rId3"/>
          <a:stretch>
            <a:fillRect/>
          </a:stretch>
        </p:blipFill>
        <p:spPr>
          <a:xfrm>
            <a:off x="7042161" y="2194559"/>
            <a:ext cx="3924847" cy="3631400"/>
          </a:xfrm>
          <a:prstGeom prst="rect">
            <a:avLst/>
          </a:prstGeom>
        </p:spPr>
      </p:pic>
      <p:pic>
        <p:nvPicPr>
          <p:cNvPr id="10" name="Picture 9">
            <a:extLst>
              <a:ext uri="{FF2B5EF4-FFF2-40B4-BE49-F238E27FC236}">
                <a16:creationId xmlns:a16="http://schemas.microsoft.com/office/drawing/2014/main" id="{9A830D25-D983-43EF-B997-969E97F851DD}"/>
              </a:ext>
            </a:extLst>
          </p:cNvPr>
          <p:cNvPicPr>
            <a:picLocks noChangeAspect="1"/>
          </p:cNvPicPr>
          <p:nvPr/>
        </p:nvPicPr>
        <p:blipFill>
          <a:blip r:embed="rId4"/>
          <a:stretch>
            <a:fillRect/>
          </a:stretch>
        </p:blipFill>
        <p:spPr>
          <a:xfrm>
            <a:off x="7042160" y="6044510"/>
            <a:ext cx="3924848" cy="374508"/>
          </a:xfrm>
          <a:prstGeom prst="rect">
            <a:avLst/>
          </a:prstGeom>
        </p:spPr>
      </p:pic>
      <p:pic>
        <p:nvPicPr>
          <p:cNvPr id="14" name="Picture 13">
            <a:extLst>
              <a:ext uri="{FF2B5EF4-FFF2-40B4-BE49-F238E27FC236}">
                <a16:creationId xmlns:a16="http://schemas.microsoft.com/office/drawing/2014/main" id="{A23F77A0-5252-43B4-9EF4-5AF861BF6ECA}"/>
              </a:ext>
            </a:extLst>
          </p:cNvPr>
          <p:cNvPicPr>
            <a:picLocks noChangeAspect="1"/>
          </p:cNvPicPr>
          <p:nvPr/>
        </p:nvPicPr>
        <p:blipFill>
          <a:blip r:embed="rId5"/>
          <a:stretch>
            <a:fillRect/>
          </a:stretch>
        </p:blipFill>
        <p:spPr>
          <a:xfrm>
            <a:off x="7042161" y="385111"/>
            <a:ext cx="3924848" cy="1590897"/>
          </a:xfrm>
          <a:prstGeom prst="rect">
            <a:avLst/>
          </a:prstGeom>
        </p:spPr>
      </p:pic>
    </p:spTree>
    <p:extLst>
      <p:ext uri="{BB962C8B-B14F-4D97-AF65-F5344CB8AC3E}">
        <p14:creationId xmlns:p14="http://schemas.microsoft.com/office/powerpoint/2010/main" val="262799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893D1B1-7BE9-46C3-9947-8B772C9D1C5D}"/>
              </a:ext>
            </a:extLst>
          </p:cNvPr>
          <p:cNvPicPr>
            <a:picLocks noChangeAspect="1"/>
          </p:cNvPicPr>
          <p:nvPr/>
        </p:nvPicPr>
        <p:blipFill>
          <a:blip r:embed="rId2"/>
          <a:stretch>
            <a:fillRect/>
          </a:stretch>
        </p:blipFill>
        <p:spPr>
          <a:xfrm>
            <a:off x="5521275" y="633744"/>
            <a:ext cx="6192732" cy="5746508"/>
          </a:xfrm>
          <a:prstGeom prst="rect">
            <a:avLst/>
          </a:prstGeom>
        </p:spPr>
      </p:pic>
      <p:sp>
        <p:nvSpPr>
          <p:cNvPr id="2" name="Title 1">
            <a:extLst>
              <a:ext uri="{FF2B5EF4-FFF2-40B4-BE49-F238E27FC236}">
                <a16:creationId xmlns:a16="http://schemas.microsoft.com/office/drawing/2014/main" id="{EA118FB2-01B5-4169-ACD0-5DF9DB60248B}"/>
              </a:ext>
            </a:extLst>
          </p:cNvPr>
          <p:cNvSpPr>
            <a:spLocks noGrp="1"/>
          </p:cNvSpPr>
          <p:nvPr>
            <p:ph type="title"/>
          </p:nvPr>
        </p:nvSpPr>
        <p:spPr/>
        <p:txBody>
          <a:bodyPr/>
          <a:lstStyle/>
          <a:p>
            <a:r>
              <a:rPr lang="en-SG" dirty="0"/>
              <a:t>Data Partition</a:t>
            </a:r>
          </a:p>
        </p:txBody>
      </p:sp>
      <p:sp>
        <p:nvSpPr>
          <p:cNvPr id="4" name="Text Placeholder 3">
            <a:extLst>
              <a:ext uri="{FF2B5EF4-FFF2-40B4-BE49-F238E27FC236}">
                <a16:creationId xmlns:a16="http://schemas.microsoft.com/office/drawing/2014/main" id="{B06F464D-4718-46BA-AA56-FEEC68D11EF8}"/>
              </a:ext>
            </a:extLst>
          </p:cNvPr>
          <p:cNvSpPr>
            <a:spLocks noGrp="1"/>
          </p:cNvSpPr>
          <p:nvPr>
            <p:ph type="body" sz="half" idx="2"/>
          </p:nvPr>
        </p:nvSpPr>
        <p:spPr/>
        <p:txBody>
          <a:bodyPr>
            <a:normAutofit fontScale="92500" lnSpcReduction="10000"/>
          </a:bodyPr>
          <a:lstStyle/>
          <a:p>
            <a:r>
              <a:rPr lang="en-SG" sz="1800" dirty="0"/>
              <a:t>The data is partitioned in this same way for Part B.</a:t>
            </a:r>
          </a:p>
          <a:p>
            <a:r>
              <a:rPr lang="en-SG" sz="1800" dirty="0"/>
              <a:t>It prevents data leakage from the test set and preserves a fragmented copy of the original dataset for final evaluation of the machine learning pipeline</a:t>
            </a:r>
          </a:p>
          <a:p>
            <a:r>
              <a:rPr lang="en-SG" sz="1800" dirty="0"/>
              <a:t>df and </a:t>
            </a:r>
            <a:r>
              <a:rPr lang="en-SG" sz="1800" dirty="0" err="1"/>
              <a:t>df_build</a:t>
            </a:r>
            <a:r>
              <a:rPr lang="en-SG" sz="1800" dirty="0"/>
              <a:t> are mutable</a:t>
            </a:r>
          </a:p>
          <a:p>
            <a:r>
              <a:rPr lang="en-SG" sz="1800" dirty="0" err="1"/>
              <a:t>X_build</a:t>
            </a:r>
            <a:r>
              <a:rPr lang="en-SG" sz="1800" dirty="0"/>
              <a:t>, </a:t>
            </a:r>
            <a:r>
              <a:rPr lang="en-SG" sz="1800" dirty="0" err="1"/>
              <a:t>X_final</a:t>
            </a:r>
            <a:r>
              <a:rPr lang="en-SG" sz="1800" dirty="0"/>
              <a:t>, </a:t>
            </a:r>
            <a:r>
              <a:rPr lang="en-SG" sz="1800" dirty="0" err="1"/>
              <a:t>y_build</a:t>
            </a:r>
            <a:r>
              <a:rPr lang="en-SG" sz="1800" dirty="0"/>
              <a:t> and </a:t>
            </a:r>
            <a:r>
              <a:rPr lang="en-SG" sz="1800" dirty="0" err="1"/>
              <a:t>y_final</a:t>
            </a:r>
            <a:r>
              <a:rPr lang="en-SG" sz="1800" dirty="0"/>
              <a:t> can be thought of as </a:t>
            </a:r>
            <a:r>
              <a:rPr lang="en-SG" sz="1800" dirty="0" err="1"/>
              <a:t>X_train</a:t>
            </a:r>
            <a:r>
              <a:rPr lang="en-SG" sz="1800" dirty="0"/>
              <a:t>, </a:t>
            </a:r>
            <a:r>
              <a:rPr lang="en-SG" sz="1800" dirty="0" err="1"/>
              <a:t>X_test</a:t>
            </a:r>
            <a:r>
              <a:rPr lang="en-SG" sz="1800" dirty="0"/>
              <a:t>, </a:t>
            </a:r>
            <a:r>
              <a:rPr lang="en-SG" sz="1800" dirty="0" err="1"/>
              <a:t>y_train</a:t>
            </a:r>
            <a:r>
              <a:rPr lang="en-SG" sz="1800" dirty="0"/>
              <a:t> and </a:t>
            </a:r>
            <a:r>
              <a:rPr lang="en-SG" sz="1800" dirty="0" err="1"/>
              <a:t>y_test</a:t>
            </a:r>
            <a:r>
              <a:rPr lang="en-SG" sz="1800" dirty="0"/>
              <a:t> for the final model respectively</a:t>
            </a:r>
          </a:p>
        </p:txBody>
      </p:sp>
      <p:sp>
        <p:nvSpPr>
          <p:cNvPr id="14" name="Rectangle 13">
            <a:extLst>
              <a:ext uri="{FF2B5EF4-FFF2-40B4-BE49-F238E27FC236}">
                <a16:creationId xmlns:a16="http://schemas.microsoft.com/office/drawing/2014/main" id="{D59D0436-2375-42DD-903C-DDB1A9B02CBB}"/>
              </a:ext>
            </a:extLst>
          </p:cNvPr>
          <p:cNvSpPr/>
          <p:nvPr/>
        </p:nvSpPr>
        <p:spPr>
          <a:xfrm>
            <a:off x="6359702" y="1921649"/>
            <a:ext cx="4818581" cy="1869515"/>
          </a:xfrm>
          <a:prstGeom prst="rect">
            <a:avLst/>
          </a:prstGeom>
          <a:no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a:extLst>
              <a:ext uri="{FF2B5EF4-FFF2-40B4-BE49-F238E27FC236}">
                <a16:creationId xmlns:a16="http://schemas.microsoft.com/office/drawing/2014/main" id="{B238B99F-7806-4017-A702-FFF748AECF8E}"/>
              </a:ext>
            </a:extLst>
          </p:cNvPr>
          <p:cNvSpPr txBox="1"/>
          <p:nvPr/>
        </p:nvSpPr>
        <p:spPr>
          <a:xfrm>
            <a:off x="5521275" y="2124146"/>
            <a:ext cx="2127147" cy="369332"/>
          </a:xfrm>
          <a:prstGeom prst="rect">
            <a:avLst/>
          </a:prstGeom>
          <a:solidFill>
            <a:schemeClr val="tx1"/>
          </a:solidFill>
        </p:spPr>
        <p:txBody>
          <a:bodyPr wrap="square" rtlCol="0">
            <a:spAutoFit/>
          </a:bodyPr>
          <a:lstStyle/>
          <a:p>
            <a:r>
              <a:rPr lang="en-SG" dirty="0">
                <a:solidFill>
                  <a:schemeClr val="bg1">
                    <a:lumMod val="95000"/>
                    <a:lumOff val="5000"/>
                  </a:schemeClr>
                </a:solidFill>
                <a:latin typeface="Comfortaa" pitchFamily="2" charset="0"/>
              </a:rPr>
              <a:t>Final Evaluation</a:t>
            </a:r>
          </a:p>
        </p:txBody>
      </p:sp>
      <p:sp>
        <p:nvSpPr>
          <p:cNvPr id="9" name="Rectangle 8">
            <a:extLst>
              <a:ext uri="{FF2B5EF4-FFF2-40B4-BE49-F238E27FC236}">
                <a16:creationId xmlns:a16="http://schemas.microsoft.com/office/drawing/2014/main" id="{F9E9DCBD-8053-4A0B-8CEC-8C95CBF6079D}"/>
              </a:ext>
            </a:extLst>
          </p:cNvPr>
          <p:cNvSpPr/>
          <p:nvPr/>
        </p:nvSpPr>
        <p:spPr>
          <a:xfrm>
            <a:off x="8131359" y="908119"/>
            <a:ext cx="1033192" cy="615881"/>
          </a:xfrm>
          <a:prstGeom prst="rect">
            <a:avLst/>
          </a:prstGeom>
          <a:no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7E0C908F-5C2A-439E-8A7B-055423C478A4}"/>
              </a:ext>
            </a:extLst>
          </p:cNvPr>
          <p:cNvSpPr txBox="1"/>
          <p:nvPr/>
        </p:nvSpPr>
        <p:spPr>
          <a:xfrm>
            <a:off x="7648422" y="1031393"/>
            <a:ext cx="684803" cy="369332"/>
          </a:xfrm>
          <a:prstGeom prst="rect">
            <a:avLst/>
          </a:prstGeom>
          <a:solidFill>
            <a:schemeClr val="tx1"/>
          </a:solidFill>
        </p:spPr>
        <p:txBody>
          <a:bodyPr wrap="none" rtlCol="0">
            <a:spAutoFit/>
          </a:bodyPr>
          <a:lstStyle/>
          <a:p>
            <a:r>
              <a:rPr lang="en-SG" dirty="0">
                <a:solidFill>
                  <a:schemeClr val="bg1">
                    <a:lumMod val="95000"/>
                    <a:lumOff val="5000"/>
                  </a:schemeClr>
                </a:solidFill>
                <a:latin typeface="Comfortaa" pitchFamily="2" charset="0"/>
              </a:rPr>
              <a:t>EDA</a:t>
            </a:r>
          </a:p>
        </p:txBody>
      </p:sp>
      <p:sp>
        <p:nvSpPr>
          <p:cNvPr id="11" name="Rectangle 10">
            <a:extLst>
              <a:ext uri="{FF2B5EF4-FFF2-40B4-BE49-F238E27FC236}">
                <a16:creationId xmlns:a16="http://schemas.microsoft.com/office/drawing/2014/main" id="{37F932ED-7165-4AC6-A5DB-91536F229D27}"/>
              </a:ext>
            </a:extLst>
          </p:cNvPr>
          <p:cNvSpPr/>
          <p:nvPr/>
        </p:nvSpPr>
        <p:spPr>
          <a:xfrm>
            <a:off x="6359701" y="5273663"/>
            <a:ext cx="2804849" cy="676217"/>
          </a:xfrm>
          <a:prstGeom prst="rect">
            <a:avLst/>
          </a:prstGeom>
          <a:no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251A1DA6-4131-494D-AB83-AE5E1BB15B4F}"/>
              </a:ext>
            </a:extLst>
          </p:cNvPr>
          <p:cNvSpPr txBox="1"/>
          <p:nvPr/>
        </p:nvSpPr>
        <p:spPr>
          <a:xfrm>
            <a:off x="8576771" y="5420790"/>
            <a:ext cx="1862508" cy="369332"/>
          </a:xfrm>
          <a:prstGeom prst="rect">
            <a:avLst/>
          </a:prstGeom>
          <a:solidFill>
            <a:schemeClr val="tx1"/>
          </a:solidFill>
        </p:spPr>
        <p:txBody>
          <a:bodyPr wrap="square" rtlCol="0">
            <a:spAutoFit/>
          </a:bodyPr>
          <a:lstStyle/>
          <a:p>
            <a:r>
              <a:rPr lang="en-SG" dirty="0">
                <a:solidFill>
                  <a:schemeClr val="bg1">
                    <a:lumMod val="95000"/>
                    <a:lumOff val="5000"/>
                  </a:schemeClr>
                </a:solidFill>
                <a:latin typeface="Comfortaa" pitchFamily="2" charset="0"/>
              </a:rPr>
              <a:t>Grid Searches</a:t>
            </a:r>
          </a:p>
        </p:txBody>
      </p:sp>
    </p:spTree>
    <p:extLst>
      <p:ext uri="{BB962C8B-B14F-4D97-AF65-F5344CB8AC3E}">
        <p14:creationId xmlns:p14="http://schemas.microsoft.com/office/powerpoint/2010/main" val="414414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D3E65-D147-42A3-9C61-D5A2AC85A6AC}"/>
              </a:ext>
            </a:extLst>
          </p:cNvPr>
          <p:cNvSpPr>
            <a:spLocks noGrp="1"/>
          </p:cNvSpPr>
          <p:nvPr>
            <p:ph type="title"/>
          </p:nvPr>
        </p:nvSpPr>
        <p:spPr>
          <a:xfrm>
            <a:off x="619760" y="764373"/>
            <a:ext cx="6832600" cy="1293028"/>
          </a:xfrm>
        </p:spPr>
        <p:txBody>
          <a:bodyPr>
            <a:normAutofit/>
          </a:bodyPr>
          <a:lstStyle/>
          <a:p>
            <a:r>
              <a:rPr lang="en-SG" dirty="0"/>
              <a:t>Best Algorithm</a:t>
            </a:r>
          </a:p>
        </p:txBody>
      </p:sp>
      <p:sp>
        <p:nvSpPr>
          <p:cNvPr id="3" name="Content Placeholder 2">
            <a:extLst>
              <a:ext uri="{FF2B5EF4-FFF2-40B4-BE49-F238E27FC236}">
                <a16:creationId xmlns:a16="http://schemas.microsoft.com/office/drawing/2014/main" id="{E44CD7C8-BEB9-405E-867F-B4037D905D34}"/>
              </a:ext>
            </a:extLst>
          </p:cNvPr>
          <p:cNvSpPr>
            <a:spLocks noGrp="1"/>
          </p:cNvSpPr>
          <p:nvPr>
            <p:ph idx="1"/>
          </p:nvPr>
        </p:nvSpPr>
        <p:spPr>
          <a:xfrm>
            <a:off x="278953" y="2113572"/>
            <a:ext cx="7488310" cy="2839879"/>
          </a:xfrm>
        </p:spPr>
        <p:txBody>
          <a:bodyPr>
            <a:normAutofit/>
          </a:bodyPr>
          <a:lstStyle/>
          <a:p>
            <a:r>
              <a:rPr lang="en-SG" dirty="0" err="1"/>
              <a:t>GridSearchCV</a:t>
            </a:r>
            <a:r>
              <a:rPr lang="en-SG" dirty="0"/>
              <a:t> was used to find the best performing algorithm</a:t>
            </a:r>
          </a:p>
          <a:p>
            <a:r>
              <a:rPr lang="en-SG" dirty="0"/>
              <a:t>The different estimators (</a:t>
            </a:r>
            <a:r>
              <a:rPr lang="en-SG" dirty="0" err="1"/>
              <a:t>knn</a:t>
            </a:r>
            <a:r>
              <a:rPr lang="en-SG" dirty="0"/>
              <a:t>, logistic regression, Naïve Bayes, svc, decision tree) were tested as a parameter, together with 6 different combinations of their key hyper-parameters</a:t>
            </a:r>
          </a:p>
          <a:p>
            <a:r>
              <a:rPr lang="en-SG" dirty="0"/>
              <a:t>Logistic regression was selected as it performed the most consistently</a:t>
            </a:r>
          </a:p>
        </p:txBody>
      </p:sp>
      <p:pic>
        <p:nvPicPr>
          <p:cNvPr id="6" name="Picture 5">
            <a:extLst>
              <a:ext uri="{FF2B5EF4-FFF2-40B4-BE49-F238E27FC236}">
                <a16:creationId xmlns:a16="http://schemas.microsoft.com/office/drawing/2014/main" id="{440E53AF-2328-43ED-9F29-7890B495B7EC}"/>
              </a:ext>
            </a:extLst>
          </p:cNvPr>
          <p:cNvPicPr>
            <a:picLocks noChangeAspect="1"/>
          </p:cNvPicPr>
          <p:nvPr/>
        </p:nvPicPr>
        <p:blipFill rotWithShape="1">
          <a:blip r:embed="rId2"/>
          <a:srcRect l="27" r="3066" b="-3"/>
          <a:stretch/>
        </p:blipFill>
        <p:spPr>
          <a:xfrm>
            <a:off x="8018187" y="139976"/>
            <a:ext cx="3894860" cy="4813476"/>
          </a:xfrm>
          <a:prstGeom prst="rect">
            <a:avLst/>
          </a:prstGeom>
        </p:spPr>
      </p:pic>
      <p:pic>
        <p:nvPicPr>
          <p:cNvPr id="9" name="Picture 8">
            <a:extLst>
              <a:ext uri="{FF2B5EF4-FFF2-40B4-BE49-F238E27FC236}">
                <a16:creationId xmlns:a16="http://schemas.microsoft.com/office/drawing/2014/main" id="{CE344F4E-0B93-4463-91F4-09973FF04CF4}"/>
              </a:ext>
            </a:extLst>
          </p:cNvPr>
          <p:cNvPicPr>
            <a:picLocks noChangeAspect="1"/>
          </p:cNvPicPr>
          <p:nvPr/>
        </p:nvPicPr>
        <p:blipFill>
          <a:blip r:embed="rId3"/>
          <a:stretch>
            <a:fillRect/>
          </a:stretch>
        </p:blipFill>
        <p:spPr>
          <a:xfrm>
            <a:off x="196759" y="5009622"/>
            <a:ext cx="10736173" cy="1648055"/>
          </a:xfrm>
          <a:prstGeom prst="rect">
            <a:avLst/>
          </a:prstGeom>
        </p:spPr>
      </p:pic>
    </p:spTree>
    <p:extLst>
      <p:ext uri="{BB962C8B-B14F-4D97-AF65-F5344CB8AC3E}">
        <p14:creationId xmlns:p14="http://schemas.microsoft.com/office/powerpoint/2010/main" val="2176544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5FA8C3C-C85D-44B8-8FEE-E4D0B7772A2C}"/>
              </a:ext>
            </a:extLst>
          </p:cNvPr>
          <p:cNvSpPr>
            <a:spLocks noGrp="1"/>
          </p:cNvSpPr>
          <p:nvPr>
            <p:ph idx="1"/>
          </p:nvPr>
        </p:nvSpPr>
        <p:spPr>
          <a:xfrm>
            <a:off x="677333" y="1936678"/>
            <a:ext cx="5418667" cy="4474396"/>
          </a:xfrm>
        </p:spPr>
        <p:txBody>
          <a:bodyPr>
            <a:normAutofit/>
          </a:bodyPr>
          <a:lstStyle/>
          <a:p>
            <a:r>
              <a:rPr lang="en-US" dirty="0" err="1"/>
              <a:t>GridSearchCV</a:t>
            </a:r>
            <a:r>
              <a:rPr lang="en-US" dirty="0"/>
              <a:t> was also used to narrow down the hyper-parameters that performed best in the situation</a:t>
            </a:r>
          </a:p>
          <a:p>
            <a:r>
              <a:rPr lang="en-US" dirty="0"/>
              <a:t>Scaling was also compared against no scaling, and it turned out that scaling was not required in this case</a:t>
            </a:r>
          </a:p>
          <a:p>
            <a:r>
              <a:rPr lang="en-US" dirty="0"/>
              <a:t>At the time I performed the grid search, I obtained </a:t>
            </a:r>
            <a:r>
              <a:rPr lang="en-SG" b="0" i="0" dirty="0">
                <a:effectLst/>
                <a:latin typeface="Consolas" panose="020B0609020204030204" pitchFamily="49" charset="0"/>
              </a:rPr>
              <a:t>{'</a:t>
            </a:r>
            <a:r>
              <a:rPr lang="en-SG" b="0" i="0" dirty="0" err="1">
                <a:effectLst/>
                <a:latin typeface="Consolas" panose="020B0609020204030204" pitchFamily="49" charset="0"/>
              </a:rPr>
              <a:t>clf</a:t>
            </a:r>
            <a:r>
              <a:rPr lang="en-SG" b="0" i="0" dirty="0">
                <a:effectLst/>
                <a:latin typeface="Consolas" panose="020B0609020204030204" pitchFamily="49" charset="0"/>
              </a:rPr>
              <a:t>__C': 100.0, '</a:t>
            </a:r>
            <a:r>
              <a:rPr lang="en-SG" b="0" i="0" dirty="0" err="1">
                <a:effectLst/>
                <a:latin typeface="Consolas" panose="020B0609020204030204" pitchFamily="49" charset="0"/>
              </a:rPr>
              <a:t>clf</a:t>
            </a:r>
            <a:r>
              <a:rPr lang="en-SG" b="0" i="0" dirty="0">
                <a:effectLst/>
                <a:latin typeface="Consolas" panose="020B0609020204030204" pitchFamily="49" charset="0"/>
              </a:rPr>
              <a:t>__</a:t>
            </a:r>
            <a:r>
              <a:rPr lang="en-SG" b="0" i="0" dirty="0" err="1">
                <a:effectLst/>
                <a:latin typeface="Consolas" panose="020B0609020204030204" pitchFamily="49" charset="0"/>
              </a:rPr>
              <a:t>multi_class</a:t>
            </a:r>
            <a:r>
              <a:rPr lang="en-SG" b="0" i="0" dirty="0">
                <a:effectLst/>
                <a:latin typeface="Consolas" panose="020B0609020204030204" pitchFamily="49" charset="0"/>
              </a:rPr>
              <a:t>': '</a:t>
            </a:r>
            <a:r>
              <a:rPr lang="en-SG" b="0" i="0" dirty="0" err="1">
                <a:effectLst/>
                <a:latin typeface="Consolas" panose="020B0609020204030204" pitchFamily="49" charset="0"/>
              </a:rPr>
              <a:t>ovr</a:t>
            </a:r>
            <a:r>
              <a:rPr lang="en-SG" b="0" i="0" dirty="0">
                <a:effectLst/>
                <a:latin typeface="Consolas" panose="020B0609020204030204" pitchFamily="49" charset="0"/>
              </a:rPr>
              <a:t>', '</a:t>
            </a:r>
            <a:r>
              <a:rPr lang="en-SG" b="0" i="0" dirty="0" err="1">
                <a:effectLst/>
                <a:latin typeface="Consolas" panose="020B0609020204030204" pitchFamily="49" charset="0"/>
              </a:rPr>
              <a:t>clf</a:t>
            </a:r>
            <a:r>
              <a:rPr lang="en-SG" b="0" i="0" dirty="0">
                <a:effectLst/>
                <a:latin typeface="Consolas" panose="020B0609020204030204" pitchFamily="49" charset="0"/>
              </a:rPr>
              <a:t>__solver': '</a:t>
            </a:r>
            <a:r>
              <a:rPr lang="en-SG" b="0" i="0" dirty="0" err="1">
                <a:effectLst/>
                <a:latin typeface="Consolas" panose="020B0609020204030204" pitchFamily="49" charset="0"/>
              </a:rPr>
              <a:t>liblinear</a:t>
            </a:r>
            <a:r>
              <a:rPr lang="en-SG" b="0" i="0" dirty="0">
                <a:effectLst/>
                <a:latin typeface="Consolas" panose="020B0609020204030204" pitchFamily="49" charset="0"/>
              </a:rPr>
              <a:t>', '</a:t>
            </a:r>
            <a:r>
              <a:rPr lang="en-SG" b="0" i="0" dirty="0" err="1">
                <a:effectLst/>
                <a:latin typeface="Consolas" panose="020B0609020204030204" pitchFamily="49" charset="0"/>
              </a:rPr>
              <a:t>clf</a:t>
            </a:r>
            <a:r>
              <a:rPr lang="en-SG" b="0" i="0" dirty="0">
                <a:effectLst/>
                <a:latin typeface="Consolas" panose="020B0609020204030204" pitchFamily="49" charset="0"/>
              </a:rPr>
              <a:t>__</a:t>
            </a:r>
            <a:r>
              <a:rPr lang="en-SG" b="0" i="0" dirty="0" err="1">
                <a:effectLst/>
                <a:latin typeface="Consolas" panose="020B0609020204030204" pitchFamily="49" charset="0"/>
              </a:rPr>
              <a:t>tol</a:t>
            </a:r>
            <a:r>
              <a:rPr lang="en-SG" b="0" i="0" dirty="0">
                <a:effectLst/>
                <a:latin typeface="Consolas" panose="020B0609020204030204" pitchFamily="49" charset="0"/>
              </a:rPr>
              <a:t>': 1e-05, 'scaler': 'passthrough’}</a:t>
            </a:r>
            <a:r>
              <a:rPr lang="en-SG" b="0" i="0" dirty="0">
                <a:effectLst/>
                <a:latin typeface="Century Gothic" panose="020B0502020202020204" pitchFamily="34" charset="0"/>
              </a:rPr>
              <a:t> </a:t>
            </a:r>
            <a:r>
              <a:rPr lang="en-SG" b="0" i="0" dirty="0">
                <a:effectLst/>
              </a:rPr>
              <a:t>as the best set of parameters</a:t>
            </a:r>
            <a:endParaRPr lang="en-US" dirty="0"/>
          </a:p>
        </p:txBody>
      </p:sp>
      <p:pic>
        <p:nvPicPr>
          <p:cNvPr id="5" name="Content Placeholder 4">
            <a:extLst>
              <a:ext uri="{FF2B5EF4-FFF2-40B4-BE49-F238E27FC236}">
                <a16:creationId xmlns:a16="http://schemas.microsoft.com/office/drawing/2014/main" id="{39CA1039-6BD5-46D8-A46F-C816648A432D}"/>
              </a:ext>
            </a:extLst>
          </p:cNvPr>
          <p:cNvPicPr>
            <a:picLocks noChangeAspect="1"/>
          </p:cNvPicPr>
          <p:nvPr/>
        </p:nvPicPr>
        <p:blipFill rotWithShape="1">
          <a:blip r:embed="rId2"/>
          <a:srcRect r="30413" b="3"/>
          <a:stretch/>
        </p:blipFill>
        <p:spPr>
          <a:xfrm>
            <a:off x="6158320" y="1936677"/>
            <a:ext cx="5510059" cy="4156950"/>
          </a:xfrm>
          <a:prstGeom prst="rect">
            <a:avLst/>
          </a:prstGeom>
        </p:spPr>
      </p:pic>
      <p:pic>
        <p:nvPicPr>
          <p:cNvPr id="7" name="Picture 6">
            <a:extLst>
              <a:ext uri="{FF2B5EF4-FFF2-40B4-BE49-F238E27FC236}">
                <a16:creationId xmlns:a16="http://schemas.microsoft.com/office/drawing/2014/main" id="{E5578F80-EE6D-42F4-B1B0-C33B13CC0045}"/>
              </a:ext>
            </a:extLst>
          </p:cNvPr>
          <p:cNvPicPr>
            <a:picLocks noChangeAspect="1"/>
          </p:cNvPicPr>
          <p:nvPr/>
        </p:nvPicPr>
        <p:blipFill>
          <a:blip r:embed="rId3"/>
          <a:stretch>
            <a:fillRect/>
          </a:stretch>
        </p:blipFill>
        <p:spPr>
          <a:xfrm>
            <a:off x="594527" y="359498"/>
            <a:ext cx="8601520" cy="1172304"/>
          </a:xfrm>
          <a:prstGeom prst="rect">
            <a:avLst/>
          </a:prstGeom>
        </p:spPr>
      </p:pic>
      <p:sp>
        <p:nvSpPr>
          <p:cNvPr id="2" name="Title 1">
            <a:extLst>
              <a:ext uri="{FF2B5EF4-FFF2-40B4-BE49-F238E27FC236}">
                <a16:creationId xmlns:a16="http://schemas.microsoft.com/office/drawing/2014/main" id="{3D3D3E65-D147-42A3-9C61-D5A2AC85A6AC}"/>
              </a:ext>
            </a:extLst>
          </p:cNvPr>
          <p:cNvSpPr>
            <a:spLocks noGrp="1"/>
          </p:cNvSpPr>
          <p:nvPr>
            <p:ph type="title"/>
          </p:nvPr>
        </p:nvSpPr>
        <p:spPr>
          <a:xfrm>
            <a:off x="2895600" y="764373"/>
            <a:ext cx="8610600" cy="1293028"/>
          </a:xfrm>
        </p:spPr>
        <p:txBody>
          <a:bodyPr>
            <a:normAutofit/>
          </a:bodyPr>
          <a:lstStyle/>
          <a:p>
            <a:r>
              <a:rPr lang="en-SG" dirty="0"/>
              <a:t>Best Hyper-Parameters</a:t>
            </a:r>
          </a:p>
        </p:txBody>
      </p:sp>
    </p:spTree>
    <p:extLst>
      <p:ext uri="{BB962C8B-B14F-4D97-AF65-F5344CB8AC3E}">
        <p14:creationId xmlns:p14="http://schemas.microsoft.com/office/powerpoint/2010/main" val="3504043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EEDD-AB07-44CC-9136-C0BB9A948256}"/>
              </a:ext>
            </a:extLst>
          </p:cNvPr>
          <p:cNvSpPr>
            <a:spLocks noGrp="1"/>
          </p:cNvSpPr>
          <p:nvPr>
            <p:ph type="title"/>
          </p:nvPr>
        </p:nvSpPr>
        <p:spPr/>
        <p:txBody>
          <a:bodyPr/>
          <a:lstStyle/>
          <a:p>
            <a:r>
              <a:rPr lang="en-SG" dirty="0"/>
              <a:t>ML Pipeline</a:t>
            </a:r>
          </a:p>
        </p:txBody>
      </p:sp>
      <p:pic>
        <p:nvPicPr>
          <p:cNvPr id="5" name="Content Placeholder 4">
            <a:extLst>
              <a:ext uri="{FF2B5EF4-FFF2-40B4-BE49-F238E27FC236}">
                <a16:creationId xmlns:a16="http://schemas.microsoft.com/office/drawing/2014/main" id="{8CCA3E32-71A5-4342-B12C-4F06DEDCCF74}"/>
              </a:ext>
            </a:extLst>
          </p:cNvPr>
          <p:cNvPicPr>
            <a:picLocks noGrp="1" noChangeAspect="1"/>
          </p:cNvPicPr>
          <p:nvPr>
            <p:ph idx="1"/>
          </p:nvPr>
        </p:nvPicPr>
        <p:blipFill>
          <a:blip r:embed="rId2"/>
          <a:stretch>
            <a:fillRect/>
          </a:stretch>
        </p:blipFill>
        <p:spPr>
          <a:xfrm>
            <a:off x="593332" y="1870323"/>
            <a:ext cx="10820400" cy="1835851"/>
          </a:xfrm>
        </p:spPr>
      </p:pic>
      <p:sp>
        <p:nvSpPr>
          <p:cNvPr id="6" name="TextBox 5">
            <a:extLst>
              <a:ext uri="{FF2B5EF4-FFF2-40B4-BE49-F238E27FC236}">
                <a16:creationId xmlns:a16="http://schemas.microsoft.com/office/drawing/2014/main" id="{25410E12-C5AC-488B-830F-C1D8968D1BA5}"/>
              </a:ext>
            </a:extLst>
          </p:cNvPr>
          <p:cNvSpPr txBox="1"/>
          <p:nvPr/>
        </p:nvSpPr>
        <p:spPr>
          <a:xfrm>
            <a:off x="593331" y="3888794"/>
            <a:ext cx="10820399" cy="2200602"/>
          </a:xfrm>
          <a:prstGeom prst="rect">
            <a:avLst/>
          </a:prstGeom>
          <a:noFill/>
        </p:spPr>
        <p:txBody>
          <a:bodyPr wrap="square" rtlCol="0">
            <a:spAutoFit/>
          </a:bodyPr>
          <a:lstStyle/>
          <a:p>
            <a:pPr marL="285750" indent="-285750">
              <a:spcAft>
                <a:spcPts val="300"/>
              </a:spcAft>
              <a:buFont typeface="Arial" panose="020B0604020202020204" pitchFamily="34" charset="0"/>
              <a:buChar char="•"/>
            </a:pPr>
            <a:r>
              <a:rPr lang="en-SG" sz="2200" dirty="0"/>
              <a:t>I implemented my machine learning pipeline in a way such that it performed all the necessary transformations internally</a:t>
            </a:r>
          </a:p>
          <a:p>
            <a:pPr marL="285750" indent="-285750">
              <a:spcAft>
                <a:spcPts val="300"/>
              </a:spcAft>
              <a:buFont typeface="Arial" panose="020B0604020202020204" pitchFamily="34" charset="0"/>
              <a:buChar char="•"/>
            </a:pPr>
            <a:r>
              <a:rPr lang="en-SG" sz="2200" dirty="0"/>
              <a:t>It would just take in X as the raw data without the ‘class’ column and y as only the ‘class’ column of the raw data</a:t>
            </a:r>
          </a:p>
          <a:p>
            <a:pPr marL="285750" indent="-285750">
              <a:spcAft>
                <a:spcPts val="300"/>
              </a:spcAft>
              <a:buFont typeface="Arial" panose="020B0604020202020204" pitchFamily="34" charset="0"/>
              <a:buChar char="•"/>
            </a:pPr>
            <a:r>
              <a:rPr lang="en-SG" sz="2200" dirty="0"/>
              <a:t>Feature selection and One-Hot encoding are performed within the pipeline, so the process of fitting and scoring the model would be cleaner</a:t>
            </a:r>
          </a:p>
        </p:txBody>
      </p:sp>
    </p:spTree>
    <p:extLst>
      <p:ext uri="{BB962C8B-B14F-4D97-AF65-F5344CB8AC3E}">
        <p14:creationId xmlns:p14="http://schemas.microsoft.com/office/powerpoint/2010/main" val="93240577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235</TotalTime>
  <Words>775</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Comfortaa</vt:lpstr>
      <vt:lpstr>Consolas</vt:lpstr>
      <vt:lpstr>Vapor Trail</vt:lpstr>
      <vt:lpstr>“ To Eat or not to eat ”</vt:lpstr>
      <vt:lpstr>Purpose</vt:lpstr>
      <vt:lpstr>Import Data</vt:lpstr>
      <vt:lpstr>Exploratory data analysis</vt:lpstr>
      <vt:lpstr>Feature Selection</vt:lpstr>
      <vt:lpstr>Data Partition</vt:lpstr>
      <vt:lpstr>Best Algorithm</vt:lpstr>
      <vt:lpstr>Best Hyper-Parameters</vt:lpstr>
      <vt:lpstr>ML Pipeline</vt:lpstr>
      <vt:lpstr>Model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Tan</dc:creator>
  <cp:lastModifiedBy>Ethan Tan</cp:lastModifiedBy>
  <cp:revision>24</cp:revision>
  <dcterms:created xsi:type="dcterms:W3CDTF">2021-05-28T07:58:52Z</dcterms:created>
  <dcterms:modified xsi:type="dcterms:W3CDTF">2021-06-02T13:03:28Z</dcterms:modified>
</cp:coreProperties>
</file>