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1A6662E-FAF4-44BC-88B5-85A7CBFB6D30}" type="datetime1">
              <a:rPr lang="en-US" smtClean="0"/>
              <a:pPr/>
              <a:t>5/30/2021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69166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703490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E0CF6C-748E-4B7A-BC8B-3011EF78ED13}" type="datetime1">
              <a:rPr lang="en-US" smtClean="0"/>
              <a:pPr/>
              <a:t>5/30/2021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263833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E0CF6C-748E-4B7A-BC8B-3011EF78ED13}" type="datetime1">
              <a:rPr lang="en-US" smtClean="0"/>
              <a:pPr/>
              <a:t>5/30/2021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3B850FF-6169-4056-8077-06FFA93A5366}"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4041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7E0CF6C-748E-4B7A-BC8B-3011EF78ED13}" type="datetime1">
              <a:rPr lang="en-US" smtClean="0"/>
              <a:pPr/>
              <a:t>5/30/2021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1066116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5/30/2021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8835449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5/30/2021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185306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18775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C4A6868-2568-4CC9-B302-F37117B01A6E}" type="datetime1">
              <a:rPr lang="en-US" smtClean="0"/>
              <a:t>5/30/2021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960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5/30/2021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6772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5417D9E-721A-44BB-8863-9873FE64DA75}" type="datetime1">
              <a:rPr lang="en-US" smtClean="0"/>
              <a:t>5/30/2021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944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18112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5/30/2021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624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5/30/2021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8102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5/30/2021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938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327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319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E0CF6C-748E-4B7A-BC8B-3011EF78ED13}" type="datetime1">
              <a:rPr lang="en-US" smtClean="0"/>
              <a:pPr/>
              <a:t>5/30/2021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672316434"/>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1706-1E87-4FEB-BE9B-66B4099F97A7}"/>
              </a:ext>
            </a:extLst>
          </p:cNvPr>
          <p:cNvSpPr>
            <a:spLocks noGrp="1"/>
          </p:cNvSpPr>
          <p:nvPr>
            <p:ph type="ctrTitle"/>
          </p:nvPr>
        </p:nvSpPr>
        <p:spPr>
          <a:xfrm>
            <a:off x="357884" y="1273996"/>
            <a:ext cx="9448800" cy="877156"/>
          </a:xfrm>
        </p:spPr>
        <p:txBody>
          <a:bodyPr>
            <a:normAutofit/>
          </a:bodyPr>
          <a:lstStyle/>
          <a:p>
            <a:r>
              <a:rPr lang="en-SG" sz="4000" dirty="0"/>
              <a:t>“ To Eat or not to eat ”</a:t>
            </a:r>
          </a:p>
        </p:txBody>
      </p:sp>
      <p:sp>
        <p:nvSpPr>
          <p:cNvPr id="3" name="Subtitle 2">
            <a:extLst>
              <a:ext uri="{FF2B5EF4-FFF2-40B4-BE49-F238E27FC236}">
                <a16:creationId xmlns:a16="http://schemas.microsoft.com/office/drawing/2014/main" id="{EE7C7A19-0C0B-4FD5-9816-77DCF4FEC139}"/>
              </a:ext>
            </a:extLst>
          </p:cNvPr>
          <p:cNvSpPr>
            <a:spLocks noGrp="1"/>
          </p:cNvSpPr>
          <p:nvPr>
            <p:ph type="subTitle" idx="1"/>
          </p:nvPr>
        </p:nvSpPr>
        <p:spPr>
          <a:xfrm>
            <a:off x="635287" y="3635854"/>
            <a:ext cx="9448800" cy="685800"/>
          </a:xfrm>
        </p:spPr>
        <p:txBody>
          <a:bodyPr>
            <a:normAutofit/>
          </a:bodyPr>
          <a:lstStyle/>
          <a:p>
            <a:r>
              <a:rPr lang="en-SG" sz="2400" dirty="0"/>
              <a:t>A machine learning study by Ethan Tan (p2012085)</a:t>
            </a:r>
          </a:p>
        </p:txBody>
      </p:sp>
      <p:sp>
        <p:nvSpPr>
          <p:cNvPr id="5" name="TextBox 4">
            <a:extLst>
              <a:ext uri="{FF2B5EF4-FFF2-40B4-BE49-F238E27FC236}">
                <a16:creationId xmlns:a16="http://schemas.microsoft.com/office/drawing/2014/main" id="{5D487399-2BB6-4A91-9DED-DD002B1C0359}"/>
              </a:ext>
            </a:extLst>
          </p:cNvPr>
          <p:cNvSpPr txBox="1"/>
          <p:nvPr/>
        </p:nvSpPr>
        <p:spPr>
          <a:xfrm>
            <a:off x="7185062" y="2359240"/>
            <a:ext cx="4544834" cy="584775"/>
          </a:xfrm>
          <a:prstGeom prst="rect">
            <a:avLst/>
          </a:prstGeom>
          <a:noFill/>
        </p:spPr>
        <p:txBody>
          <a:bodyPr wrap="none" rtlCol="0">
            <a:spAutoFit/>
          </a:bodyPr>
          <a:lstStyle/>
          <a:p>
            <a:r>
              <a:rPr lang="en-SG" sz="3200" dirty="0"/>
              <a:t>— That IS the question</a:t>
            </a:r>
          </a:p>
        </p:txBody>
      </p:sp>
    </p:spTree>
    <p:extLst>
      <p:ext uri="{BB962C8B-B14F-4D97-AF65-F5344CB8AC3E}">
        <p14:creationId xmlns:p14="http://schemas.microsoft.com/office/powerpoint/2010/main" val="222397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EEDD-AB07-44CC-9136-C0BB9A948256}"/>
              </a:ext>
            </a:extLst>
          </p:cNvPr>
          <p:cNvSpPr>
            <a:spLocks noGrp="1"/>
          </p:cNvSpPr>
          <p:nvPr>
            <p:ph type="title"/>
          </p:nvPr>
        </p:nvSpPr>
        <p:spPr/>
        <p:txBody>
          <a:bodyPr/>
          <a:lstStyle/>
          <a:p>
            <a:r>
              <a:rPr lang="en-SG" dirty="0"/>
              <a:t>ML Pipeline</a:t>
            </a:r>
          </a:p>
        </p:txBody>
      </p:sp>
      <p:sp>
        <p:nvSpPr>
          <p:cNvPr id="3" name="Content Placeholder 2">
            <a:extLst>
              <a:ext uri="{FF2B5EF4-FFF2-40B4-BE49-F238E27FC236}">
                <a16:creationId xmlns:a16="http://schemas.microsoft.com/office/drawing/2014/main" id="{0A19D9F6-6E05-42A2-9716-DF8AA512CCCC}"/>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93240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82F6-0CCE-4CD7-B291-F842B589B089}"/>
              </a:ext>
            </a:extLst>
          </p:cNvPr>
          <p:cNvSpPr>
            <a:spLocks noGrp="1"/>
          </p:cNvSpPr>
          <p:nvPr>
            <p:ph type="title"/>
          </p:nvPr>
        </p:nvSpPr>
        <p:spPr/>
        <p:txBody>
          <a:bodyPr/>
          <a:lstStyle/>
          <a:p>
            <a:r>
              <a:rPr lang="en-SG" dirty="0"/>
              <a:t>Model Evaluation</a:t>
            </a:r>
          </a:p>
        </p:txBody>
      </p:sp>
      <p:sp>
        <p:nvSpPr>
          <p:cNvPr id="3" name="Content Placeholder 2">
            <a:extLst>
              <a:ext uri="{FF2B5EF4-FFF2-40B4-BE49-F238E27FC236}">
                <a16:creationId xmlns:a16="http://schemas.microsoft.com/office/drawing/2014/main" id="{EB724E32-E061-4891-8D0D-AED61AD37511}"/>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643099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4DE2-D42B-4A27-A55F-0A5AF05A2215}"/>
              </a:ext>
            </a:extLst>
          </p:cNvPr>
          <p:cNvSpPr>
            <a:spLocks noGrp="1"/>
          </p:cNvSpPr>
          <p:nvPr>
            <p:ph type="title"/>
          </p:nvPr>
        </p:nvSpPr>
        <p:spPr/>
        <p:txBody>
          <a:bodyPr/>
          <a:lstStyle/>
          <a:p>
            <a:r>
              <a:rPr lang="en-SG" dirty="0"/>
              <a:t>Purpose</a:t>
            </a:r>
          </a:p>
        </p:txBody>
      </p:sp>
      <p:sp>
        <p:nvSpPr>
          <p:cNvPr id="3" name="Content Placeholder 2">
            <a:extLst>
              <a:ext uri="{FF2B5EF4-FFF2-40B4-BE49-F238E27FC236}">
                <a16:creationId xmlns:a16="http://schemas.microsoft.com/office/drawing/2014/main" id="{3851A492-B873-4F06-AA3C-62E56C2D6FC3}"/>
              </a:ext>
            </a:extLst>
          </p:cNvPr>
          <p:cNvSpPr>
            <a:spLocks noGrp="1"/>
          </p:cNvSpPr>
          <p:nvPr>
            <p:ph idx="1"/>
          </p:nvPr>
        </p:nvSpPr>
        <p:spPr>
          <a:xfrm>
            <a:off x="685800" y="2194560"/>
            <a:ext cx="10820400" cy="4257611"/>
          </a:xfrm>
        </p:spPr>
        <p:txBody>
          <a:bodyPr>
            <a:normAutofit lnSpcReduction="10000"/>
          </a:bodyPr>
          <a:lstStyle/>
          <a:p>
            <a:r>
              <a:rPr lang="en-SG" dirty="0"/>
              <a:t>Given a mushroom, identify if it is safe for consumption</a:t>
            </a:r>
          </a:p>
          <a:p>
            <a:endParaRPr lang="en-SG" dirty="0"/>
          </a:p>
          <a:p>
            <a:r>
              <a:rPr lang="en-SG" dirty="0"/>
              <a:t>The metric of interest is most likely to be recall (sensitivity)</a:t>
            </a:r>
          </a:p>
          <a:p>
            <a:r>
              <a:rPr lang="en-SG" dirty="0"/>
              <a:t>It is likely more important to identify as many poisonous mushrooms as possible at the expense of classifying edible mushrooms wrongly, rather than to merely try to correctly classify as many mushrooms as possible</a:t>
            </a:r>
          </a:p>
          <a:p>
            <a:r>
              <a:rPr lang="en-SG" dirty="0"/>
              <a:t>One possible scenario could be a restaurant sourcing for new mushrooms to be used in their new recipe</a:t>
            </a:r>
          </a:p>
          <a:p>
            <a:r>
              <a:rPr lang="en-SG" dirty="0"/>
              <a:t>Customer safety would thus be of utmost importance</a:t>
            </a:r>
          </a:p>
          <a:p>
            <a:endParaRPr lang="en-SG" dirty="0"/>
          </a:p>
          <a:p>
            <a:r>
              <a:rPr lang="en-SG" dirty="0"/>
              <a:t>Nonetheless, accuracy would be our choice metric for this study</a:t>
            </a:r>
          </a:p>
        </p:txBody>
      </p:sp>
    </p:spTree>
    <p:extLst>
      <p:ext uri="{BB962C8B-B14F-4D97-AF65-F5344CB8AC3E}">
        <p14:creationId xmlns:p14="http://schemas.microsoft.com/office/powerpoint/2010/main" val="27460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B274D15-F68B-4F0C-87B1-A784E795853C}"/>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kern="1200" cap="all" baseline="0" dirty="0">
                <a:solidFill>
                  <a:schemeClr val="tx1"/>
                </a:solidFill>
                <a:latin typeface="+mj-lt"/>
                <a:ea typeface="+mj-ea"/>
                <a:cs typeface="+mj-cs"/>
              </a:rPr>
              <a:t>Import Data</a:t>
            </a:r>
          </a:p>
        </p:txBody>
      </p:sp>
      <p:pic>
        <p:nvPicPr>
          <p:cNvPr id="8" name="Content Placeholder 7">
            <a:extLst>
              <a:ext uri="{FF2B5EF4-FFF2-40B4-BE49-F238E27FC236}">
                <a16:creationId xmlns:a16="http://schemas.microsoft.com/office/drawing/2014/main" id="{A72F52D8-D51A-4236-9BD1-49210E51793D}"/>
              </a:ext>
            </a:extLst>
          </p:cNvPr>
          <p:cNvPicPr>
            <a:picLocks noGrp="1" noChangeAspect="1"/>
          </p:cNvPicPr>
          <p:nvPr>
            <p:ph sz="half" idx="2"/>
          </p:nvPr>
        </p:nvPicPr>
        <p:blipFill>
          <a:blip r:embed="rId3"/>
          <a:stretch>
            <a:fillRect/>
          </a:stretch>
        </p:blipFill>
        <p:spPr>
          <a:xfrm>
            <a:off x="270717" y="2146747"/>
            <a:ext cx="5249765" cy="3635461"/>
          </a:xfrm>
          <a:prstGeom prst="rect">
            <a:avLst/>
          </a:prstGeom>
        </p:spPr>
      </p:pic>
      <p:sp>
        <p:nvSpPr>
          <p:cNvPr id="3" name="Content Placeholder 2">
            <a:extLst>
              <a:ext uri="{FF2B5EF4-FFF2-40B4-BE49-F238E27FC236}">
                <a16:creationId xmlns:a16="http://schemas.microsoft.com/office/drawing/2014/main" id="{DD1AEEE9-7D2A-4D97-BD13-F45B3FF0183F}"/>
              </a:ext>
            </a:extLst>
          </p:cNvPr>
          <p:cNvSpPr>
            <a:spLocks noGrp="1"/>
          </p:cNvSpPr>
          <p:nvPr>
            <p:ph sz="half" idx="1"/>
          </p:nvPr>
        </p:nvSpPr>
        <p:spPr>
          <a:xfrm>
            <a:off x="5689600" y="2194560"/>
            <a:ext cx="5816600" cy="4024125"/>
          </a:xfrm>
        </p:spPr>
        <p:txBody>
          <a:bodyPr vert="horz" lIns="91440" tIns="45720" rIns="91440" bIns="45720" rtlCol="0">
            <a:normAutofit/>
          </a:bodyPr>
          <a:lstStyle/>
          <a:p>
            <a:r>
              <a:rPr lang="en-US" dirty="0"/>
              <a:t>To begin, we import the data from the .names and .data files</a:t>
            </a:r>
          </a:p>
          <a:p>
            <a:r>
              <a:rPr lang="en-US" dirty="0"/>
              <a:t>As the expanded feature definitions are contained in the .names file, we write a function to extract the attributes and their values, and convert everything into a pandas DataFrame</a:t>
            </a:r>
          </a:p>
          <a:p>
            <a:r>
              <a:rPr lang="en-US" dirty="0"/>
              <a:t>extract_attributes is another user-defined function (UDF) that can be found in utils/extraction.py</a:t>
            </a:r>
          </a:p>
        </p:txBody>
      </p:sp>
    </p:spTree>
    <p:extLst>
      <p:ext uri="{BB962C8B-B14F-4D97-AF65-F5344CB8AC3E}">
        <p14:creationId xmlns:p14="http://schemas.microsoft.com/office/powerpoint/2010/main" val="276543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1BDC-B7F8-431D-BE03-951FD86CBC2D}"/>
              </a:ext>
            </a:extLst>
          </p:cNvPr>
          <p:cNvSpPr>
            <a:spLocks noGrp="1"/>
          </p:cNvSpPr>
          <p:nvPr>
            <p:ph type="title"/>
          </p:nvPr>
        </p:nvSpPr>
        <p:spPr/>
        <p:txBody>
          <a:bodyPr/>
          <a:lstStyle/>
          <a:p>
            <a:r>
              <a:rPr lang="en-SG" dirty="0"/>
              <a:t>Exploratory data analysis</a:t>
            </a:r>
          </a:p>
        </p:txBody>
      </p:sp>
      <p:pic>
        <p:nvPicPr>
          <p:cNvPr id="6" name="Content Placeholder 5">
            <a:extLst>
              <a:ext uri="{FF2B5EF4-FFF2-40B4-BE49-F238E27FC236}">
                <a16:creationId xmlns:a16="http://schemas.microsoft.com/office/drawing/2014/main" id="{0DE6B13C-4B8A-4DE8-B4C7-6FA3D054B301}"/>
              </a:ext>
            </a:extLst>
          </p:cNvPr>
          <p:cNvPicPr>
            <a:picLocks noGrp="1" noChangeAspect="1"/>
          </p:cNvPicPr>
          <p:nvPr>
            <p:ph sz="half" idx="1"/>
          </p:nvPr>
        </p:nvPicPr>
        <p:blipFill>
          <a:blip r:embed="rId2"/>
          <a:stretch>
            <a:fillRect/>
          </a:stretch>
        </p:blipFill>
        <p:spPr>
          <a:xfrm>
            <a:off x="999648" y="2193925"/>
            <a:ext cx="3274401" cy="2799907"/>
          </a:xfrm>
        </p:spPr>
      </p:pic>
      <p:pic>
        <p:nvPicPr>
          <p:cNvPr id="8" name="Content Placeholder 7">
            <a:extLst>
              <a:ext uri="{FF2B5EF4-FFF2-40B4-BE49-F238E27FC236}">
                <a16:creationId xmlns:a16="http://schemas.microsoft.com/office/drawing/2014/main" id="{386F33CD-863F-4CFF-906C-813F48DB2AFA}"/>
              </a:ext>
            </a:extLst>
          </p:cNvPr>
          <p:cNvPicPr>
            <a:picLocks noGrp="1" noChangeAspect="1"/>
          </p:cNvPicPr>
          <p:nvPr>
            <p:ph sz="half" idx="2"/>
          </p:nvPr>
        </p:nvPicPr>
        <p:blipFill>
          <a:blip r:embed="rId3"/>
          <a:stretch>
            <a:fillRect/>
          </a:stretch>
        </p:blipFill>
        <p:spPr>
          <a:xfrm>
            <a:off x="4577696" y="2193925"/>
            <a:ext cx="2899018" cy="2799907"/>
          </a:xfrm>
        </p:spPr>
      </p:pic>
      <p:sp>
        <p:nvSpPr>
          <p:cNvPr id="9" name="TextBox 8">
            <a:extLst>
              <a:ext uri="{FF2B5EF4-FFF2-40B4-BE49-F238E27FC236}">
                <a16:creationId xmlns:a16="http://schemas.microsoft.com/office/drawing/2014/main" id="{9547CED4-00F5-4334-9298-A76D1F44FE07}"/>
              </a:ext>
            </a:extLst>
          </p:cNvPr>
          <p:cNvSpPr txBox="1"/>
          <p:nvPr/>
        </p:nvSpPr>
        <p:spPr>
          <a:xfrm>
            <a:off x="919986" y="5486401"/>
            <a:ext cx="8008924" cy="369332"/>
          </a:xfrm>
          <a:prstGeom prst="rect">
            <a:avLst/>
          </a:prstGeom>
          <a:noFill/>
        </p:spPr>
        <p:txBody>
          <a:bodyPr wrap="none" rtlCol="0">
            <a:spAutoFit/>
          </a:bodyPr>
          <a:lstStyle/>
          <a:p>
            <a:r>
              <a:rPr lang="en-SG" dirty="0"/>
              <a:t>To begin, we inspect the data and view any patterns in its distributions</a:t>
            </a:r>
          </a:p>
        </p:txBody>
      </p:sp>
      <p:pic>
        <p:nvPicPr>
          <p:cNvPr id="13" name="Picture 12">
            <a:extLst>
              <a:ext uri="{FF2B5EF4-FFF2-40B4-BE49-F238E27FC236}">
                <a16:creationId xmlns:a16="http://schemas.microsoft.com/office/drawing/2014/main" id="{8D527EB1-CBBD-4A13-BC33-3B0431ADD27D}"/>
              </a:ext>
            </a:extLst>
          </p:cNvPr>
          <p:cNvPicPr>
            <a:picLocks noChangeAspect="1"/>
          </p:cNvPicPr>
          <p:nvPr/>
        </p:nvPicPr>
        <p:blipFill>
          <a:blip r:embed="rId4"/>
          <a:stretch>
            <a:fillRect/>
          </a:stretch>
        </p:blipFill>
        <p:spPr>
          <a:xfrm>
            <a:off x="7775597" y="2193925"/>
            <a:ext cx="3657135" cy="2799907"/>
          </a:xfrm>
          <a:prstGeom prst="rect">
            <a:avLst/>
          </a:prstGeom>
        </p:spPr>
      </p:pic>
    </p:spTree>
    <p:extLst>
      <p:ext uri="{BB962C8B-B14F-4D97-AF65-F5344CB8AC3E}">
        <p14:creationId xmlns:p14="http://schemas.microsoft.com/office/powerpoint/2010/main" val="344722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9DC1BDC-B7F8-431D-BE03-951FD86CBC2D}"/>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kern="1200" cap="all" baseline="0" dirty="0">
                <a:solidFill>
                  <a:schemeClr val="tx1"/>
                </a:solidFill>
                <a:latin typeface="+mj-lt"/>
                <a:ea typeface="+mj-ea"/>
                <a:cs typeface="+mj-cs"/>
              </a:rPr>
              <a:t>Exploratory data analysis</a:t>
            </a:r>
          </a:p>
        </p:txBody>
      </p:sp>
      <p:sp>
        <p:nvSpPr>
          <p:cNvPr id="7" name="Content Placeholder 6">
            <a:extLst>
              <a:ext uri="{FF2B5EF4-FFF2-40B4-BE49-F238E27FC236}">
                <a16:creationId xmlns:a16="http://schemas.microsoft.com/office/drawing/2014/main" id="{2A96676E-FC32-4EE3-8585-EC32EE292F3F}"/>
              </a:ext>
            </a:extLst>
          </p:cNvPr>
          <p:cNvSpPr>
            <a:spLocks noGrp="1"/>
          </p:cNvSpPr>
          <p:nvPr>
            <p:ph sz="half" idx="2"/>
          </p:nvPr>
        </p:nvSpPr>
        <p:spPr>
          <a:xfrm>
            <a:off x="677333" y="2194560"/>
            <a:ext cx="5816600" cy="4024125"/>
          </a:xfrm>
        </p:spPr>
        <p:txBody>
          <a:bodyPr vert="horz" lIns="91440" tIns="45720" rIns="91440" bIns="45720" rtlCol="0">
            <a:normAutofit/>
          </a:bodyPr>
          <a:lstStyle/>
          <a:p>
            <a:r>
              <a:rPr lang="en-US" sz="2000" dirty="0"/>
              <a:t>I used a chi2-based correlation</a:t>
            </a:r>
          </a:p>
          <a:p>
            <a:r>
              <a:rPr lang="en-US" sz="2000" dirty="0"/>
              <a:t>This is how it works:</a:t>
            </a:r>
          </a:p>
          <a:p>
            <a:pPr lvl="1"/>
            <a:r>
              <a:rPr lang="en-US" dirty="0"/>
              <a:t>The more edibility is evenly distributed among a certain attribute, the less it is correlated to edibility</a:t>
            </a:r>
          </a:p>
          <a:p>
            <a:pPr lvl="1"/>
            <a:r>
              <a:rPr lang="en-US" dirty="0"/>
              <a:t>For example, among 1,000 mushrooms with pink gills, if 500 are edible and the rest are poisonous, then pink gills is not a good indicator of whether a mushroom is poisonous</a:t>
            </a:r>
          </a:p>
          <a:p>
            <a:r>
              <a:rPr lang="en-US" sz="2000" dirty="0"/>
              <a:t>No columns/features were removed solely based on their correlations with the edibility</a:t>
            </a:r>
          </a:p>
        </p:txBody>
      </p:sp>
      <p:pic>
        <p:nvPicPr>
          <p:cNvPr id="11" name="Content Placeholder 10" descr="Chart, bar chart&#10;&#10;Description automatically generated">
            <a:extLst>
              <a:ext uri="{FF2B5EF4-FFF2-40B4-BE49-F238E27FC236}">
                <a16:creationId xmlns:a16="http://schemas.microsoft.com/office/drawing/2014/main" id="{915D8C3B-B204-4413-82E9-E7CB31FF9A09}"/>
              </a:ext>
            </a:extLst>
          </p:cNvPr>
          <p:cNvPicPr>
            <a:picLocks noGrp="1" noChangeAspect="1"/>
          </p:cNvPicPr>
          <p:nvPr>
            <p:ph sz="half" idx="1"/>
          </p:nvPr>
        </p:nvPicPr>
        <p:blipFill>
          <a:blip r:embed="rId3"/>
          <a:stretch>
            <a:fillRect/>
          </a:stretch>
        </p:blipFill>
        <p:spPr>
          <a:xfrm>
            <a:off x="6985000" y="2905602"/>
            <a:ext cx="4521200" cy="2373629"/>
          </a:xfrm>
          <a:prstGeom prst="rect">
            <a:avLst/>
          </a:prstGeom>
        </p:spPr>
      </p:pic>
    </p:spTree>
    <p:extLst>
      <p:ext uri="{BB962C8B-B14F-4D97-AF65-F5344CB8AC3E}">
        <p14:creationId xmlns:p14="http://schemas.microsoft.com/office/powerpoint/2010/main" val="163668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35EACF9-155E-4593-8D7D-D711A886E032}"/>
              </a:ext>
            </a:extLst>
          </p:cNvPr>
          <p:cNvSpPr>
            <a:spLocks noGrp="1"/>
          </p:cNvSpPr>
          <p:nvPr>
            <p:ph type="title"/>
          </p:nvPr>
        </p:nvSpPr>
        <p:spPr>
          <a:xfrm>
            <a:off x="279400" y="1478090"/>
            <a:ext cx="6111611" cy="1023069"/>
          </a:xfrm>
        </p:spPr>
        <p:txBody>
          <a:bodyPr anchor="ctr"/>
          <a:lstStyle/>
          <a:p>
            <a:pPr algn="l"/>
            <a:r>
              <a:rPr lang="en-US" dirty="0"/>
              <a:t>Feature Selection</a:t>
            </a:r>
          </a:p>
        </p:txBody>
      </p:sp>
      <p:sp>
        <p:nvSpPr>
          <p:cNvPr id="4" name="Content Placeholder 3">
            <a:extLst>
              <a:ext uri="{FF2B5EF4-FFF2-40B4-BE49-F238E27FC236}">
                <a16:creationId xmlns:a16="http://schemas.microsoft.com/office/drawing/2014/main" id="{DF90FEA8-28E5-4E4F-A018-5D25D8498DB2}"/>
              </a:ext>
            </a:extLst>
          </p:cNvPr>
          <p:cNvSpPr>
            <a:spLocks noGrp="1"/>
          </p:cNvSpPr>
          <p:nvPr>
            <p:ph sz="half" idx="2"/>
          </p:nvPr>
        </p:nvSpPr>
        <p:spPr>
          <a:xfrm>
            <a:off x="279400" y="2501159"/>
            <a:ext cx="5816600" cy="4024125"/>
          </a:xfrm>
        </p:spPr>
        <p:txBody>
          <a:bodyPr>
            <a:normAutofit lnSpcReduction="10000"/>
          </a:bodyPr>
          <a:lstStyle/>
          <a:p>
            <a:r>
              <a:rPr lang="en-US" dirty="0"/>
              <a:t>The columns “stalk-root” and “veil-type” were removed</a:t>
            </a:r>
          </a:p>
          <a:p>
            <a:r>
              <a:rPr lang="en-US" dirty="0"/>
              <a:t>Stalk-Root:</a:t>
            </a:r>
          </a:p>
          <a:p>
            <a:pPr lvl="1"/>
            <a:r>
              <a:rPr lang="en-US" dirty="0"/>
              <a:t>because there are a lot of missing values (31%, in fact)</a:t>
            </a:r>
          </a:p>
          <a:p>
            <a:pPr lvl="1"/>
            <a:r>
              <a:rPr lang="en-US" dirty="0"/>
              <a:t>imputation would either introduce bias or misrepresent the data</a:t>
            </a:r>
          </a:p>
          <a:p>
            <a:pPr lvl="1"/>
            <a:r>
              <a:rPr lang="en-US" dirty="0"/>
              <a:t>there are enough dimensions beside stalk-root, so removal is harmless</a:t>
            </a:r>
          </a:p>
          <a:p>
            <a:r>
              <a:rPr lang="en-US" dirty="0"/>
              <a:t>Veil-Type</a:t>
            </a:r>
          </a:p>
          <a:p>
            <a:pPr lvl="1"/>
            <a:r>
              <a:rPr lang="en-US" dirty="0"/>
              <a:t>because there is only one unique value (partial veil)</a:t>
            </a:r>
          </a:p>
          <a:p>
            <a:pPr lvl="1"/>
            <a:r>
              <a:rPr lang="en-US" dirty="0"/>
              <a:t>it is therefore redundant</a:t>
            </a:r>
          </a:p>
        </p:txBody>
      </p:sp>
      <p:pic>
        <p:nvPicPr>
          <p:cNvPr id="8" name="Picture 7">
            <a:extLst>
              <a:ext uri="{FF2B5EF4-FFF2-40B4-BE49-F238E27FC236}">
                <a16:creationId xmlns:a16="http://schemas.microsoft.com/office/drawing/2014/main" id="{8B24F225-CF76-4497-8D8B-C2D28D5BBE55}"/>
              </a:ext>
            </a:extLst>
          </p:cNvPr>
          <p:cNvPicPr>
            <a:picLocks noChangeAspect="1"/>
          </p:cNvPicPr>
          <p:nvPr/>
        </p:nvPicPr>
        <p:blipFill>
          <a:blip r:embed="rId3"/>
          <a:stretch>
            <a:fillRect/>
          </a:stretch>
        </p:blipFill>
        <p:spPr>
          <a:xfrm>
            <a:off x="7042161" y="2194559"/>
            <a:ext cx="3924847" cy="3631400"/>
          </a:xfrm>
          <a:prstGeom prst="rect">
            <a:avLst/>
          </a:prstGeom>
        </p:spPr>
      </p:pic>
      <p:pic>
        <p:nvPicPr>
          <p:cNvPr id="10" name="Picture 9">
            <a:extLst>
              <a:ext uri="{FF2B5EF4-FFF2-40B4-BE49-F238E27FC236}">
                <a16:creationId xmlns:a16="http://schemas.microsoft.com/office/drawing/2014/main" id="{9A830D25-D983-43EF-B997-969E97F851DD}"/>
              </a:ext>
            </a:extLst>
          </p:cNvPr>
          <p:cNvPicPr>
            <a:picLocks noChangeAspect="1"/>
          </p:cNvPicPr>
          <p:nvPr/>
        </p:nvPicPr>
        <p:blipFill>
          <a:blip r:embed="rId4"/>
          <a:stretch>
            <a:fillRect/>
          </a:stretch>
        </p:blipFill>
        <p:spPr>
          <a:xfrm>
            <a:off x="7042160" y="6044510"/>
            <a:ext cx="3924848" cy="374508"/>
          </a:xfrm>
          <a:prstGeom prst="rect">
            <a:avLst/>
          </a:prstGeom>
        </p:spPr>
      </p:pic>
      <p:pic>
        <p:nvPicPr>
          <p:cNvPr id="14" name="Picture 13">
            <a:extLst>
              <a:ext uri="{FF2B5EF4-FFF2-40B4-BE49-F238E27FC236}">
                <a16:creationId xmlns:a16="http://schemas.microsoft.com/office/drawing/2014/main" id="{A23F77A0-5252-43B4-9EF4-5AF861BF6ECA}"/>
              </a:ext>
            </a:extLst>
          </p:cNvPr>
          <p:cNvPicPr>
            <a:picLocks noChangeAspect="1"/>
          </p:cNvPicPr>
          <p:nvPr/>
        </p:nvPicPr>
        <p:blipFill>
          <a:blip r:embed="rId5"/>
          <a:stretch>
            <a:fillRect/>
          </a:stretch>
        </p:blipFill>
        <p:spPr>
          <a:xfrm>
            <a:off x="7042161" y="385111"/>
            <a:ext cx="3924848" cy="1590897"/>
          </a:xfrm>
          <a:prstGeom prst="rect">
            <a:avLst/>
          </a:prstGeom>
        </p:spPr>
      </p:pic>
    </p:spTree>
    <p:extLst>
      <p:ext uri="{BB962C8B-B14F-4D97-AF65-F5344CB8AC3E}">
        <p14:creationId xmlns:p14="http://schemas.microsoft.com/office/powerpoint/2010/main" val="2627993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8FB2-01B5-4169-ACD0-5DF9DB60248B}"/>
              </a:ext>
            </a:extLst>
          </p:cNvPr>
          <p:cNvSpPr>
            <a:spLocks noGrp="1"/>
          </p:cNvSpPr>
          <p:nvPr>
            <p:ph type="title"/>
          </p:nvPr>
        </p:nvSpPr>
        <p:spPr/>
        <p:txBody>
          <a:bodyPr/>
          <a:lstStyle/>
          <a:p>
            <a:r>
              <a:rPr lang="en-SG" dirty="0"/>
              <a:t>Data Partition</a:t>
            </a:r>
          </a:p>
        </p:txBody>
      </p:sp>
      <p:sp>
        <p:nvSpPr>
          <p:cNvPr id="3" name="Content Placeholder 2">
            <a:extLst>
              <a:ext uri="{FF2B5EF4-FFF2-40B4-BE49-F238E27FC236}">
                <a16:creationId xmlns:a16="http://schemas.microsoft.com/office/drawing/2014/main" id="{8AEC4D7F-DD97-43E3-B9AC-56A9F43F1C8F}"/>
              </a:ext>
            </a:extLst>
          </p:cNvPr>
          <p:cNvSpPr>
            <a:spLocks noGrp="1"/>
          </p:cNvSpPr>
          <p:nvPr>
            <p:ph idx="1"/>
          </p:nvPr>
        </p:nvSpPr>
        <p:spPr/>
        <p:txBody>
          <a:bodyPr/>
          <a:lstStyle/>
          <a:p>
            <a:endParaRPr lang="en-SG" dirty="0"/>
          </a:p>
        </p:txBody>
      </p:sp>
      <p:sp>
        <p:nvSpPr>
          <p:cNvPr id="4" name="Text Placeholder 3">
            <a:extLst>
              <a:ext uri="{FF2B5EF4-FFF2-40B4-BE49-F238E27FC236}">
                <a16:creationId xmlns:a16="http://schemas.microsoft.com/office/drawing/2014/main" id="{B06F464D-4718-46BA-AA56-FEEC68D11EF8}"/>
              </a:ext>
            </a:extLst>
          </p:cNvPr>
          <p:cNvSpPr>
            <a:spLocks noGrp="1"/>
          </p:cNvSpPr>
          <p:nvPr>
            <p:ph type="body" sz="half" idx="2"/>
          </p:nvPr>
        </p:nvSpPr>
        <p:spPr/>
        <p:txBody>
          <a:bodyPr>
            <a:normAutofit fontScale="92500" lnSpcReduction="10000"/>
          </a:bodyPr>
          <a:lstStyle/>
          <a:p>
            <a:r>
              <a:rPr lang="en-SG" sz="1800" dirty="0"/>
              <a:t>The data is partitioned in the same way for regression.</a:t>
            </a:r>
          </a:p>
          <a:p>
            <a:r>
              <a:rPr lang="en-SG" sz="1800" dirty="0"/>
              <a:t>It prevents data leakage from the test set and preserves a fragmented copy of the original dataset for final evaluation through the machine learning pipeline</a:t>
            </a:r>
          </a:p>
          <a:p>
            <a:r>
              <a:rPr lang="en-SG" sz="1800" dirty="0"/>
              <a:t>df and </a:t>
            </a:r>
            <a:r>
              <a:rPr lang="en-SG" sz="1800" dirty="0" err="1"/>
              <a:t>df_build</a:t>
            </a:r>
            <a:r>
              <a:rPr lang="en-SG" sz="1800" dirty="0"/>
              <a:t> are modifiable</a:t>
            </a:r>
          </a:p>
          <a:p>
            <a:r>
              <a:rPr lang="en-SG" sz="1800" dirty="0" err="1"/>
              <a:t>X_build</a:t>
            </a:r>
            <a:r>
              <a:rPr lang="en-SG" sz="1800" dirty="0"/>
              <a:t>, </a:t>
            </a:r>
            <a:r>
              <a:rPr lang="en-SG" sz="1800" dirty="0" err="1"/>
              <a:t>X_final</a:t>
            </a:r>
            <a:r>
              <a:rPr lang="en-SG" sz="1800" dirty="0"/>
              <a:t>, </a:t>
            </a:r>
            <a:r>
              <a:rPr lang="en-SG" sz="1800" dirty="0" err="1"/>
              <a:t>y_build</a:t>
            </a:r>
            <a:r>
              <a:rPr lang="en-SG" sz="1800" dirty="0"/>
              <a:t> and </a:t>
            </a:r>
            <a:r>
              <a:rPr lang="en-SG" sz="1800" dirty="0" err="1"/>
              <a:t>y_final</a:t>
            </a:r>
            <a:r>
              <a:rPr lang="en-SG" sz="1800" dirty="0"/>
              <a:t> can be thought of as </a:t>
            </a:r>
            <a:r>
              <a:rPr lang="en-SG" sz="1800" dirty="0" err="1"/>
              <a:t>X_train</a:t>
            </a:r>
            <a:r>
              <a:rPr lang="en-SG" sz="1800" dirty="0"/>
              <a:t>, </a:t>
            </a:r>
            <a:r>
              <a:rPr lang="en-SG" sz="1800" dirty="0" err="1"/>
              <a:t>X_test</a:t>
            </a:r>
            <a:r>
              <a:rPr lang="en-SG" sz="1800" dirty="0"/>
              <a:t>, </a:t>
            </a:r>
            <a:r>
              <a:rPr lang="en-SG" sz="1800" dirty="0" err="1"/>
              <a:t>y_train</a:t>
            </a:r>
            <a:r>
              <a:rPr lang="en-SG" sz="1800" dirty="0"/>
              <a:t> and </a:t>
            </a:r>
            <a:r>
              <a:rPr lang="en-SG" sz="1800" dirty="0" err="1"/>
              <a:t>y_test</a:t>
            </a:r>
            <a:r>
              <a:rPr lang="en-SG" sz="1800" dirty="0"/>
              <a:t> for the final model respectively</a:t>
            </a:r>
          </a:p>
        </p:txBody>
      </p:sp>
    </p:spTree>
    <p:extLst>
      <p:ext uri="{BB962C8B-B14F-4D97-AF65-F5344CB8AC3E}">
        <p14:creationId xmlns:p14="http://schemas.microsoft.com/office/powerpoint/2010/main" val="41441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3E65-D147-42A3-9C61-D5A2AC85A6AC}"/>
              </a:ext>
            </a:extLst>
          </p:cNvPr>
          <p:cNvSpPr>
            <a:spLocks noGrp="1"/>
          </p:cNvSpPr>
          <p:nvPr>
            <p:ph type="title"/>
          </p:nvPr>
        </p:nvSpPr>
        <p:spPr/>
        <p:txBody>
          <a:bodyPr/>
          <a:lstStyle/>
          <a:p>
            <a:r>
              <a:rPr lang="en-SG" dirty="0"/>
              <a:t>Best Algorithm</a:t>
            </a:r>
          </a:p>
        </p:txBody>
      </p:sp>
      <p:sp>
        <p:nvSpPr>
          <p:cNvPr id="3" name="Content Placeholder 2">
            <a:extLst>
              <a:ext uri="{FF2B5EF4-FFF2-40B4-BE49-F238E27FC236}">
                <a16:creationId xmlns:a16="http://schemas.microsoft.com/office/drawing/2014/main" id="{E44CD7C8-BEB9-405E-867F-B4037D905D34}"/>
              </a:ext>
            </a:extLst>
          </p:cNvPr>
          <p:cNvSpPr>
            <a:spLocks noGrp="1"/>
          </p:cNvSpPr>
          <p:nvPr>
            <p:ph idx="1"/>
          </p:nvPr>
        </p:nvSpPr>
        <p:spPr/>
        <p:txBody>
          <a:bodyPr/>
          <a:lstStyle/>
          <a:p>
            <a:endParaRPr lang="en-SG" dirty="0"/>
          </a:p>
        </p:txBody>
      </p:sp>
    </p:spTree>
    <p:extLst>
      <p:ext uri="{BB962C8B-B14F-4D97-AF65-F5344CB8AC3E}">
        <p14:creationId xmlns:p14="http://schemas.microsoft.com/office/powerpoint/2010/main" val="2176544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3E65-D147-42A3-9C61-D5A2AC85A6AC}"/>
              </a:ext>
            </a:extLst>
          </p:cNvPr>
          <p:cNvSpPr>
            <a:spLocks noGrp="1"/>
          </p:cNvSpPr>
          <p:nvPr>
            <p:ph type="title"/>
          </p:nvPr>
        </p:nvSpPr>
        <p:spPr/>
        <p:txBody>
          <a:bodyPr/>
          <a:lstStyle/>
          <a:p>
            <a:r>
              <a:rPr lang="en-SG" dirty="0"/>
              <a:t>Best Hyper-Parameters</a:t>
            </a:r>
          </a:p>
        </p:txBody>
      </p:sp>
      <p:sp>
        <p:nvSpPr>
          <p:cNvPr id="3" name="Content Placeholder 2">
            <a:extLst>
              <a:ext uri="{FF2B5EF4-FFF2-40B4-BE49-F238E27FC236}">
                <a16:creationId xmlns:a16="http://schemas.microsoft.com/office/drawing/2014/main" id="{E44CD7C8-BEB9-405E-867F-B4037D905D34}"/>
              </a:ext>
            </a:extLst>
          </p:cNvPr>
          <p:cNvSpPr>
            <a:spLocks noGrp="1"/>
          </p:cNvSpPr>
          <p:nvPr>
            <p:ph idx="1"/>
          </p:nvPr>
        </p:nvSpPr>
        <p:spPr/>
        <p:txBody>
          <a:bodyPr/>
          <a:lstStyle/>
          <a:p>
            <a:endParaRPr lang="en-SG" dirty="0"/>
          </a:p>
        </p:txBody>
      </p:sp>
    </p:spTree>
    <p:extLst>
      <p:ext uri="{BB962C8B-B14F-4D97-AF65-F5344CB8AC3E}">
        <p14:creationId xmlns:p14="http://schemas.microsoft.com/office/powerpoint/2010/main" val="350404375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121</TotalTime>
  <Words>444</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 To Eat or not to eat ”</vt:lpstr>
      <vt:lpstr>Purpose</vt:lpstr>
      <vt:lpstr>Import Data</vt:lpstr>
      <vt:lpstr>Exploratory data analysis</vt:lpstr>
      <vt:lpstr>Exploratory data analysis</vt:lpstr>
      <vt:lpstr>Feature Selection</vt:lpstr>
      <vt:lpstr>Data Partition</vt:lpstr>
      <vt:lpstr>Best Algorithm</vt:lpstr>
      <vt:lpstr>Best Hyper-Parameters</vt:lpstr>
      <vt:lpstr>ML Pipeline</vt:lpstr>
      <vt:lpstr>Model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Tan</dc:creator>
  <cp:lastModifiedBy>Ethan Tan</cp:lastModifiedBy>
  <cp:revision>11</cp:revision>
  <dcterms:created xsi:type="dcterms:W3CDTF">2021-05-28T07:58:52Z</dcterms:created>
  <dcterms:modified xsi:type="dcterms:W3CDTF">2021-05-30T11:06:03Z</dcterms:modified>
</cp:coreProperties>
</file>