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1A6662E-FAF4-44BC-88B5-85A7CBFB6D30}" type="datetime1">
              <a:rPr lang="en-US" smtClean="0"/>
              <a:pPr/>
              <a:t>5/28/2021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9166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703490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5/28/2021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263833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7E0CF6C-748E-4B7A-BC8B-3011EF78ED13}" type="datetime1">
              <a:rPr lang="en-US" smtClean="0"/>
              <a:pPr/>
              <a:t>5/28/2021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4041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7E0CF6C-748E-4B7A-BC8B-3011EF78ED13}" type="datetime1">
              <a:rPr lang="en-US" smtClean="0"/>
              <a:pPr/>
              <a:t>5/28/2021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066116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835449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185306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5/28/2021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8775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C4A6868-2568-4CC9-B302-F37117B01A6E}" type="datetime1">
              <a:rPr lang="en-US" smtClean="0"/>
              <a:t>5/28/2021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6960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5/28/2021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772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5417D9E-721A-44BB-8863-9873FE64DA75}" type="datetime1">
              <a:rPr lang="en-US" smtClean="0"/>
              <a:t>5/28/2021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944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811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5/28/2021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5624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5/28/2021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102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5/28/2021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49380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3278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5/28/2021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319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5/28/2021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72316434"/>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1706-1E87-4FEB-BE9B-66B4099F97A7}"/>
              </a:ext>
            </a:extLst>
          </p:cNvPr>
          <p:cNvSpPr>
            <a:spLocks noGrp="1"/>
          </p:cNvSpPr>
          <p:nvPr>
            <p:ph type="ctrTitle"/>
          </p:nvPr>
        </p:nvSpPr>
        <p:spPr>
          <a:xfrm>
            <a:off x="357884" y="1273996"/>
            <a:ext cx="9448800" cy="877156"/>
          </a:xfrm>
        </p:spPr>
        <p:txBody>
          <a:bodyPr>
            <a:normAutofit/>
          </a:bodyPr>
          <a:lstStyle/>
          <a:p>
            <a:r>
              <a:rPr lang="en-SG" sz="4000" dirty="0"/>
              <a:t>“ To Eat or not to eat ”</a:t>
            </a:r>
          </a:p>
        </p:txBody>
      </p:sp>
      <p:sp>
        <p:nvSpPr>
          <p:cNvPr id="3" name="Subtitle 2">
            <a:extLst>
              <a:ext uri="{FF2B5EF4-FFF2-40B4-BE49-F238E27FC236}">
                <a16:creationId xmlns:a16="http://schemas.microsoft.com/office/drawing/2014/main" id="{EE7C7A19-0C0B-4FD5-9816-77DCF4FEC139}"/>
              </a:ext>
            </a:extLst>
          </p:cNvPr>
          <p:cNvSpPr>
            <a:spLocks noGrp="1"/>
          </p:cNvSpPr>
          <p:nvPr>
            <p:ph type="subTitle" idx="1"/>
          </p:nvPr>
        </p:nvSpPr>
        <p:spPr>
          <a:xfrm>
            <a:off x="635287" y="3635854"/>
            <a:ext cx="9448800" cy="685800"/>
          </a:xfrm>
        </p:spPr>
        <p:txBody>
          <a:bodyPr>
            <a:normAutofit/>
          </a:bodyPr>
          <a:lstStyle/>
          <a:p>
            <a:r>
              <a:rPr lang="en-SG" sz="2400" dirty="0"/>
              <a:t>A machine learning study by Ethan Tan (p2012085)</a:t>
            </a:r>
          </a:p>
        </p:txBody>
      </p:sp>
      <p:sp>
        <p:nvSpPr>
          <p:cNvPr id="5" name="TextBox 4">
            <a:extLst>
              <a:ext uri="{FF2B5EF4-FFF2-40B4-BE49-F238E27FC236}">
                <a16:creationId xmlns:a16="http://schemas.microsoft.com/office/drawing/2014/main" id="{5D487399-2BB6-4A91-9DED-DD002B1C0359}"/>
              </a:ext>
            </a:extLst>
          </p:cNvPr>
          <p:cNvSpPr txBox="1"/>
          <p:nvPr/>
        </p:nvSpPr>
        <p:spPr>
          <a:xfrm>
            <a:off x="7185062" y="2359240"/>
            <a:ext cx="4544834" cy="584775"/>
          </a:xfrm>
          <a:prstGeom prst="rect">
            <a:avLst/>
          </a:prstGeom>
          <a:noFill/>
        </p:spPr>
        <p:txBody>
          <a:bodyPr wrap="none" rtlCol="0">
            <a:spAutoFit/>
          </a:bodyPr>
          <a:lstStyle/>
          <a:p>
            <a:r>
              <a:rPr lang="en-SG" sz="3200" dirty="0"/>
              <a:t>— That IS the question</a:t>
            </a:r>
          </a:p>
        </p:txBody>
      </p:sp>
    </p:spTree>
    <p:extLst>
      <p:ext uri="{BB962C8B-B14F-4D97-AF65-F5344CB8AC3E}">
        <p14:creationId xmlns:p14="http://schemas.microsoft.com/office/powerpoint/2010/main" val="222397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4DE2-D42B-4A27-A55F-0A5AF05A2215}"/>
              </a:ext>
            </a:extLst>
          </p:cNvPr>
          <p:cNvSpPr>
            <a:spLocks noGrp="1"/>
          </p:cNvSpPr>
          <p:nvPr>
            <p:ph type="title"/>
          </p:nvPr>
        </p:nvSpPr>
        <p:spPr/>
        <p:txBody>
          <a:bodyPr/>
          <a:lstStyle/>
          <a:p>
            <a:r>
              <a:rPr lang="en-SG" dirty="0"/>
              <a:t>Purpose</a:t>
            </a:r>
          </a:p>
        </p:txBody>
      </p:sp>
      <p:sp>
        <p:nvSpPr>
          <p:cNvPr id="3" name="Content Placeholder 2">
            <a:extLst>
              <a:ext uri="{FF2B5EF4-FFF2-40B4-BE49-F238E27FC236}">
                <a16:creationId xmlns:a16="http://schemas.microsoft.com/office/drawing/2014/main" id="{3851A492-B873-4F06-AA3C-62E56C2D6FC3}"/>
              </a:ext>
            </a:extLst>
          </p:cNvPr>
          <p:cNvSpPr>
            <a:spLocks noGrp="1"/>
          </p:cNvSpPr>
          <p:nvPr>
            <p:ph idx="1"/>
          </p:nvPr>
        </p:nvSpPr>
        <p:spPr>
          <a:xfrm>
            <a:off x="685800" y="2194560"/>
            <a:ext cx="10820400" cy="4257611"/>
          </a:xfrm>
        </p:spPr>
        <p:txBody>
          <a:bodyPr>
            <a:normAutofit lnSpcReduction="10000"/>
          </a:bodyPr>
          <a:lstStyle/>
          <a:p>
            <a:r>
              <a:rPr lang="en-SG" dirty="0"/>
              <a:t>Given a mushroom, identify if it is safe for consumption</a:t>
            </a:r>
          </a:p>
          <a:p>
            <a:endParaRPr lang="en-SG" dirty="0"/>
          </a:p>
          <a:p>
            <a:r>
              <a:rPr lang="en-SG" dirty="0"/>
              <a:t>The metric of interest is most likely to be recall (sensitivity)</a:t>
            </a:r>
          </a:p>
          <a:p>
            <a:r>
              <a:rPr lang="en-SG" dirty="0"/>
              <a:t>It is likely more important to identify as many poisonous mushrooms as possible at the expense of classifying edible mushrooms wrongly, rather than to merely try to correctly classify as many mushrooms as possible</a:t>
            </a:r>
          </a:p>
          <a:p>
            <a:r>
              <a:rPr lang="en-SG" dirty="0"/>
              <a:t>One possible scenario could be a restaurant sourcing for new mushrooms to be used in their new recipe</a:t>
            </a:r>
          </a:p>
          <a:p>
            <a:r>
              <a:rPr lang="en-SG" dirty="0"/>
              <a:t>Customer safety would thus be of utmost importance</a:t>
            </a:r>
          </a:p>
          <a:p>
            <a:endParaRPr lang="en-SG" dirty="0"/>
          </a:p>
          <a:p>
            <a:r>
              <a:rPr lang="en-SG" dirty="0"/>
              <a:t>Nonetheless, accuracy would be our choice metric for this study</a:t>
            </a:r>
          </a:p>
        </p:txBody>
      </p:sp>
    </p:spTree>
    <p:extLst>
      <p:ext uri="{BB962C8B-B14F-4D97-AF65-F5344CB8AC3E}">
        <p14:creationId xmlns:p14="http://schemas.microsoft.com/office/powerpoint/2010/main" val="27460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B274D15-F68B-4F0C-87B1-A784E795853C}"/>
              </a:ext>
            </a:extLst>
          </p:cNvPr>
          <p:cNvSpPr>
            <a:spLocks noGrp="1"/>
          </p:cNvSpPr>
          <p:nvPr>
            <p:ph type="title"/>
          </p:nvPr>
        </p:nvSpPr>
        <p:spPr>
          <a:xfrm>
            <a:off x="2895600" y="764373"/>
            <a:ext cx="8610600" cy="1293028"/>
          </a:xfrm>
        </p:spPr>
        <p:txBody>
          <a:bodyPr vert="horz" lIns="91440" tIns="45720" rIns="91440" bIns="45720" rtlCol="0" anchor="ctr">
            <a:normAutofit/>
          </a:bodyPr>
          <a:lstStyle/>
          <a:p>
            <a:r>
              <a:rPr lang="en-US" kern="1200" cap="all" baseline="0" dirty="0">
                <a:solidFill>
                  <a:schemeClr val="tx1"/>
                </a:solidFill>
                <a:latin typeface="+mj-lt"/>
                <a:ea typeface="+mj-ea"/>
                <a:cs typeface="+mj-cs"/>
              </a:rPr>
              <a:t>Import Data</a:t>
            </a:r>
          </a:p>
        </p:txBody>
      </p:sp>
      <p:pic>
        <p:nvPicPr>
          <p:cNvPr id="8" name="Content Placeholder 7">
            <a:extLst>
              <a:ext uri="{FF2B5EF4-FFF2-40B4-BE49-F238E27FC236}">
                <a16:creationId xmlns:a16="http://schemas.microsoft.com/office/drawing/2014/main" id="{A72F52D8-D51A-4236-9BD1-49210E51793D}"/>
              </a:ext>
            </a:extLst>
          </p:cNvPr>
          <p:cNvPicPr>
            <a:picLocks noGrp="1" noChangeAspect="1"/>
          </p:cNvPicPr>
          <p:nvPr>
            <p:ph sz="half" idx="2"/>
          </p:nvPr>
        </p:nvPicPr>
        <p:blipFill>
          <a:blip r:embed="rId3"/>
          <a:stretch>
            <a:fillRect/>
          </a:stretch>
        </p:blipFill>
        <p:spPr>
          <a:xfrm>
            <a:off x="270717" y="2146747"/>
            <a:ext cx="5249765" cy="3635461"/>
          </a:xfrm>
          <a:prstGeom prst="rect">
            <a:avLst/>
          </a:prstGeom>
        </p:spPr>
      </p:pic>
      <p:sp>
        <p:nvSpPr>
          <p:cNvPr id="3" name="Content Placeholder 2">
            <a:extLst>
              <a:ext uri="{FF2B5EF4-FFF2-40B4-BE49-F238E27FC236}">
                <a16:creationId xmlns:a16="http://schemas.microsoft.com/office/drawing/2014/main" id="{DD1AEEE9-7D2A-4D97-BD13-F45B3FF0183F}"/>
              </a:ext>
            </a:extLst>
          </p:cNvPr>
          <p:cNvSpPr>
            <a:spLocks noGrp="1"/>
          </p:cNvSpPr>
          <p:nvPr>
            <p:ph sz="half" idx="1"/>
          </p:nvPr>
        </p:nvSpPr>
        <p:spPr>
          <a:xfrm>
            <a:off x="5689600" y="2194560"/>
            <a:ext cx="5816600" cy="4024125"/>
          </a:xfrm>
        </p:spPr>
        <p:txBody>
          <a:bodyPr vert="horz" lIns="91440" tIns="45720" rIns="91440" bIns="45720" rtlCol="0">
            <a:normAutofit/>
          </a:bodyPr>
          <a:lstStyle/>
          <a:p>
            <a:r>
              <a:rPr lang="en-US" dirty="0"/>
              <a:t>To begin, we import the data from the .names and .data files</a:t>
            </a:r>
          </a:p>
          <a:p>
            <a:r>
              <a:rPr lang="en-US" dirty="0"/>
              <a:t>As the expanded feature definitions are contained in the .names file, we write a function to extract the attributes and their values, and convert everything into a pandas DataFrame</a:t>
            </a:r>
          </a:p>
          <a:p>
            <a:r>
              <a:rPr lang="en-US" dirty="0"/>
              <a:t>extract_attributes is another user-defined function (UDF) that can be found in utils/extraction.py</a:t>
            </a:r>
          </a:p>
        </p:txBody>
      </p:sp>
    </p:spTree>
    <p:extLst>
      <p:ext uri="{BB962C8B-B14F-4D97-AF65-F5344CB8AC3E}">
        <p14:creationId xmlns:p14="http://schemas.microsoft.com/office/powerpoint/2010/main" val="276543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1BDC-B7F8-431D-BE03-951FD86CBC2D}"/>
              </a:ext>
            </a:extLst>
          </p:cNvPr>
          <p:cNvSpPr>
            <a:spLocks noGrp="1"/>
          </p:cNvSpPr>
          <p:nvPr>
            <p:ph type="title"/>
          </p:nvPr>
        </p:nvSpPr>
        <p:spPr/>
        <p:txBody>
          <a:bodyPr/>
          <a:lstStyle/>
          <a:p>
            <a:r>
              <a:rPr lang="en-SG" dirty="0"/>
              <a:t>Exploratory data analysis</a:t>
            </a:r>
          </a:p>
        </p:txBody>
      </p:sp>
      <p:pic>
        <p:nvPicPr>
          <p:cNvPr id="6" name="Content Placeholder 5">
            <a:extLst>
              <a:ext uri="{FF2B5EF4-FFF2-40B4-BE49-F238E27FC236}">
                <a16:creationId xmlns:a16="http://schemas.microsoft.com/office/drawing/2014/main" id="{0DE6B13C-4B8A-4DE8-B4C7-6FA3D054B301}"/>
              </a:ext>
            </a:extLst>
          </p:cNvPr>
          <p:cNvPicPr>
            <a:picLocks noGrp="1" noChangeAspect="1"/>
          </p:cNvPicPr>
          <p:nvPr>
            <p:ph sz="half" idx="1"/>
          </p:nvPr>
        </p:nvPicPr>
        <p:blipFill>
          <a:blip r:embed="rId2"/>
          <a:stretch>
            <a:fillRect/>
          </a:stretch>
        </p:blipFill>
        <p:spPr>
          <a:xfrm>
            <a:off x="999648" y="2193925"/>
            <a:ext cx="3274401" cy="2799907"/>
          </a:xfrm>
        </p:spPr>
      </p:pic>
      <p:pic>
        <p:nvPicPr>
          <p:cNvPr id="8" name="Content Placeholder 7">
            <a:extLst>
              <a:ext uri="{FF2B5EF4-FFF2-40B4-BE49-F238E27FC236}">
                <a16:creationId xmlns:a16="http://schemas.microsoft.com/office/drawing/2014/main" id="{386F33CD-863F-4CFF-906C-813F48DB2AFA}"/>
              </a:ext>
            </a:extLst>
          </p:cNvPr>
          <p:cNvPicPr>
            <a:picLocks noGrp="1" noChangeAspect="1"/>
          </p:cNvPicPr>
          <p:nvPr>
            <p:ph sz="half" idx="2"/>
          </p:nvPr>
        </p:nvPicPr>
        <p:blipFill>
          <a:blip r:embed="rId3"/>
          <a:stretch>
            <a:fillRect/>
          </a:stretch>
        </p:blipFill>
        <p:spPr>
          <a:xfrm>
            <a:off x="4577696" y="2193925"/>
            <a:ext cx="2899018" cy="2799907"/>
          </a:xfrm>
        </p:spPr>
      </p:pic>
      <p:sp>
        <p:nvSpPr>
          <p:cNvPr id="9" name="TextBox 8">
            <a:extLst>
              <a:ext uri="{FF2B5EF4-FFF2-40B4-BE49-F238E27FC236}">
                <a16:creationId xmlns:a16="http://schemas.microsoft.com/office/drawing/2014/main" id="{9547CED4-00F5-4334-9298-A76D1F44FE07}"/>
              </a:ext>
            </a:extLst>
          </p:cNvPr>
          <p:cNvSpPr txBox="1"/>
          <p:nvPr/>
        </p:nvSpPr>
        <p:spPr>
          <a:xfrm>
            <a:off x="919986" y="5486401"/>
            <a:ext cx="6005170" cy="369332"/>
          </a:xfrm>
          <a:prstGeom prst="rect">
            <a:avLst/>
          </a:prstGeom>
          <a:noFill/>
        </p:spPr>
        <p:txBody>
          <a:bodyPr wrap="none" rtlCol="0">
            <a:spAutoFit/>
          </a:bodyPr>
          <a:lstStyle/>
          <a:p>
            <a:r>
              <a:rPr lang="en-SG" dirty="0"/>
              <a:t>To begin, we inspect the data and view its summary</a:t>
            </a:r>
          </a:p>
        </p:txBody>
      </p:sp>
      <p:pic>
        <p:nvPicPr>
          <p:cNvPr id="13" name="Picture 12">
            <a:extLst>
              <a:ext uri="{FF2B5EF4-FFF2-40B4-BE49-F238E27FC236}">
                <a16:creationId xmlns:a16="http://schemas.microsoft.com/office/drawing/2014/main" id="{8D527EB1-CBBD-4A13-BC33-3B0431ADD27D}"/>
              </a:ext>
            </a:extLst>
          </p:cNvPr>
          <p:cNvPicPr>
            <a:picLocks noChangeAspect="1"/>
          </p:cNvPicPr>
          <p:nvPr/>
        </p:nvPicPr>
        <p:blipFill>
          <a:blip r:embed="rId4"/>
          <a:stretch>
            <a:fillRect/>
          </a:stretch>
        </p:blipFill>
        <p:spPr>
          <a:xfrm>
            <a:off x="7775597" y="2193925"/>
            <a:ext cx="3657135" cy="2799907"/>
          </a:xfrm>
          <a:prstGeom prst="rect">
            <a:avLst/>
          </a:prstGeom>
        </p:spPr>
      </p:pic>
    </p:spTree>
    <p:extLst>
      <p:ext uri="{BB962C8B-B14F-4D97-AF65-F5344CB8AC3E}">
        <p14:creationId xmlns:p14="http://schemas.microsoft.com/office/powerpoint/2010/main" val="34472257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90</TotalTime>
  <Words>203</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Vapor Trail</vt:lpstr>
      <vt:lpstr>“ To Eat or not to eat ”</vt:lpstr>
      <vt:lpstr>Purpose</vt:lpstr>
      <vt:lpstr>Import Data</vt:lpstr>
      <vt:lpstr>Exploratory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Ethan Tan</dc:creator>
  <cp:lastModifiedBy>Ethan Tan</cp:lastModifiedBy>
  <cp:revision>6</cp:revision>
  <dcterms:created xsi:type="dcterms:W3CDTF">2021-05-28T07:58:52Z</dcterms:created>
  <dcterms:modified xsi:type="dcterms:W3CDTF">2021-05-28T10:21:52Z</dcterms:modified>
</cp:coreProperties>
</file>